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57" r:id="rId4"/>
    <p:sldId id="258" r:id="rId5"/>
    <p:sldId id="268" r:id="rId6"/>
    <p:sldId id="269" r:id="rId7"/>
    <p:sldId id="270" r:id="rId8"/>
    <p:sldId id="271" r:id="rId9"/>
    <p:sldId id="275" r:id="rId10"/>
    <p:sldId id="272" r:id="rId11"/>
    <p:sldId id="27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230"/>
    <a:srgbClr val="4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0" autoAdjust="0"/>
    <p:restoredTop sz="72662" autoAdjust="0"/>
  </p:normalViewPr>
  <p:slideViewPr>
    <p:cSldViewPr snapToGrid="0">
      <p:cViewPr varScale="1">
        <p:scale>
          <a:sx n="54" d="100"/>
          <a:sy n="54" d="100"/>
        </p:scale>
        <p:origin x="1494" y="66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9B83-42FD-4706-9877-CFE8D4A0EEE4}" type="datetimeFigureOut">
              <a:rPr lang="zh-CN" altLang="en-US" smtClean="0"/>
              <a:t>2018/6/15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E977-551D-4D26-9E04-EB40255B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5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85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9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5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70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41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6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99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E977-551D-4D26-9E04-EB40255BF0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6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googleusercontent.com/media/research.google.com/zh-CN/pubs/archive/44824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www.usenix.org/system/files/conference/nsdi14/nsdi14-paper-jeong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729559"/>
            <a:ext cx="10745893" cy="204782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DPDK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加速四层负载均衡器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933950"/>
            <a:ext cx="11037045" cy="16192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DPVS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CN" alt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</a:t>
            </a:r>
            <a:r>
              <a:rPr lang="zh-CN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于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DPDK</a:t>
            </a:r>
            <a:r>
              <a:rPr lang="zh-CN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的开源高性能</a:t>
            </a:r>
            <a:r>
              <a:rPr lang="en-US" altLang="zh-CN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层</a:t>
            </a:r>
            <a:r>
              <a:rPr lang="zh-CN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负载均衡器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陈 雷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IQIYI.com </a:t>
            </a:r>
            <a:r>
              <a:rPr lang="zh-CN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（爱奇艺）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16" y="2808944"/>
            <a:ext cx="7143020" cy="33119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QUIC</a:t>
            </a:r>
            <a:r>
              <a:rPr lang="zh-CN" altLang="en-US" dirty="0" smtClean="0"/>
              <a:t>支持</a:t>
            </a:r>
            <a:r>
              <a:rPr lang="en-US" dirty="0" smtClean="0"/>
              <a:t>: UOA </a:t>
            </a:r>
            <a:r>
              <a:rPr lang="zh-CN" altLang="en-US" dirty="0" smtClean="0"/>
              <a:t>和一致性</a:t>
            </a:r>
            <a:r>
              <a:rPr lang="en-US" altLang="zh-CN" dirty="0" smtClean="0"/>
              <a:t>Hash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zh-CN" altLang="en-US" b="1" dirty="0"/>
              <a:t>连</a:t>
            </a:r>
            <a:r>
              <a:rPr lang="zh-CN" altLang="en-US" b="1" dirty="0" smtClean="0"/>
              <a:t>接的</a:t>
            </a:r>
            <a:r>
              <a:rPr lang="en-US" altLang="zh-CN" b="1" dirty="0" smtClean="0"/>
              <a:t>IP/port</a:t>
            </a:r>
            <a:r>
              <a:rPr lang="zh-CN" altLang="en-US" b="1" dirty="0" smtClean="0"/>
              <a:t>可能变化</a:t>
            </a:r>
            <a:endParaRPr lang="en-US" altLang="zh-CN" b="1" dirty="0" smtClean="0"/>
          </a:p>
          <a:p>
            <a:pPr lvl="1"/>
            <a:r>
              <a:rPr lang="zh-CN" altLang="en-US" b="1" dirty="0"/>
              <a:t>使</a:t>
            </a:r>
            <a:r>
              <a:rPr lang="zh-CN" altLang="en-US" b="1" dirty="0" smtClean="0"/>
              <a:t>用</a:t>
            </a:r>
            <a:r>
              <a:rPr lang="en-US" altLang="zh-CN" b="1" dirty="0" smtClean="0"/>
              <a:t>CID</a:t>
            </a:r>
            <a:r>
              <a:rPr lang="zh-CN" altLang="en-US" b="1" dirty="0" smtClean="0"/>
              <a:t>作为调度依据</a:t>
            </a:r>
            <a:endParaRPr lang="en-US" altLang="zh-CN" b="1" dirty="0" smtClean="0"/>
          </a:p>
          <a:p>
            <a:r>
              <a:rPr lang="zh-CN" altLang="en-US" b="1" dirty="0" smtClean="0"/>
              <a:t>某些应用需要真实的</a:t>
            </a:r>
            <a:r>
              <a:rPr lang="en-US" altLang="zh-CN" b="1" dirty="0" smtClean="0"/>
              <a:t>Client IP</a:t>
            </a:r>
          </a:p>
          <a:p>
            <a:pPr lvl="1"/>
            <a:r>
              <a:rPr lang="en-US" altLang="zh-CN" b="1" dirty="0" smtClean="0"/>
              <a:t>UOA</a:t>
            </a:r>
          </a:p>
          <a:p>
            <a:pPr lvl="2"/>
            <a:r>
              <a:rPr lang="en-US" altLang="zh-CN" b="1" dirty="0" smtClean="0"/>
              <a:t>IP</a:t>
            </a:r>
            <a:r>
              <a:rPr lang="zh-CN" altLang="en-US" b="1" dirty="0" smtClean="0"/>
              <a:t>选项</a:t>
            </a:r>
            <a:endParaRPr lang="en-US" altLang="zh-CN" b="1" dirty="0" smtClean="0"/>
          </a:p>
          <a:p>
            <a:pPr lvl="2"/>
            <a:r>
              <a:rPr lang="zh-CN" altLang="en-US" b="1" dirty="0" smtClean="0"/>
              <a:t>私有选项协议</a:t>
            </a:r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新功能 </a:t>
            </a:r>
            <a:r>
              <a:rPr lang="en-US" dirty="0" smtClean="0"/>
              <a:t>&amp; </a:t>
            </a:r>
            <a:r>
              <a:rPr lang="zh-CN" altLang="en-US" dirty="0" smtClean="0"/>
              <a:t>未来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zh-CN" altLang="en-US" b="1" dirty="0"/>
              <a:t>最</a:t>
            </a:r>
            <a:r>
              <a:rPr lang="zh-CN" altLang="en-US" b="1" dirty="0" smtClean="0"/>
              <a:t>近支持的功能</a:t>
            </a:r>
            <a:endParaRPr lang="en-US" altLang="zh-CN" b="1" dirty="0" smtClean="0"/>
          </a:p>
          <a:p>
            <a:pPr lvl="1"/>
            <a:r>
              <a:rPr lang="zh-CN" altLang="en-US" dirty="0"/>
              <a:t>一致</a:t>
            </a:r>
            <a:r>
              <a:rPr lang="zh-CN" altLang="en-US" dirty="0" smtClean="0"/>
              <a:t>性</a:t>
            </a:r>
            <a:r>
              <a:rPr lang="en-US" altLang="zh-CN" dirty="0" smtClean="0"/>
              <a:t>Hash</a:t>
            </a:r>
            <a:r>
              <a:rPr lang="zh-CN" altLang="en-US" dirty="0" smtClean="0"/>
              <a:t>调度</a:t>
            </a:r>
            <a:endParaRPr lang="en-US" altLang="zh-CN" dirty="0"/>
          </a:p>
          <a:p>
            <a:pPr lvl="1"/>
            <a:r>
              <a:rPr lang="en-US" altLang="zh-CN" dirty="0" smtClean="0"/>
              <a:t>UOA: </a:t>
            </a:r>
            <a:r>
              <a:rPr lang="zh-CN" altLang="en-US" dirty="0" smtClean="0"/>
              <a:t>获取真实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客户端</a:t>
            </a:r>
            <a:r>
              <a:rPr lang="en-US" altLang="zh-CN" dirty="0" smtClean="0"/>
              <a:t>IP</a:t>
            </a:r>
          </a:p>
          <a:p>
            <a:pPr lvl="1"/>
            <a:r>
              <a:rPr lang="en-US" altLang="zh-CN" dirty="0" smtClean="0"/>
              <a:t>QUIC LB: </a:t>
            </a:r>
            <a:r>
              <a:rPr lang="zh-CN" altLang="en-US" dirty="0" smtClean="0"/>
              <a:t>支持基于</a:t>
            </a:r>
            <a:r>
              <a:rPr lang="en-US" altLang="zh-CN" dirty="0" smtClean="0"/>
              <a:t>CIP</a:t>
            </a:r>
            <a:r>
              <a:rPr lang="zh-CN" altLang="en-US" dirty="0" smtClean="0"/>
              <a:t>的调度和负载均衡</a:t>
            </a:r>
            <a:endParaRPr lang="en-US" altLang="zh-CN" dirty="0" smtClean="0"/>
          </a:p>
          <a:p>
            <a:pPr lvl="1"/>
            <a:r>
              <a:rPr lang="zh-CN" altLang="en-US" dirty="0"/>
              <a:t>隧道</a:t>
            </a:r>
            <a:r>
              <a:rPr lang="en-US" altLang="zh-CN" dirty="0" smtClean="0"/>
              <a:t>: IP-in-IP, GRE</a:t>
            </a:r>
          </a:p>
          <a:p>
            <a:pPr lvl="1"/>
            <a:r>
              <a:rPr lang="zh-CN" altLang="en-US" dirty="0" smtClean="0"/>
              <a:t>流量控制</a:t>
            </a:r>
            <a:r>
              <a:rPr lang="en-US" altLang="zh-CN" dirty="0" smtClean="0"/>
              <a:t> (</a:t>
            </a:r>
            <a:r>
              <a:rPr lang="zh-CN" altLang="en-US" dirty="0" smtClean="0"/>
              <a:t>类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，简化实现</a:t>
            </a:r>
            <a:r>
              <a:rPr lang="en-US" altLang="zh-CN" dirty="0" smtClean="0"/>
              <a:t>)</a:t>
            </a:r>
          </a:p>
          <a:p>
            <a:r>
              <a:rPr lang="zh-CN" altLang="en-US" sz="2800" b="1" dirty="0" smtClean="0"/>
              <a:t>未来计划</a:t>
            </a:r>
            <a:endParaRPr lang="en-US" altLang="zh-CN" sz="2800" b="1" dirty="0" smtClean="0"/>
          </a:p>
          <a:p>
            <a:pPr lvl="1"/>
            <a:r>
              <a:rPr lang="zh-CN" altLang="en-US" dirty="0" smtClean="0"/>
              <a:t>大网卡</a:t>
            </a:r>
            <a:r>
              <a:rPr lang="en-US" altLang="zh-CN" dirty="0" smtClean="0"/>
              <a:t> (25G/40G) </a:t>
            </a:r>
            <a:r>
              <a:rPr lang="zh-CN" altLang="en-US" dirty="0" smtClean="0"/>
              <a:t>测试及</a:t>
            </a:r>
            <a:r>
              <a:rPr lang="en-US" altLang="zh-CN" dirty="0" smtClean="0"/>
              <a:t>DPVS</a:t>
            </a:r>
            <a:r>
              <a:rPr lang="zh-CN" altLang="en-US" dirty="0" smtClean="0"/>
              <a:t>性能优化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负载均衡</a:t>
            </a:r>
            <a:endParaRPr lang="en-US" altLang="zh-CN" dirty="0" smtClean="0"/>
          </a:p>
          <a:p>
            <a:pPr lvl="1"/>
            <a:r>
              <a:rPr lang="zh-CN" altLang="en-US" dirty="0"/>
              <a:t>会</a:t>
            </a:r>
            <a:r>
              <a:rPr lang="zh-CN" altLang="en-US" dirty="0" smtClean="0"/>
              <a:t>话共享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SNAT</a:t>
            </a:r>
            <a:r>
              <a:rPr lang="zh-CN" altLang="en-US" dirty="0" smtClean="0"/>
              <a:t>：流量隔离</a:t>
            </a:r>
            <a:endParaRPr lang="en-US" altLang="zh-CN" dirty="0" smtClean="0"/>
          </a:p>
          <a:p>
            <a:pPr lvl="1"/>
            <a:r>
              <a:rPr lang="zh-CN" altLang="en-US" dirty="0"/>
              <a:t>会</a:t>
            </a:r>
            <a:r>
              <a:rPr lang="zh-CN" altLang="en-US" dirty="0" smtClean="0"/>
              <a:t>话日志</a:t>
            </a:r>
            <a:endParaRPr lang="en-US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!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8" y="3228093"/>
            <a:ext cx="9583487" cy="23720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8798" y="2665396"/>
            <a:ext cx="525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github.com/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</a:rPr>
              <a:t>iqiyi/dpvs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本次分享议</a:t>
            </a:r>
            <a:r>
              <a:rPr lang="zh-CN" altLang="en-US" dirty="0"/>
              <a:t>程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zh-CN" altLang="en-US" dirty="0"/>
              <a:t>负</a:t>
            </a:r>
            <a:r>
              <a:rPr lang="zh-CN" altLang="en-US" dirty="0" smtClean="0"/>
              <a:t>载均衡器面临的挑战</a:t>
            </a:r>
            <a:endParaRPr lang="en-US" altLang="zh-CN" dirty="0" smtClean="0"/>
          </a:p>
          <a:p>
            <a:r>
              <a:rPr lang="zh-CN" altLang="en-US" dirty="0"/>
              <a:t>性</a:t>
            </a:r>
            <a:r>
              <a:rPr lang="zh-CN" altLang="en-US" dirty="0" smtClean="0"/>
              <a:t>能瓶颈分析</a:t>
            </a:r>
            <a:endParaRPr lang="en-US" altLang="zh-CN" dirty="0" smtClean="0"/>
          </a:p>
          <a:p>
            <a:r>
              <a:rPr lang="zh-CN" altLang="en-US" dirty="0"/>
              <a:t>如</a:t>
            </a:r>
            <a:r>
              <a:rPr lang="zh-CN" altLang="en-US" dirty="0" smtClean="0"/>
              <a:t>何实现高性能</a:t>
            </a:r>
            <a:endParaRPr lang="en-US" altLang="zh-CN" dirty="0" smtClean="0"/>
          </a:p>
          <a:p>
            <a:r>
              <a:rPr lang="en-US" altLang="zh-CN" dirty="0" smtClean="0"/>
              <a:t>DPVS</a:t>
            </a:r>
            <a:r>
              <a:rPr lang="zh-CN" altLang="en-US" dirty="0" smtClean="0"/>
              <a:t>总体架构和功能模块</a:t>
            </a:r>
            <a:endParaRPr lang="en-US" altLang="zh-CN" dirty="0" smtClean="0"/>
          </a:p>
          <a:p>
            <a:r>
              <a:rPr lang="zh-CN" altLang="en-US" dirty="0"/>
              <a:t>实</a:t>
            </a:r>
            <a:r>
              <a:rPr lang="zh-CN" altLang="en-US" dirty="0" smtClean="0"/>
              <a:t>现难点及实例</a:t>
            </a:r>
            <a:endParaRPr lang="en-US" altLang="zh-CN" dirty="0" smtClean="0"/>
          </a:p>
          <a:p>
            <a:r>
              <a:rPr lang="zh-CN" altLang="en-US" dirty="0" smtClean="0"/>
              <a:t>新</a:t>
            </a:r>
            <a:r>
              <a:rPr lang="zh-CN" altLang="en-US" smtClean="0"/>
              <a:t>功能及</a:t>
            </a:r>
            <a:r>
              <a:rPr lang="zh-CN" altLang="en-US" dirty="0" smtClean="0"/>
              <a:t>未来计划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负载均衡面临的挑战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09481" y="1400908"/>
            <a:ext cx="9583381" cy="490886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高性能的需求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并发、吞吐量</a:t>
            </a:r>
            <a:r>
              <a:rPr lang="en-US" altLang="zh-CN" dirty="0" smtClean="0"/>
              <a:t>, …</a:t>
            </a:r>
          </a:p>
          <a:p>
            <a:pPr lvl="1"/>
            <a:r>
              <a:rPr lang="zh-CN" altLang="en-US" dirty="0" smtClean="0"/>
              <a:t>成本 （更少的机器）</a:t>
            </a:r>
            <a:endParaRPr lang="en-US" altLang="zh-CN" b="1" dirty="0" smtClean="0"/>
          </a:p>
          <a:p>
            <a:r>
              <a:rPr lang="zh-CN" altLang="en-US" b="1" dirty="0" smtClean="0"/>
              <a:t>各种应用场景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负载均衡场景（</a:t>
            </a:r>
            <a:r>
              <a:rPr lang="en-US" altLang="zh-CN" dirty="0" smtClean="0"/>
              <a:t>FNAT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DR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TUN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数据中心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访问（</a:t>
            </a:r>
            <a:r>
              <a:rPr lang="en-US" altLang="zh-CN" dirty="0" smtClean="0"/>
              <a:t>SNAT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GRE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/>
              <a:t>安</a:t>
            </a:r>
            <a:r>
              <a:rPr lang="zh-CN" altLang="en-US" dirty="0" smtClean="0"/>
              <a:t>全相关</a:t>
            </a:r>
            <a:endParaRPr lang="en-US" altLang="zh-CN" dirty="0" smtClean="0"/>
          </a:p>
          <a:p>
            <a:r>
              <a:rPr lang="zh-CN" altLang="en-US" b="1" dirty="0" smtClean="0"/>
              <a:t>易于持续</a:t>
            </a:r>
            <a:r>
              <a:rPr lang="zh-CN" altLang="en-US" b="1" dirty="0"/>
              <a:t>发展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新</a:t>
            </a:r>
            <a:r>
              <a:rPr lang="zh-CN" altLang="en-US" dirty="0"/>
              <a:t>功能开发，业务定</a:t>
            </a:r>
            <a:r>
              <a:rPr lang="zh-CN" altLang="en-US" dirty="0" smtClean="0"/>
              <a:t>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维护，快速修</a:t>
            </a:r>
            <a:r>
              <a:rPr lang="zh-CN" altLang="en-US" dirty="0"/>
              <a:t>正</a:t>
            </a:r>
            <a:r>
              <a:rPr lang="en-US" altLang="zh-CN" dirty="0" smtClean="0"/>
              <a:t>Bug</a:t>
            </a:r>
            <a:r>
              <a:rPr lang="zh-CN" altLang="en-US" dirty="0" smtClean="0"/>
              <a:t>，部署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58" y="1246881"/>
            <a:ext cx="4808710" cy="46783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63" y="3626449"/>
            <a:ext cx="3611291" cy="23454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为何基于内核的实现不够快</a:t>
            </a:r>
            <a:r>
              <a:rPr lang="en-US" altLang="zh-CN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371600"/>
            <a:ext cx="5754771" cy="4659923"/>
          </a:xfrm>
        </p:spPr>
        <p:txBody>
          <a:bodyPr/>
          <a:lstStyle/>
          <a:p>
            <a:r>
              <a:rPr lang="en-US" altLang="zh-CN" b="1" dirty="0" smtClean="0"/>
              <a:t>Kernel</a:t>
            </a:r>
            <a:r>
              <a:rPr lang="zh-CN" altLang="en-US" b="1" dirty="0" smtClean="0"/>
              <a:t>成为瓶颈</a:t>
            </a:r>
            <a:r>
              <a:rPr lang="en-US" altLang="zh-CN" b="1" dirty="0" smtClean="0"/>
              <a:t>?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(LVS/2.6.32)</a:t>
            </a:r>
            <a:endParaRPr lang="en-US" sz="1200" dirty="0" smtClean="0"/>
          </a:p>
          <a:p>
            <a:pPr lvl="1"/>
            <a:r>
              <a:rPr lang="zh-CN" altLang="en-US" dirty="0" smtClean="0"/>
              <a:t>上下文切换</a:t>
            </a:r>
            <a:endParaRPr lang="en-US" altLang="zh-CN" dirty="0" smtClean="0"/>
          </a:p>
          <a:p>
            <a:pPr lvl="1"/>
            <a:r>
              <a:rPr lang="zh-CN" altLang="en-US" dirty="0"/>
              <a:t>资</a:t>
            </a:r>
            <a:r>
              <a:rPr lang="zh-CN" altLang="en-US" dirty="0" smtClean="0"/>
              <a:t>源共享与锁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IRQ</a:t>
            </a:r>
            <a:r>
              <a:rPr lang="zh-CN" altLang="en-US" dirty="0" smtClean="0"/>
              <a:t>风暴</a:t>
            </a:r>
            <a:endParaRPr lang="en-US" altLang="zh-CN" dirty="0" smtClean="0"/>
          </a:p>
          <a:p>
            <a:pPr lvl="1"/>
            <a:r>
              <a:rPr lang="zh-CN" altLang="en-US" dirty="0"/>
              <a:t>功能复</a:t>
            </a:r>
            <a:r>
              <a:rPr lang="zh-CN" altLang="en-US" dirty="0" smtClean="0"/>
              <a:t>杂</a:t>
            </a:r>
            <a:r>
              <a:rPr lang="zh-CN" altLang="en-US" dirty="0"/>
              <a:t>（调用</a:t>
            </a:r>
            <a:r>
              <a:rPr lang="zh-CN" altLang="en-US" dirty="0" smtClean="0"/>
              <a:t>栈深</a:t>
            </a:r>
            <a:r>
              <a:rPr lang="zh-CN" altLang="en-US" dirty="0"/>
              <a:t>）</a:t>
            </a:r>
            <a:endParaRPr 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59564" y="5971926"/>
            <a:ext cx="37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Pic from </a:t>
            </a:r>
            <a:r>
              <a:rPr lang="en-US" altLang="zh-CN" dirty="0" smtClean="0">
                <a:hlinkClick r:id="rId3"/>
              </a:rPr>
              <a:t>google maglev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975229" y="5971926"/>
            <a:ext cx="374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Pic from </a:t>
            </a:r>
            <a:r>
              <a:rPr lang="en-US" altLang="zh-CN" dirty="0" err="1" smtClean="0">
                <a:hlinkClick r:id="rId4"/>
              </a:rPr>
              <a:t>mTCP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53" y="3626449"/>
            <a:ext cx="4767476" cy="23517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77505" y="1371600"/>
            <a:ext cx="5754771" cy="46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Kernel by-pass</a:t>
            </a:r>
            <a:r>
              <a:rPr lang="zh-CN" altLang="en-US" b="1" dirty="0" smtClean="0"/>
              <a:t>技术</a:t>
            </a:r>
            <a:endParaRPr lang="en-US" altLang="zh-CN" b="1" dirty="0" smtClean="0"/>
          </a:p>
          <a:p>
            <a:pPr lvl="1"/>
            <a:r>
              <a:rPr lang="zh-CN" altLang="en-US" dirty="0"/>
              <a:t>优势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性能，易于开发，快速应用</a:t>
            </a:r>
            <a:endParaRPr lang="en-US" altLang="zh-CN" dirty="0" smtClean="0"/>
          </a:p>
          <a:p>
            <a:pPr lvl="1"/>
            <a:r>
              <a:rPr lang="zh-CN" altLang="en-US" dirty="0"/>
              <a:t>劣势</a:t>
            </a:r>
            <a:endParaRPr lang="en-US" dirty="0" smtClean="0"/>
          </a:p>
          <a:p>
            <a:pPr lvl="2"/>
            <a:r>
              <a:rPr lang="zh-CN" altLang="en-US" dirty="0"/>
              <a:t>工作</a:t>
            </a:r>
            <a:r>
              <a:rPr lang="zh-CN" altLang="en-US" dirty="0" smtClean="0"/>
              <a:t>量大，失去多任务，缺配套网络工具</a:t>
            </a:r>
            <a:r>
              <a:rPr lang="en-US" dirty="0" smtClean="0"/>
              <a:t>,</a:t>
            </a:r>
          </a:p>
          <a:p>
            <a:pPr lvl="2"/>
            <a:r>
              <a:rPr lang="zh-CN" altLang="en-US" dirty="0" smtClean="0"/>
              <a:t>复杂代</a:t>
            </a:r>
            <a:r>
              <a:rPr lang="zh-CN" altLang="en-US" dirty="0"/>
              <a:t>码</a:t>
            </a:r>
            <a:r>
              <a:rPr lang="zh-CN" altLang="en-US" dirty="0" smtClean="0"/>
              <a:t>稳定性和安全性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如何实现高性能？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371600"/>
            <a:ext cx="5445659" cy="465992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Kernel </a:t>
            </a:r>
            <a:r>
              <a:rPr lang="en-US" altLang="zh-CN" b="1" dirty="0" smtClean="0"/>
              <a:t>by-pass</a:t>
            </a:r>
            <a:r>
              <a:rPr lang="zh-CN" altLang="en-US" b="1" dirty="0" smtClean="0"/>
              <a:t>技术</a:t>
            </a:r>
            <a:endParaRPr lang="en-US" altLang="zh-CN" b="1" dirty="0"/>
          </a:p>
          <a:p>
            <a:pPr lvl="1"/>
            <a:r>
              <a:rPr lang="zh-CN" altLang="en-US" dirty="0" smtClean="0"/>
              <a:t>适用</a:t>
            </a:r>
            <a:r>
              <a:rPr lang="en-US" altLang="zh-CN" dirty="0" smtClean="0"/>
              <a:t>2,3</a:t>
            </a:r>
            <a:r>
              <a:rPr lang="zh-CN" altLang="en-US" dirty="0" smtClean="0"/>
              <a:t>层转发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负载均衡</a:t>
            </a:r>
            <a:endParaRPr lang="en-US" altLang="zh-CN" dirty="0" smtClean="0"/>
          </a:p>
          <a:p>
            <a:pPr lvl="1"/>
            <a:r>
              <a:rPr lang="zh-CN" altLang="en-US" dirty="0"/>
              <a:t>高</a:t>
            </a:r>
            <a:r>
              <a:rPr lang="zh-CN" altLang="en-US" dirty="0" smtClean="0"/>
              <a:t>频交易场景</a:t>
            </a:r>
            <a:endParaRPr lang="en-US" altLang="zh-CN" dirty="0" smtClean="0"/>
          </a:p>
          <a:p>
            <a:r>
              <a:rPr lang="en-US" altLang="zh-CN" b="1" dirty="0" smtClean="0"/>
              <a:t>Share-nothing</a:t>
            </a:r>
            <a:r>
              <a:rPr lang="zh-CN" altLang="en-US" b="1" dirty="0" smtClean="0"/>
              <a:t>思想</a:t>
            </a:r>
            <a:endParaRPr lang="en-US" altLang="zh-CN" b="1" dirty="0" smtClean="0"/>
          </a:p>
          <a:p>
            <a:pPr lvl="1"/>
            <a:r>
              <a:rPr lang="en-US" altLang="zh-CN" dirty="0" smtClean="0"/>
              <a:t>CPU</a:t>
            </a:r>
            <a:r>
              <a:rPr lang="zh-CN" altLang="en-US" dirty="0" smtClean="0"/>
              <a:t>本地化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不共享意味着没有锁的需求</a:t>
            </a:r>
            <a:endParaRPr lang="en-US" altLang="zh-CN" dirty="0" smtClean="0"/>
          </a:p>
          <a:p>
            <a:r>
              <a:rPr lang="zh-CN" altLang="en-US" b="1" dirty="0"/>
              <a:t>避</a:t>
            </a:r>
            <a:r>
              <a:rPr lang="zh-CN" altLang="en-US" b="1" dirty="0" smtClean="0"/>
              <a:t>免上下文切换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网卡</a:t>
            </a:r>
            <a:r>
              <a:rPr lang="zh-CN" altLang="en-US" dirty="0"/>
              <a:t>队</a:t>
            </a:r>
            <a:r>
              <a:rPr lang="zh-CN" altLang="en-US" dirty="0" smtClean="0"/>
              <a:t>列、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、处理任务绑定</a:t>
            </a:r>
            <a:endParaRPr lang="en-US" altLang="zh-CN" dirty="0"/>
          </a:p>
          <a:p>
            <a:pPr lvl="1"/>
            <a:r>
              <a:rPr lang="zh-CN" altLang="en-US" dirty="0" smtClean="0"/>
              <a:t>禁止调度</a:t>
            </a:r>
            <a:endParaRPr lang="en-US" altLang="zh-CN" dirty="0" smtClean="0"/>
          </a:p>
          <a:p>
            <a:r>
              <a:rPr lang="zh-CN" altLang="en-US" b="1" dirty="0" smtClean="0"/>
              <a:t>轮询</a:t>
            </a:r>
            <a:r>
              <a:rPr lang="en-US" altLang="zh-CN" b="1" dirty="0" smtClean="0"/>
              <a:t> vs. </a:t>
            </a:r>
            <a:r>
              <a:rPr lang="zh-CN" altLang="en-US" b="1" dirty="0" smtClean="0"/>
              <a:t>中断</a:t>
            </a:r>
            <a:endParaRPr lang="en-US" altLang="zh-CN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155140" y="1371600"/>
            <a:ext cx="5445659" cy="46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零拷贝</a:t>
            </a:r>
            <a:endParaRPr lang="en-US" altLang="zh-CN" b="1" dirty="0" smtClean="0"/>
          </a:p>
          <a:p>
            <a:r>
              <a:rPr lang="zh-CN" altLang="en-US" b="1" dirty="0"/>
              <a:t>预分</a:t>
            </a:r>
            <a:r>
              <a:rPr lang="zh-CN" altLang="en-US" b="1" dirty="0" smtClean="0"/>
              <a:t>配高速缓存</a:t>
            </a:r>
            <a:endParaRPr lang="en-US" altLang="zh-CN" b="1" dirty="0" smtClean="0"/>
          </a:p>
          <a:p>
            <a:r>
              <a:rPr lang="zh-CN" altLang="en-US" b="1" dirty="0"/>
              <a:t>有</a:t>
            </a:r>
            <a:r>
              <a:rPr lang="en-US" altLang="zh-CN" b="1" dirty="0" smtClean="0"/>
              <a:t>NUMA</a:t>
            </a:r>
            <a:r>
              <a:rPr lang="zh-CN" altLang="en-US" b="1" dirty="0" smtClean="0"/>
              <a:t>意识</a:t>
            </a:r>
            <a:endParaRPr lang="en-US" altLang="zh-CN" b="1" dirty="0" smtClean="0"/>
          </a:p>
          <a:p>
            <a:r>
              <a:rPr lang="en-US" altLang="zh-CN" b="1" dirty="0" err="1" smtClean="0"/>
              <a:t>Prefetch</a:t>
            </a:r>
            <a:r>
              <a:rPr lang="en-US" altLang="zh-CN" b="1" dirty="0" smtClean="0"/>
              <a:t>, Huge-page</a:t>
            </a:r>
          </a:p>
          <a:p>
            <a:r>
              <a:rPr lang="en-US" altLang="zh-CN" b="1" dirty="0" smtClean="0"/>
              <a:t>… …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740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27" y="1313262"/>
            <a:ext cx="4167599" cy="53211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80" y="539917"/>
            <a:ext cx="11122795" cy="706964"/>
          </a:xfrm>
        </p:spPr>
        <p:txBody>
          <a:bodyPr/>
          <a:lstStyle/>
          <a:p>
            <a:r>
              <a:rPr lang="en-US" dirty="0" smtClean="0"/>
              <a:t>DPVS: 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DPDK</a:t>
            </a:r>
            <a:r>
              <a:rPr lang="zh-CN" altLang="en-US" dirty="0" smtClean="0"/>
              <a:t>的高性能</a:t>
            </a:r>
            <a:r>
              <a:rPr lang="en-US" altLang="zh-CN" dirty="0" smtClean="0"/>
              <a:t>4</a:t>
            </a:r>
            <a:r>
              <a:rPr lang="zh-CN" altLang="en-US" dirty="0" smtClean="0"/>
              <a:t>层负载均衡器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DPDK Summit China 2018</a:t>
            </a:r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pic>
        <p:nvPicPr>
          <p:cNvPr id="9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77" y="1419620"/>
            <a:ext cx="1360897" cy="320722"/>
          </a:xfr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99" y="1899535"/>
            <a:ext cx="4580392" cy="41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DPVS: </a:t>
            </a:r>
            <a:r>
              <a:rPr lang="zh-CN" altLang="en-US" dirty="0" smtClean="0"/>
              <a:t>功能模块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26" y="1327183"/>
            <a:ext cx="8091074" cy="5014075"/>
          </a:xfrm>
        </p:spPr>
      </p:pic>
    </p:spTree>
    <p:extLst>
      <p:ext uri="{BB962C8B-B14F-4D97-AF65-F5344CB8AC3E}">
        <p14:creationId xmlns:p14="http://schemas.microsoft.com/office/powerpoint/2010/main" val="33342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网卡队列、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绑定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67" y="1814484"/>
            <a:ext cx="9678465" cy="39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54" y="1708417"/>
            <a:ext cx="8845446" cy="42218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IDC</a:t>
            </a:r>
            <a:r>
              <a:rPr lang="zh-CN" altLang="en-US" dirty="0" smtClean="0"/>
              <a:t>环境友好：各种各样的虚拟设备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DPDK Summit China 2018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36" y="6341258"/>
            <a:ext cx="489540" cy="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2131</TotalTime>
  <Words>640</Words>
  <Application>Microsoft Office PowerPoint</Application>
  <PresentationFormat>宽屏</PresentationFormat>
  <Paragraphs>97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Century Gothic</vt:lpstr>
      <vt:lpstr>Wingdings</vt:lpstr>
      <vt:lpstr>Wingdings 3</vt:lpstr>
      <vt:lpstr>DPDK Summit Template</vt:lpstr>
      <vt:lpstr>DPDK加速四层负载均衡器</vt:lpstr>
      <vt:lpstr>本次分享议程</vt:lpstr>
      <vt:lpstr>负载均衡面临的挑战</vt:lpstr>
      <vt:lpstr>为何基于内核的实现不够快?</vt:lpstr>
      <vt:lpstr>如何实现高性能？</vt:lpstr>
      <vt:lpstr>DPVS: 基于DPDK的高性能4层负载均衡器</vt:lpstr>
      <vt:lpstr>DPVS: 功能模块</vt:lpstr>
      <vt:lpstr>网卡队列、CPU绑定</vt:lpstr>
      <vt:lpstr>IDC环境友好：各种各样的虚拟设备</vt:lpstr>
      <vt:lpstr>QUIC支持: UOA 和一致性Hash</vt:lpstr>
      <vt:lpstr>新功能 &amp; 未来</vt:lpstr>
      <vt:lpstr>Thanks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</cp:keywords>
  <cp:lastModifiedBy>陈雷（raychen）-技术产品中心</cp:lastModifiedBy>
  <cp:revision>288</cp:revision>
  <dcterms:created xsi:type="dcterms:W3CDTF">2017-11-15T17:31:17Z</dcterms:created>
  <dcterms:modified xsi:type="dcterms:W3CDTF">2018-06-15T03:20:15Z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2017-11-15 17:40:53Z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