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9.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36" r:id="rId2"/>
  </p:sldMasterIdLst>
  <p:notesMasterIdLst>
    <p:notesMasterId r:id="rId14"/>
  </p:notesMasterIdLst>
  <p:sldIdLst>
    <p:sldId id="256" r:id="rId3"/>
    <p:sldId id="294" r:id="rId4"/>
    <p:sldId id="293" r:id="rId5"/>
    <p:sldId id="292" r:id="rId6"/>
    <p:sldId id="285" r:id="rId7"/>
    <p:sldId id="284" r:id="rId8"/>
    <p:sldId id="290" r:id="rId9"/>
    <p:sldId id="289" r:id="rId10"/>
    <p:sldId id="273" r:id="rId11"/>
    <p:sldId id="283" r:id="rId12"/>
    <p:sldId id="28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r, Suleyman" initials="SS" lastIdx="8" clrIdx="0">
    <p:extLst>
      <p:ext uri="{19B8F6BF-5375-455C-9EA6-DF929625EA0E}">
        <p15:presenceInfo xmlns:p15="http://schemas.microsoft.com/office/powerpoint/2012/main" userId="S-1-5-21-725345543-602162358-527237240-1087975" providerId="AD"/>
      </p:ext>
    </p:extLst>
  </p:cmAuthor>
  <p:cmAuthor id="2" name="Dattani, Mihir Rajesh" initials="DMR" lastIdx="8" clrIdx="1">
    <p:extLst>
      <p:ext uri="{19B8F6BF-5375-455C-9EA6-DF929625EA0E}">
        <p15:presenceInfo xmlns:p15="http://schemas.microsoft.com/office/powerpoint/2012/main" userId="S-1-5-21-725345543-602162358-527237240-2913621" providerId="AD"/>
      </p:ext>
    </p:extLst>
  </p:cmAuthor>
  <p:cmAuthor id="3" name="Tibrewala, Sujata" initials="TS" lastIdx="18" clrIdx="2">
    <p:extLst>
      <p:ext uri="{19B8F6BF-5375-455C-9EA6-DF929625EA0E}">
        <p15:presenceInfo xmlns:p15="http://schemas.microsoft.com/office/powerpoint/2012/main" userId="S-1-5-21-725345543-602162358-527237240-3215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21" autoAdjust="0"/>
  </p:normalViewPr>
  <p:slideViewPr>
    <p:cSldViewPr snapToGrid="0">
      <p:cViewPr varScale="1">
        <p:scale>
          <a:sx n="85" d="100"/>
          <a:sy n="85" d="100"/>
        </p:scale>
        <p:origin x="59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DCE4E-8B04-429B-8900-BC432B2CFB82}"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2189F-77E0-406B-A4A4-76E5C4DF93F7}" type="slidenum">
              <a:rPr lang="en-US" smtClean="0"/>
              <a:t>‹#›</a:t>
            </a:fld>
            <a:endParaRPr lang="en-US"/>
          </a:p>
        </p:txBody>
      </p:sp>
    </p:spTree>
    <p:extLst>
      <p:ext uri="{BB962C8B-B14F-4D97-AF65-F5344CB8AC3E}">
        <p14:creationId xmlns:p14="http://schemas.microsoft.com/office/powerpoint/2010/main" val="221616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1.3EB per month</a:t>
            </a:r>
            <a:r>
              <a:rPr lang="en-US" baseline="0" dirty="0" smtClean="0"/>
              <a:t> @2017 and expected to grow to 14EB @2023. 3.9GB per smartphone to 18GB @2023</a:t>
            </a:r>
            <a:endParaRPr lang="en-US" dirty="0" smtClean="0"/>
          </a:p>
          <a:p>
            <a:r>
              <a:rPr lang="en-US" dirty="0" smtClean="0"/>
              <a:t>https://economictimes.indiatimes.com/tech/internet/data-usage-per-smartphone-in-india-to-grow-5-fold-by-2023-ericsson/articleshow/61838209.cms </a:t>
            </a:r>
            <a:endParaRPr lang="en-US" dirty="0"/>
          </a:p>
        </p:txBody>
      </p:sp>
      <p:sp>
        <p:nvSpPr>
          <p:cNvPr id="4" name="Slide Number Placeholder 3"/>
          <p:cNvSpPr>
            <a:spLocks noGrp="1"/>
          </p:cNvSpPr>
          <p:nvPr>
            <p:ph type="sldNum" sz="quarter" idx="10"/>
          </p:nvPr>
        </p:nvSpPr>
        <p:spPr/>
        <p:txBody>
          <a:bodyPr/>
          <a:lstStyle/>
          <a:p>
            <a:fld id="{B1E2189F-77E0-406B-A4A4-76E5C4DF93F7}" type="slidenum">
              <a:rPr lang="en-US" smtClean="0"/>
              <a:t>2</a:t>
            </a:fld>
            <a:endParaRPr lang="en-US"/>
          </a:p>
        </p:txBody>
      </p:sp>
    </p:spTree>
    <p:extLst>
      <p:ext uri="{BB962C8B-B14F-4D97-AF65-F5344CB8AC3E}">
        <p14:creationId xmlns:p14="http://schemas.microsoft.com/office/powerpoint/2010/main" val="89006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2189F-77E0-406B-A4A4-76E5C4DF93F7}" type="slidenum">
              <a:rPr lang="en-US" smtClean="0"/>
              <a:t>3</a:t>
            </a:fld>
            <a:endParaRPr lang="en-US"/>
          </a:p>
        </p:txBody>
      </p:sp>
    </p:spTree>
    <p:extLst>
      <p:ext uri="{BB962C8B-B14F-4D97-AF65-F5344CB8AC3E}">
        <p14:creationId xmlns:p14="http://schemas.microsoft.com/office/powerpoint/2010/main" val="139680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this is an example of what the future network could look like</a:t>
            </a:r>
          </a:p>
          <a:p>
            <a:endParaRPr lang="en-US" dirty="0" smtClean="0"/>
          </a:p>
          <a:p>
            <a:r>
              <a:rPr lang="en-US" dirty="0" smtClean="0"/>
              <a:t>Smart cities with various connectivity for coverage and specific applications for public safety, health, transportation, and infrastructure could be a slice or multiple slices out of the network</a:t>
            </a:r>
          </a:p>
          <a:p>
            <a:endParaRPr lang="en-US" dirty="0" smtClean="0"/>
          </a:p>
          <a:p>
            <a:r>
              <a:rPr lang="en-US" dirty="0" smtClean="0"/>
              <a:t>Factories and Manufacturers have different application and coverage needs, but the basic foundation is similar</a:t>
            </a:r>
          </a:p>
          <a:p>
            <a:endParaRPr lang="en-US" dirty="0"/>
          </a:p>
        </p:txBody>
      </p:sp>
      <p:sp>
        <p:nvSpPr>
          <p:cNvPr id="4" name="Slide Number Placeholder 3"/>
          <p:cNvSpPr>
            <a:spLocks noGrp="1"/>
          </p:cNvSpPr>
          <p:nvPr>
            <p:ph type="sldNum" sz="quarter" idx="10"/>
          </p:nvPr>
        </p:nvSpPr>
        <p:spPr/>
        <p:txBody>
          <a:bodyPr/>
          <a:lstStyle/>
          <a:p>
            <a:fld id="{C3426B2B-F0BA-4E38-B69D-E86FC2990ED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8411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239713"/>
            <a:ext cx="4743450" cy="2668587"/>
          </a:xfrm>
        </p:spPr>
      </p:sp>
      <p:sp>
        <p:nvSpPr>
          <p:cNvPr id="3" name="Notes Placeholder 2"/>
          <p:cNvSpPr>
            <a:spLocks noGrp="1"/>
          </p:cNvSpPr>
          <p:nvPr>
            <p:ph type="body" idx="1"/>
          </p:nvPr>
        </p:nvSpPr>
        <p:spPr/>
        <p:txBody>
          <a:bodyPr/>
          <a:lstStyle/>
          <a:p>
            <a:r>
              <a:rPr lang="en-US" dirty="0" smtClean="0"/>
              <a:t>Here</a:t>
            </a:r>
            <a:r>
              <a:rPr lang="en-US" baseline="0" dirty="0" smtClean="0"/>
              <a:t> is a diagram of the future network. </a:t>
            </a:r>
            <a:r>
              <a:rPr lang="en-US" baseline="0" dirty="0" smtClean="0"/>
              <a:t>Provides an ample play for </a:t>
            </a:r>
            <a:r>
              <a:rPr lang="en-US" baseline="0" dirty="0" err="1" smtClean="0"/>
              <a:t>dpdk</a:t>
            </a:r>
            <a:r>
              <a:rPr lang="en-US" baseline="0" dirty="0" smtClean="0"/>
              <a:t> to meet the various requirements like higher throughput, lower latency, burst traffic handling, </a:t>
            </a:r>
            <a:r>
              <a:rPr lang="en-US" baseline="0" dirty="0" err="1" smtClean="0"/>
              <a:t>QoS</a:t>
            </a:r>
            <a:r>
              <a:rPr lang="en-US" baseline="0" dirty="0" smtClean="0"/>
              <a:t> etc.</a:t>
            </a:r>
            <a:endParaRPr lang="en-US" dirty="0" smtClean="0"/>
          </a:p>
          <a:p>
            <a:endParaRPr lang="en-US" dirty="0"/>
          </a:p>
        </p:txBody>
      </p:sp>
      <p:sp>
        <p:nvSpPr>
          <p:cNvPr id="4" name="Slide Number Placeholder 3"/>
          <p:cNvSpPr>
            <a:spLocks noGrp="1"/>
          </p:cNvSpPr>
          <p:nvPr>
            <p:ph type="sldNum" sz="quarter" idx="10"/>
          </p:nvPr>
        </p:nvSpPr>
        <p:spPr/>
        <p:txBody>
          <a:bodyPr/>
          <a:lstStyle/>
          <a:p>
            <a:fld id="{52F621CE-B11B-4C95-B6A2-C0E9024C35D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6896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2A4F56-DC64-4EF1-87AC-4EC1C1CAA7F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8795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Intel Clear"/>
                <a:ea typeface="+mn-ea"/>
                <a:cs typeface="+mn-cs"/>
              </a:rPr>
              <a:t>he </a:t>
            </a:r>
            <a:r>
              <a:rPr lang="en-US" sz="1200" kern="1200" dirty="0" smtClean="0">
                <a:solidFill>
                  <a:schemeClr val="tx1"/>
                </a:solidFill>
                <a:effectLst/>
                <a:latin typeface="Intel Clear"/>
                <a:ea typeface="+mn-ea"/>
                <a:cs typeface="+mn-cs"/>
              </a:rPr>
              <a:t>massive influx of devices and use cases coming with 5G and IOT will drive tremendous pressure on next generation infrastructure. How do you cope with the volume and complexity of that data on the infrastructure? How do you enable the next gen services that have yet to be invented (the next Uber, next Airbnb, etc.)? The network must scale to support billions of devices, and a wide variety of use cases.             </a:t>
            </a:r>
          </a:p>
          <a:p>
            <a:endParaRPr lang="en-US" sz="1200" i="0" kern="1200" dirty="0" smtClean="0">
              <a:solidFill>
                <a:schemeClr val="tx1"/>
              </a:solidFill>
              <a:effectLst/>
              <a:latin typeface="Intel Clear"/>
              <a:ea typeface="+mn-ea"/>
              <a:cs typeface="+mn-cs"/>
            </a:endParaRPr>
          </a:p>
          <a:p>
            <a:r>
              <a:rPr lang="en-US" sz="1200" i="0" kern="1200" dirty="0" smtClean="0">
                <a:solidFill>
                  <a:schemeClr val="tx1"/>
                </a:solidFill>
                <a:effectLst/>
                <a:latin typeface="Intel Clear"/>
                <a:ea typeface="+mn-ea"/>
                <a:cs typeface="+mn-cs"/>
              </a:rPr>
              <a:t>The amount of annual global data traffic has been doubling since 2011. And by 2019, Cisco says that 2 zettabytes of traffic will traverse global networks annually. In case you don’t know what a zettabyte is, it’s 10</a:t>
            </a:r>
            <a:r>
              <a:rPr lang="en-US" sz="1200" i="0" kern="1200" baseline="30000" dirty="0" smtClean="0">
                <a:solidFill>
                  <a:schemeClr val="tx1"/>
                </a:solidFill>
                <a:effectLst/>
                <a:latin typeface="Intel Clear"/>
                <a:ea typeface="+mn-ea"/>
                <a:cs typeface="+mn-cs"/>
              </a:rPr>
              <a:t>21</a:t>
            </a:r>
            <a:r>
              <a:rPr lang="en-US" sz="1200" i="0" kern="1200" dirty="0" smtClean="0">
                <a:solidFill>
                  <a:schemeClr val="tx1"/>
                </a:solidFill>
                <a:effectLst/>
                <a:latin typeface="Intel Clear"/>
                <a:ea typeface="+mn-ea"/>
                <a:cs typeface="+mn-cs"/>
              </a:rPr>
              <a:t>. Just to give you some sense for how BIG that number is, one zettabyte is equivalent to 20 billion dual-layer Blu Ray discs. </a:t>
            </a:r>
          </a:p>
          <a:p>
            <a:r>
              <a:rPr lang="en-US" sz="1200" i="0" kern="1200" dirty="0" smtClean="0">
                <a:solidFill>
                  <a:schemeClr val="tx1"/>
                </a:solidFill>
                <a:effectLst/>
                <a:latin typeface="Intel Clear"/>
                <a:ea typeface="+mn-ea"/>
                <a:cs typeface="+mn-cs"/>
              </a:rPr>
              <a:t> </a:t>
            </a:r>
          </a:p>
          <a:p>
            <a:r>
              <a:rPr lang="en-US" sz="1200" i="0" kern="1200" dirty="0" smtClean="0">
                <a:solidFill>
                  <a:schemeClr val="tx1"/>
                </a:solidFill>
                <a:effectLst/>
                <a:latin typeface="Intel Clear"/>
                <a:ea typeface="+mn-ea"/>
                <a:cs typeface="+mn-cs"/>
              </a:rPr>
              <a:t>All of these factors leading to need to transform the network to cope with increasing capacity demands and accelerate delivery of new services and capabilities. </a:t>
            </a:r>
          </a:p>
          <a:p>
            <a:endParaRPr lang="en-US" sz="1200" i="0" kern="1200" dirty="0" smtClean="0">
              <a:solidFill>
                <a:schemeClr val="tx1"/>
              </a:solidFill>
              <a:effectLst/>
              <a:latin typeface="Intel Clear"/>
              <a:ea typeface="+mn-ea"/>
              <a:cs typeface="+mn-cs"/>
            </a:endParaRPr>
          </a:p>
          <a:p>
            <a:r>
              <a:rPr lang="en-US" sz="1200" i="0" kern="1200" dirty="0" smtClean="0">
                <a:solidFill>
                  <a:schemeClr val="tx1"/>
                </a:solidFill>
                <a:effectLst/>
                <a:latin typeface="Intel Clear"/>
                <a:ea typeface="+mn-ea"/>
                <a:cs typeface="+mn-cs"/>
              </a:rPr>
              <a:t>What’s the technology shift behind this transformation? Today, the network is composed of purpose-built infrastructure with each device containing its own management software. You have separate pieces of equipment for functions like routing, virtual private networking, and firewall. This makes it very difficult for operators to deploy new services as each device is individually provisioned. </a:t>
            </a:r>
          </a:p>
          <a:p>
            <a:r>
              <a:rPr lang="en-US" sz="1200" i="0" kern="1200" dirty="0" smtClean="0">
                <a:solidFill>
                  <a:schemeClr val="tx1"/>
                </a:solidFill>
                <a:effectLst/>
                <a:latin typeface="Intel Clear"/>
                <a:ea typeface="+mn-ea"/>
                <a:cs typeface="+mn-cs"/>
              </a:rPr>
              <a:t> </a:t>
            </a:r>
          </a:p>
          <a:p>
            <a:r>
              <a:rPr lang="en-US" sz="1200" i="0" kern="1200" dirty="0" smtClean="0">
                <a:solidFill>
                  <a:schemeClr val="tx1"/>
                </a:solidFill>
                <a:effectLst/>
                <a:latin typeface="Intel Clear"/>
                <a:ea typeface="+mn-ea"/>
                <a:cs typeface="+mn-cs"/>
              </a:rPr>
              <a:t>The network of tomorrow will be deployed using Network Functions Virtualization and Software Defined Networking, or NFV &amp; SDN. Instead of running a separate router, VPN, and firewall on three different pieces of hardware, you can run all three on the same Intel architecture based infrastructure. This has obvious CAPEX benefits – consolidate 3 hardware purchases into one. Add to that Software Defined Networking. Now you’re adding intelligence to network. In SSN, the software -- let’s say firewall software – tells the networks the resources it needs through orchestration software. These resources are then automatically configured on the hardware – all the way through the network. SDN can greatly reduce OPEX by making it easier to provision services throughout the network. Additionally, you can swap out hardware without reconfiguring your orchestration software. This is providing tremendous value to service providers to terms of driving network scale and agility while reducing CAPEX and OPEX expenditures. </a:t>
            </a:r>
          </a:p>
          <a:p>
            <a:endParaRPr lang="en-US" sz="1200" i="0" kern="1200" dirty="0" smtClean="0">
              <a:solidFill>
                <a:schemeClr val="tx1"/>
              </a:solidFill>
              <a:effectLst/>
              <a:latin typeface="Intel Clear"/>
              <a:ea typeface="+mn-ea"/>
              <a:cs typeface="+mn-cs"/>
            </a:endParaRPr>
          </a:p>
          <a:p>
            <a:r>
              <a:rPr lang="en-US" sz="1200" i="0" kern="1200" dirty="0" smtClean="0">
                <a:solidFill>
                  <a:schemeClr val="tx1"/>
                </a:solidFill>
                <a:effectLst/>
                <a:latin typeface="Intel Clear"/>
                <a:ea typeface="+mn-ea"/>
                <a:cs typeface="+mn-cs"/>
              </a:rPr>
              <a:t>But while this transformation includes architectural</a:t>
            </a:r>
            <a:r>
              <a:rPr lang="en-US" sz="1200" i="0" kern="1200" baseline="0" dirty="0" smtClean="0">
                <a:solidFill>
                  <a:schemeClr val="tx1"/>
                </a:solidFill>
                <a:effectLst/>
                <a:latin typeface="Intel Clear"/>
                <a:ea typeface="+mn-ea"/>
                <a:cs typeface="+mn-cs"/>
              </a:rPr>
              <a:t> &amp; technology transformation, it is also equally importantly about transforming the way network operators do business to make this architectural shift a reality. It means bringing new players into the value chain, redefining business processes, and retooling workforce skillsets away from purpose-built hardware to software-defined technologies. </a:t>
            </a:r>
          </a:p>
          <a:p>
            <a:endParaRPr lang="en-US" sz="1200" i="0" kern="1200" baseline="0" dirty="0" smtClean="0">
              <a:solidFill>
                <a:schemeClr val="tx1"/>
              </a:solidFill>
              <a:effectLst/>
              <a:latin typeface="Intel Clear"/>
              <a:ea typeface="+mn-ea"/>
              <a:cs typeface="+mn-cs"/>
            </a:endParaRPr>
          </a:p>
          <a:p>
            <a:r>
              <a:rPr lang="en-US" sz="1200" i="0" kern="1200" baseline="0" dirty="0" smtClean="0">
                <a:solidFill>
                  <a:schemeClr val="tx1"/>
                </a:solidFill>
                <a:effectLst/>
                <a:latin typeface="Intel Clear"/>
                <a:ea typeface="+mn-ea"/>
                <a:cs typeface="+mn-cs"/>
              </a:rPr>
              <a:t>The result is cloud-ready networks. Networks that are scalable enough to cope with next-generation demands on the number of devices, amount of traffic, level of performance, and complexity and variety of use cases. Networks that are agile enough to develop and deploy new services with “push-button” ease; highly automated, secured, and managed. And these scalable, agile networks enable agile businesses – driving a quicker pace of business model innovation and revenue generation. </a:t>
            </a:r>
            <a:endParaRPr lang="en-US" sz="1200" i="0" kern="1200" dirty="0" smtClean="0">
              <a:solidFill>
                <a:schemeClr val="tx1"/>
              </a:solidFill>
              <a:effectLst/>
              <a:latin typeface="Intel Clear"/>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0175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a:gsLst>
            <a:gs pos="0">
              <a:srgbClr val="00B0F0"/>
            </a:gs>
            <a:gs pos="100000">
              <a:srgbClr val="0070C0"/>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25438"/>
            <a:ext cx="10515600"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02212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60933" y="1730277"/>
            <a:ext cx="10515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a:xfrm>
            <a:off x="0" y="6428426"/>
            <a:ext cx="838200" cy="365125"/>
          </a:xfrm>
          <a:prstGeom prst="rect">
            <a:avLst/>
          </a:prstGeom>
        </p:spPr>
        <p:txBody>
          <a:bodyPr/>
          <a:lstStyle/>
          <a:p>
            <a:fld id="{3A8D1F3A-CE43-4689-BC1A-66624875E8B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99978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0" y="6428426"/>
            <a:ext cx="838200" cy="365125"/>
          </a:xfrm>
          <a:prstGeom prst="rect">
            <a:avLst/>
          </a:prstGeom>
        </p:spPr>
        <p:txBody>
          <a:bodyPr/>
          <a:lstStyle/>
          <a:p>
            <a:fld id="{3A8D1F3A-CE43-4689-BC1A-66624875E8B5}"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1" hasCustomPrompt="1"/>
          </p:nvPr>
        </p:nvSpPr>
        <p:spPr>
          <a:xfrm>
            <a:off x="846138" y="1839913"/>
            <a:ext cx="10510837" cy="542043"/>
          </a:xfrm>
        </p:spPr>
        <p:txBody>
          <a:bodyPr>
            <a:normAutofit/>
          </a:bodyPr>
          <a:lstStyle>
            <a:lvl1pPr marL="0" indent="0">
              <a:buNone/>
              <a:defRPr sz="2400" b="1">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stStyle>
          <a:p>
            <a:pPr lvl="0"/>
            <a:r>
              <a:rPr lang="en-US" dirty="0" smtClean="0"/>
              <a:t>Software and Services Group (or other group name)</a:t>
            </a:r>
          </a:p>
        </p:txBody>
      </p:sp>
      <p:sp>
        <p:nvSpPr>
          <p:cNvPr id="10" name="Text Placeholder 8"/>
          <p:cNvSpPr>
            <a:spLocks noGrp="1"/>
          </p:cNvSpPr>
          <p:nvPr>
            <p:ph type="body" sz="quarter" idx="12" hasCustomPrompt="1"/>
          </p:nvPr>
        </p:nvSpPr>
        <p:spPr>
          <a:xfrm>
            <a:off x="851782" y="2489024"/>
            <a:ext cx="10510837" cy="1010532"/>
          </a:xfrm>
        </p:spPr>
        <p:txBody>
          <a:bodyPr>
            <a:normAutofit/>
          </a:bodyPr>
          <a:lstStyle>
            <a:lvl1pPr marL="0" indent="0">
              <a:buNone/>
              <a:defRPr sz="2400" b="0" i="1">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stStyle>
          <a:p>
            <a:pPr lvl="0"/>
            <a:r>
              <a:rPr lang="en-US" dirty="0" smtClean="0"/>
              <a:t>PresenterName1,  Software Engineer MCC/DPD</a:t>
            </a:r>
          </a:p>
          <a:p>
            <a:pPr lvl="0"/>
            <a:r>
              <a:rPr lang="en-US" dirty="0" smtClean="0"/>
              <a:t>PresenterName2,  Software Engineer ABC/DRD</a:t>
            </a:r>
          </a:p>
        </p:txBody>
      </p:sp>
      <p:sp>
        <p:nvSpPr>
          <p:cNvPr id="14" name="Rounded Rectangle 13"/>
          <p:cNvSpPr/>
          <p:nvPr userDrawn="1"/>
        </p:nvSpPr>
        <p:spPr>
          <a:xfrm>
            <a:off x="830920" y="3791313"/>
            <a:ext cx="5204177" cy="130951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800" dirty="0" smtClean="0">
                <a:solidFill>
                  <a:prstClr val="white"/>
                </a:solidFill>
                <a:effectLst>
                  <a:outerShdw blurRad="38100" dist="38100" dir="2700000" algn="tl">
                    <a:srgbClr val="000000">
                      <a:alpha val="43137"/>
                    </a:srgbClr>
                  </a:outerShdw>
                </a:effectLst>
                <a:latin typeface="Neo Sans Intel Medium" pitchFamily="34" charset="0"/>
              </a:rPr>
              <a:t>Win a prize* by completing your Session Surveys.  Your feedback is important!</a:t>
            </a:r>
          </a:p>
        </p:txBody>
      </p:sp>
      <p:sp>
        <p:nvSpPr>
          <p:cNvPr id="4" name="TextBox 3"/>
          <p:cNvSpPr txBox="1"/>
          <p:nvPr userDrawn="1"/>
        </p:nvSpPr>
        <p:spPr>
          <a:xfrm>
            <a:off x="1357370" y="5552120"/>
            <a:ext cx="9499659" cy="523220"/>
          </a:xfrm>
          <a:prstGeom prst="rect">
            <a:avLst/>
          </a:prstGeom>
          <a:solidFill>
            <a:schemeClr val="accent3">
              <a:lumMod val="60000"/>
              <a:lumOff val="40000"/>
            </a:schemeClr>
          </a:solidFill>
          <a:ln>
            <a:solidFill>
              <a:schemeClr val="accent1">
                <a:lumMod val="60000"/>
                <a:lumOff val="40000"/>
              </a:schemeClr>
            </a:solidFill>
          </a:ln>
        </p:spPr>
        <p:txBody>
          <a:bodyPr wrap="square" rtlCol="0">
            <a:spAutoFit/>
          </a:bodyPr>
          <a:lstStyle/>
          <a:p>
            <a:pPr algn="ctr" defTabSz="914400"/>
            <a:r>
              <a:rPr lang="en-US" sz="2800" dirty="0" smtClean="0">
                <a:solidFill>
                  <a:prstClr val="white"/>
                </a:solidFill>
              </a:rPr>
              <a:t>*Drawings will be held each morning prior to the keynotes.  </a:t>
            </a:r>
            <a:endParaRPr lang="en-US" sz="2800" dirty="0">
              <a:solidFill>
                <a:prstClr val="white"/>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7158" y="1027906"/>
            <a:ext cx="2380757" cy="4232457"/>
          </a:xfrm>
          <a:prstGeom prst="rect">
            <a:avLst/>
          </a:prstGeom>
        </p:spPr>
      </p:pic>
    </p:spTree>
    <p:extLst>
      <p:ext uri="{BB962C8B-B14F-4D97-AF65-F5344CB8AC3E}">
        <p14:creationId xmlns:p14="http://schemas.microsoft.com/office/powerpoint/2010/main" val="3479205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rgbClr val="0070C0"/>
            </a:gs>
            <a:gs pos="100000">
              <a:srgbClr val="00B0F0"/>
            </a:gs>
          </a:gsLst>
          <a:lin ang="5400000" scaled="0"/>
        </a:gradFill>
        <a:effectLst/>
      </p:bgPr>
    </p:bg>
    <p:spTree>
      <p:nvGrpSpPr>
        <p:cNvPr id="1" name=""/>
        <p:cNvGrpSpPr/>
        <p:nvPr/>
      </p:nvGrpSpPr>
      <p:grpSpPr>
        <a:xfrm>
          <a:off x="0" y="0"/>
          <a:ext cx="0" cy="0"/>
          <a:chOff x="0" y="0"/>
          <a:chExt cx="0" cy="0"/>
        </a:xfrm>
      </p:grpSpPr>
      <p:pic>
        <p:nvPicPr>
          <p:cNvPr id="5" name="Picture 4" descr="Intel_logo_white.png"/>
          <p:cNvPicPr>
            <a:picLocks noChangeAspect="1"/>
          </p:cNvPicPr>
          <p:nvPr userDrawn="1"/>
        </p:nvPicPr>
        <p:blipFill>
          <a:blip r:embed="rId2" cstate="print"/>
          <a:stretch>
            <a:fillRect/>
          </a:stretch>
        </p:blipFill>
        <p:spPr>
          <a:xfrm>
            <a:off x="10627551" y="301373"/>
            <a:ext cx="868722" cy="573606"/>
          </a:xfrm>
          <a:prstGeom prst="rect">
            <a:avLst/>
          </a:prstGeom>
        </p:spPr>
      </p:pic>
      <p:sp>
        <p:nvSpPr>
          <p:cNvPr id="6" name="Title 1"/>
          <p:cNvSpPr>
            <a:spLocks noGrp="1"/>
          </p:cNvSpPr>
          <p:nvPr>
            <p:ph type="title" hasCustomPrompt="1"/>
          </p:nvPr>
        </p:nvSpPr>
        <p:spPr>
          <a:xfrm>
            <a:off x="609600" y="2514602"/>
            <a:ext cx="8636000" cy="1362075"/>
          </a:xfrm>
          <a:prstGeom prst="rect">
            <a:avLst/>
          </a:prstGeom>
        </p:spPr>
        <p:txBody>
          <a:bodyPr anchor="ctr" anchorCtr="0"/>
          <a:lstStyle>
            <a:lvl1pPr algn="l">
              <a:lnSpc>
                <a:spcPct val="100000"/>
              </a:lnSpc>
              <a:defRPr sz="4000" b="0" i="0" cap="none">
                <a:solidFill>
                  <a:srgbClr val="FFFFFF"/>
                </a:solidFill>
                <a:latin typeface="+mn-lt"/>
                <a:cs typeface="Neo Sans Intel"/>
              </a:defRPr>
            </a:lvl1pPr>
          </a:lstStyle>
          <a:p>
            <a:r>
              <a:rPr lang="en-US" dirty="0" smtClean="0"/>
              <a:t>Thank You</a:t>
            </a:r>
            <a:endParaRPr lang="en-US" dirty="0"/>
          </a:p>
        </p:txBody>
      </p:sp>
    </p:spTree>
    <p:extLst>
      <p:ext uri="{BB962C8B-B14F-4D97-AF65-F5344CB8AC3E}">
        <p14:creationId xmlns:p14="http://schemas.microsoft.com/office/powerpoint/2010/main" val="35236796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Option 1">
    <p:bg>
      <p:bgPr>
        <a:gradFill>
          <a:gsLst>
            <a:gs pos="0">
              <a:srgbClr val="0070C0"/>
            </a:gs>
            <a:gs pos="100000">
              <a:srgbClr val="00B0F0"/>
            </a:gs>
          </a:gsLst>
          <a:lin ang="5400000" scaled="0"/>
        </a:gradFill>
        <a:effectLst/>
      </p:bgPr>
    </p:bg>
    <p:spTree>
      <p:nvGrpSpPr>
        <p:cNvPr id="1" name=""/>
        <p:cNvGrpSpPr/>
        <p:nvPr/>
      </p:nvGrpSpPr>
      <p:grpSpPr>
        <a:xfrm>
          <a:off x="0" y="0"/>
          <a:ext cx="0" cy="0"/>
          <a:chOff x="0" y="0"/>
          <a:chExt cx="0" cy="0"/>
        </a:xfrm>
      </p:grpSpPr>
      <p:pic>
        <p:nvPicPr>
          <p:cNvPr id="7" name="Picture 6"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568" y="2473414"/>
            <a:ext cx="2901282" cy="1912019"/>
          </a:xfrm>
          <a:prstGeom prst="rect">
            <a:avLst/>
          </a:prstGeom>
        </p:spPr>
      </p:pic>
    </p:spTree>
    <p:extLst>
      <p:ext uri="{BB962C8B-B14F-4D97-AF65-F5344CB8AC3E}">
        <p14:creationId xmlns:p14="http://schemas.microsoft.com/office/powerpoint/2010/main" val="341103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Slide Option 2">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568" y="2473414"/>
            <a:ext cx="2901282" cy="1912019"/>
          </a:xfrm>
          <a:prstGeom prst="rect">
            <a:avLst/>
          </a:prstGeom>
        </p:spPr>
      </p:pic>
    </p:spTree>
    <p:extLst>
      <p:ext uri="{BB962C8B-B14F-4D97-AF65-F5344CB8AC3E}">
        <p14:creationId xmlns:p14="http://schemas.microsoft.com/office/powerpoint/2010/main" val="26233134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568" y="2473414"/>
            <a:ext cx="2901282" cy="1912019"/>
          </a:xfrm>
          <a:prstGeom prst="rect">
            <a:avLst/>
          </a:prstGeom>
        </p:spPr>
      </p:pic>
    </p:spTree>
    <p:extLst>
      <p:ext uri="{BB962C8B-B14F-4D97-AF65-F5344CB8AC3E}">
        <p14:creationId xmlns:p14="http://schemas.microsoft.com/office/powerpoint/2010/main" val="256033480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71951" y="1327667"/>
            <a:ext cx="11248101" cy="45157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471951" y="6284166"/>
            <a:ext cx="11248101" cy="123175"/>
          </a:xfrm>
        </p:spPr>
        <p:txBody>
          <a:bodyPr wrap="square" anchor="b" anchorCtr="0">
            <a:spAutoFit/>
          </a:bodyPr>
          <a:lstStyle>
            <a:lvl1pPr marL="0" indent="0">
              <a:lnSpc>
                <a:spcPct val="75000"/>
              </a:lnSpc>
              <a:spcBef>
                <a:spcPts val="0"/>
              </a:spcBef>
              <a:buFont typeface="Arial" pitchFamily="34" charset="0"/>
              <a:buNone/>
              <a:defRPr sz="1067">
                <a:solidFill>
                  <a:schemeClr val="tx1">
                    <a:lumMod val="50000"/>
                    <a:lumOff val="50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a:xfrm>
            <a:off x="0" y="6428426"/>
            <a:ext cx="838200" cy="365125"/>
          </a:xfrm>
          <a:prstGeom prst="rect">
            <a:avLst/>
          </a:prstGeom>
        </p:spPr>
        <p:txBody>
          <a:bodyPr/>
          <a:lstStyle/>
          <a:p>
            <a:pPr eaLnBrk="0" hangingPunct="0">
              <a:spcBef>
                <a:spcPct val="50000"/>
              </a:spcBef>
            </a:pPr>
            <a:fld id="{FD44707B-D922-47D5-BD24-D96E91B70543}" type="slidenum">
              <a:rPr>
                <a:solidFill>
                  <a:prstClr val="white"/>
                </a:solidFill>
              </a:rPr>
              <a:pPr eaLnBrk="0" hangingPunct="0">
                <a:spcBef>
                  <a:spcPct val="50000"/>
                </a:spcBef>
              </a:pPr>
              <a:t>‹#›</a:t>
            </a:fld>
            <a:endParaRPr dirty="0">
              <a:solidFill>
                <a:prstClr val="white"/>
              </a:solidFill>
            </a:endParaRPr>
          </a:p>
        </p:txBody>
      </p:sp>
    </p:spTree>
    <p:extLst>
      <p:ext uri="{BB962C8B-B14F-4D97-AF65-F5344CB8AC3E}">
        <p14:creationId xmlns:p14="http://schemas.microsoft.com/office/powerpoint/2010/main" val="64830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2" y="5779838"/>
            <a:ext cx="11248101" cy="123111"/>
          </a:xfrm>
        </p:spPr>
        <p:txBody>
          <a:bodyPr wrap="square" anchor="b" anchorCtr="0">
            <a:spAutoFit/>
          </a:bodyPr>
          <a:lstStyle>
            <a:lvl1pPr marL="0" indent="0">
              <a:lnSpc>
                <a:spcPct val="75000"/>
              </a:lnSpc>
              <a:spcBef>
                <a:spcPts val="0"/>
              </a:spcBef>
              <a:buFont typeface="Arial" pitchFamily="34" charset="0"/>
              <a:buNone/>
              <a:defRPr sz="1067">
                <a:solidFill>
                  <a:srgbClr val="93A0A7"/>
                </a:solidFill>
                <a:latin typeface="+mn-lt"/>
              </a:defRPr>
            </a:lvl1pPr>
            <a:lvl2pPr marL="228584" indent="-152388">
              <a:defRPr sz="1200"/>
            </a:lvl2pPr>
            <a:lvl3pPr marL="457167" indent="-152388">
              <a:defRPr sz="1200"/>
            </a:lvl3pPr>
            <a:lvl4pPr marL="685750" indent="-152388">
              <a:defRPr sz="1200"/>
            </a:lvl4pPr>
            <a:lvl5pPr marL="914332" indent="-152388">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0" y="6428426"/>
            <a:ext cx="838200" cy="365125"/>
          </a:xfrm>
          <a:prstGeom prst="rect">
            <a:avLst/>
          </a:prstGeom>
        </p:spPr>
        <p:txBody>
          <a:bodyPr/>
          <a:lstStyle/>
          <a:p>
            <a:pPr eaLnBrk="0" hangingPunct="0">
              <a:spcBef>
                <a:spcPct val="50000"/>
              </a:spcBef>
            </a:pPr>
            <a:fld id="{FD44707B-D922-47D5-BD24-D96E91B70543}" type="slidenum">
              <a:rPr>
                <a:solidFill>
                  <a:prstClr val="white"/>
                </a:solidFill>
              </a:rPr>
              <a:pPr eaLnBrk="0" hangingPunct="0">
                <a:spcBef>
                  <a:spcPct val="50000"/>
                </a:spcBef>
              </a:pPr>
              <a:t>‹#›</a:t>
            </a:fld>
            <a:endParaRPr dirty="0">
              <a:solidFill>
                <a:prstClr val="white"/>
              </a:solidFill>
            </a:endParaRPr>
          </a:p>
        </p:txBody>
      </p:sp>
    </p:spTree>
    <p:extLst>
      <p:ext uri="{BB962C8B-B14F-4D97-AF65-F5344CB8AC3E}">
        <p14:creationId xmlns:p14="http://schemas.microsoft.com/office/powerpoint/2010/main" val="261292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Ope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4736" y="6532972"/>
            <a:ext cx="171522" cy="164212"/>
          </a:xfrm>
          <a:prstGeom prst="rect">
            <a:avLst/>
          </a:prstGeom>
        </p:spPr>
        <p:txBody>
          <a:bodyPr/>
          <a:lstStyle/>
          <a:p>
            <a:fld id="{EE2556C5-CE8C-6547-B838-EA80C61A4AF7}" type="slidenum">
              <a:rPr>
                <a:solidFill>
                  <a:prstClr val="white"/>
                </a:solidFill>
              </a:rPr>
              <a:pPr/>
              <a:t>‹#›</a:t>
            </a:fld>
            <a:endParaRPr dirty="0">
              <a:solidFill>
                <a:prstClr val="white"/>
              </a:solidFill>
            </a:endParaRPr>
          </a:p>
        </p:txBody>
      </p:sp>
      <p:sp>
        <p:nvSpPr>
          <p:cNvPr id="2" name="Footer Placeholder 1"/>
          <p:cNvSpPr>
            <a:spLocks noGrp="1"/>
          </p:cNvSpPr>
          <p:nvPr>
            <p:ph type="ftr" sz="quarter" idx="13"/>
          </p:nvPr>
        </p:nvSpPr>
        <p:spPr>
          <a:xfrm>
            <a:off x="280049" y="6491234"/>
            <a:ext cx="2242113" cy="220573"/>
          </a:xfrm>
          <a:prstGeom prst="rect">
            <a:avLst/>
          </a:prstGeom>
        </p:spPr>
        <p:txBody>
          <a:bodyPr/>
          <a:lstStyle/>
          <a:p>
            <a:pPr defTabSz="609585" fontAlgn="base">
              <a:spcBef>
                <a:spcPct val="0"/>
              </a:spcBef>
              <a:spcAft>
                <a:spcPct val="0"/>
              </a:spcAft>
            </a:pPr>
            <a:r>
              <a:rPr lang="en-US" smtClean="0">
                <a:solidFill>
                  <a:prstClr val="white"/>
                </a:solidFill>
              </a:rPr>
              <a:t>Intel Confidential</a:t>
            </a: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47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63296" y="1922585"/>
            <a:ext cx="11180407" cy="4818184"/>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defRPr sz="3733" baseline="0"/>
            </a:lvl1pPr>
          </a:lstStyle>
          <a:p>
            <a:r>
              <a:rPr lang="en-US" dirty="0" smtClean="0"/>
              <a:t>28pt Light headline</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914400"/>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914400"/>
            <a:r>
              <a:rPr lang="en-US" smtClean="0">
                <a:solidFill>
                  <a:prstClr val="black">
                    <a:tint val="75000"/>
                  </a:prstClr>
                </a:solidFill>
              </a:rPr>
              <a:t>Intel Confidential</a:t>
            </a:r>
            <a:endParaRPr lang="en-US">
              <a:solidFill>
                <a:prstClr val="black">
                  <a:tint val="75000"/>
                </a:prstClr>
              </a:solidFill>
            </a:endParaRPr>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8" name="Text Placeholder 2"/>
          <p:cNvSpPr>
            <a:spLocks noGrp="1"/>
          </p:cNvSpPr>
          <p:nvPr>
            <p:ph idx="1"/>
          </p:nvPr>
        </p:nvSpPr>
        <p:spPr>
          <a:xfrm>
            <a:off x="607490"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20747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3" y="3681549"/>
            <a:ext cx="10960101" cy="2352783"/>
          </a:xfrm>
        </p:spPr>
        <p:txBody>
          <a:bodyPr anchor="t" anchorCtr="0"/>
          <a:lstStyle>
            <a:lvl1pPr marL="230712" indent="-230712">
              <a:defRPr sz="4800" baseline="0">
                <a:solidFill>
                  <a:schemeClr val="accent1"/>
                </a:solidFill>
                <a:latin typeface="Neo Sans Intel Light"/>
                <a:cs typeface="Neo Sans Intel Light"/>
              </a:defRPr>
            </a:lvl1pPr>
            <a:lvl2pPr marL="0" indent="0">
              <a:buFont typeface="Lucida Grande"/>
              <a:buNone/>
              <a:defRPr sz="1600">
                <a:solidFill>
                  <a:schemeClr val="accent2"/>
                </a:solidFill>
                <a:latin typeface="Neo Sans Intel Medium"/>
                <a:cs typeface="Neo Sans Intel Medium"/>
              </a:defRPr>
            </a:lvl2pPr>
            <a:lvl3pPr marL="914377" indent="-304792">
              <a:defRPr sz="1600"/>
            </a:lvl3pPr>
            <a:lvl4pPr>
              <a:defRPr sz="1467"/>
            </a:lvl4pPr>
            <a:lvl5pPr>
              <a:defRPr sz="1400"/>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hasCustomPrompt="1"/>
          </p:nvPr>
        </p:nvSpPr>
        <p:spPr>
          <a:xfrm>
            <a:off x="609600" y="682627"/>
            <a:ext cx="109728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30200928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166"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67" b="0" baseline="0">
                <a:solidFill>
                  <a:schemeClr val="accent2"/>
                </a:solidFill>
                <a:latin typeface="+mn-lt"/>
                <a:cs typeface="Intel Clear" panose="020B0604020203020204" pitchFamily="34" charset="0"/>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146304" tIns="73152" rIns="146304" bIns="73152" rtlCol="0" anchor="ctr"/>
          <a:lstStyle>
            <a:lvl1pPr algn="ctr">
              <a:defRPr sz="1083">
                <a:solidFill>
                  <a:schemeClr val="bg1"/>
                </a:solidFill>
                <a:latin typeface="+mn-lt"/>
              </a:defRPr>
            </a:lvl1pPr>
          </a:lstStyle>
          <a:p>
            <a:pPr defTabSz="914363"/>
            <a:r>
              <a:rPr lang="en-US" smtClean="0">
                <a:solidFill>
                  <a:prstClr val="white"/>
                </a:solidFill>
              </a:rPr>
              <a:t>Intel Confidential</a:t>
            </a:r>
            <a:endParaRPr lang="en-US" dirty="0">
              <a:solidFill>
                <a:prstClr val="white"/>
              </a:solidFill>
            </a:endParaRPr>
          </a:p>
        </p:txBody>
      </p:sp>
    </p:spTree>
    <p:extLst>
      <p:ext uri="{BB962C8B-B14F-4D97-AF65-F5344CB8AC3E}">
        <p14:creationId xmlns:p14="http://schemas.microsoft.com/office/powerpoint/2010/main" val="1911412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2"/>
            <a:ext cx="10363200" cy="1500187"/>
          </a:xfrm>
        </p:spPr>
        <p:txBody>
          <a:bodyPr anchor="t" anchorCtr="0">
            <a:noAutofit/>
          </a:bodyPr>
          <a:lstStyle>
            <a:lvl1pPr marL="0" indent="0">
              <a:buNone/>
              <a:defRPr sz="5333" b="0" baseline="0">
                <a:solidFill>
                  <a:schemeClr val="accent2"/>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607484" y="1469058"/>
            <a:ext cx="10363200" cy="1362075"/>
          </a:xfrm>
        </p:spPr>
        <p:txBody>
          <a:bodyPr anchor="b" anchorCtr="0">
            <a:noAutofit/>
          </a:bodyPr>
          <a:lstStyle>
            <a:lvl1pPr algn="l">
              <a:lnSpc>
                <a:spcPct val="80000"/>
              </a:lnSpc>
              <a:defRPr sz="5333"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28718640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4708115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09059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3"/>
            <a:ext cx="11248101" cy="215508"/>
          </a:xfrm>
        </p:spPr>
        <p:txBody>
          <a:bodyPr wrap="square" anchor="b" anchorCtr="0">
            <a:spAutoFit/>
          </a:bodyPr>
          <a:lstStyle>
            <a:lvl1pPr marL="0" indent="0">
              <a:lnSpc>
                <a:spcPct val="75000"/>
              </a:lnSpc>
              <a:spcBef>
                <a:spcPts val="0"/>
              </a:spcBef>
              <a:buFont typeface="Arial" pitchFamily="34" charset="0"/>
              <a:buNone/>
              <a:defRPr sz="1067">
                <a:solidFill>
                  <a:srgbClr val="93A0A7"/>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0" y="6428426"/>
            <a:ext cx="838200" cy="365125"/>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3049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694985"/>
            <a:ext cx="10515600" cy="4481978"/>
          </a:xfrm>
        </p:spPr>
        <p:txBody>
          <a:bodyPr/>
          <a:lstStyle>
            <a:lvl2pPr marL="133350" indent="-1333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p>
            <a:fld id="{B41F42F8-25E4-4D1B-BD30-C9059118428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337442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12800"/>
            <a:ext cx="6654800" cy="5313363"/>
          </a:xfrm>
        </p:spPr>
        <p:txBody>
          <a:bodyPr>
            <a:normAutofit/>
          </a:bodyPr>
          <a:lstStyle>
            <a:lvl1pPr>
              <a:defRPr sz="2800">
                <a:solidFill>
                  <a:schemeClr val="tx1"/>
                </a:solidFill>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064500" y="1382752"/>
            <a:ext cx="3289300" cy="4794212"/>
          </a:xfrm>
        </p:spPr>
        <p:txBody>
          <a:bodyPr/>
          <a:lstStyle>
            <a:lvl1pPr>
              <a:defRPr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0" y="6428426"/>
            <a:ext cx="838200" cy="365125"/>
          </a:xfrm>
          <a:prstGeom prst="rect">
            <a:avLst/>
          </a:prstGeom>
        </p:spPr>
        <p:txBody>
          <a:bodyPr/>
          <a:lstStyle/>
          <a:p>
            <a:fld id="{B41F42F8-25E4-4D1B-BD30-C90591184289}" type="slidenum">
              <a:rPr lang="en-US" smtClean="0">
                <a:solidFill>
                  <a:prstClr val="white"/>
                </a:solidFill>
              </a:rPr>
              <a:pPr/>
              <a:t>‹#›</a:t>
            </a:fld>
            <a:endParaRPr lang="en-US">
              <a:solidFill>
                <a:prstClr val="white"/>
              </a:solidFill>
            </a:endParaRPr>
          </a:p>
        </p:txBody>
      </p:sp>
      <p:sp>
        <p:nvSpPr>
          <p:cNvPr id="11" name="Text Placeholder 10"/>
          <p:cNvSpPr>
            <a:spLocks noGrp="1"/>
          </p:cNvSpPr>
          <p:nvPr>
            <p:ph type="body" sz="quarter" idx="11"/>
          </p:nvPr>
        </p:nvSpPr>
        <p:spPr>
          <a:xfrm>
            <a:off x="8064500" y="812799"/>
            <a:ext cx="3289300" cy="756913"/>
          </a:xfrm>
        </p:spPr>
        <p:txBody>
          <a:bodyPr/>
          <a:lstStyle>
            <a:lvl1pPr>
              <a:defRPr b="1">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152013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1063" y="4611932"/>
            <a:ext cx="9144000" cy="1306954"/>
          </a:xfrm>
        </p:spPr>
        <p:txBody>
          <a:bodyPr anchor="t"/>
          <a:lstStyle>
            <a:lvl1pPr marL="0" indent="0" algn="l">
              <a:buNone/>
              <a:defRPr sz="2400">
                <a:latin typeface="Intel Clear" panose="020B0604020203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Track: </a:t>
            </a:r>
            <a:r>
              <a:rPr lang="en-US" dirty="0" err="1" smtClean="0"/>
              <a:t>TrackName</a:t>
            </a:r>
            <a:r>
              <a:rPr lang="en-US" dirty="0" smtClean="0"/>
              <a:t/>
            </a:r>
            <a:br>
              <a:rPr lang="en-US" dirty="0" smtClean="0"/>
            </a:br>
            <a:r>
              <a:rPr lang="en-US" dirty="0" smtClean="0"/>
              <a:t>Presenter(s): </a:t>
            </a:r>
            <a:r>
              <a:rPr lang="en-US" dirty="0" err="1" smtClean="0"/>
              <a:t>PresenterName</a:t>
            </a:r>
            <a:r>
              <a:rPr lang="en-US" dirty="0" smtClean="0"/>
              <a:t> …</a:t>
            </a:r>
          </a:p>
          <a:p>
            <a:endParaRPr lang="en-US" dirty="0"/>
          </a:p>
        </p:txBody>
      </p:sp>
      <p:sp>
        <p:nvSpPr>
          <p:cNvPr id="8" name="TextBox 7"/>
          <p:cNvSpPr txBox="1"/>
          <p:nvPr userDrawn="1"/>
        </p:nvSpPr>
        <p:spPr>
          <a:xfrm>
            <a:off x="1662761" y="1899895"/>
            <a:ext cx="3372225" cy="800219"/>
          </a:xfrm>
          <a:prstGeom prst="rect">
            <a:avLst/>
          </a:prstGeom>
          <a:noFill/>
        </p:spPr>
        <p:txBody>
          <a:bodyPr wrap="square" rtlCol="0">
            <a:spAutoFit/>
          </a:bodyPr>
          <a:lstStyle/>
          <a:p>
            <a:pPr defTabSz="914400"/>
            <a:endParaRPr lang="en-US" sz="4600" b="1" dirty="0">
              <a:solidFill>
                <a:srgbClr val="00FF00"/>
              </a:solidFill>
              <a:effectLst>
                <a:outerShdw blurRad="38100" dist="38100" dir="2700000" algn="tl">
                  <a:srgbClr val="000000">
                    <a:alpha val="43137"/>
                  </a:srgbClr>
                </a:outerShdw>
              </a:effectLst>
              <a:latin typeface="Neo Sans Intel Medium" panose="020B0604020202020204" pitchFamily="34" charset="0"/>
              <a:ea typeface="Intel Clear" panose="020B0604020203020204" pitchFamily="34" charset="0"/>
              <a:cs typeface="Intel Clear" panose="020B0604020203020204" pitchFamily="34" charset="0"/>
            </a:endParaRPr>
          </a:p>
        </p:txBody>
      </p:sp>
      <p:sp>
        <p:nvSpPr>
          <p:cNvPr id="18" name="Title 17"/>
          <p:cNvSpPr>
            <a:spLocks noGrp="1"/>
          </p:cNvSpPr>
          <p:nvPr>
            <p:ph type="title" hasCustomPrompt="1"/>
          </p:nvPr>
        </p:nvSpPr>
        <p:spPr>
          <a:xfrm>
            <a:off x="919301" y="3866836"/>
            <a:ext cx="10515600" cy="692807"/>
          </a:xfrm>
        </p:spPr>
        <p:txBody>
          <a:bodyPr/>
          <a:lstStyle>
            <a:lvl1pPr>
              <a:defRPr>
                <a:latin typeface="Intel Clear" panose="020B0604020203020204"/>
              </a:defRPr>
            </a:lvl1pPr>
          </a:lstStyle>
          <a:p>
            <a:r>
              <a:rPr lang="en-US" dirty="0" smtClean="0"/>
              <a:t>Session ID: Presentation title</a:t>
            </a:r>
            <a:endParaRPr lang="en-US" dirty="0"/>
          </a:p>
        </p:txBody>
      </p:sp>
      <p:pic>
        <p:nvPicPr>
          <p:cNvPr id="19" name="Picture 18"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9713" y="6073362"/>
            <a:ext cx="864565" cy="569449"/>
          </a:xfrm>
          <a:prstGeom prst="rect">
            <a:avLst/>
          </a:prstGeom>
        </p:spPr>
      </p:pic>
      <p:sp>
        <p:nvSpPr>
          <p:cNvPr id="20" name="Text Box 5"/>
          <p:cNvSpPr txBox="1">
            <a:spLocks noChangeArrowheads="1"/>
          </p:cNvSpPr>
          <p:nvPr userDrawn="1"/>
        </p:nvSpPr>
        <p:spPr bwMode="auto">
          <a:xfrm>
            <a:off x="699725" y="6644047"/>
            <a:ext cx="3854451" cy="138499"/>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900" dirty="0" smtClean="0">
                <a:solidFill>
                  <a:srgbClr val="44546A"/>
                </a:solidFill>
                <a:latin typeface="Intel Clear" panose="020B0604020203020204"/>
                <a:cs typeface="Neo Sans Intel"/>
              </a:rPr>
              <a:t>INTEL CONFIDENTIAL, FOR INTERNAL USE ONLY</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8" y="342225"/>
            <a:ext cx="10511884" cy="3115339"/>
          </a:xfrm>
          <a:prstGeom prst="rect">
            <a:avLst/>
          </a:prstGeom>
        </p:spPr>
      </p:pic>
    </p:spTree>
    <p:extLst>
      <p:ext uri="{BB962C8B-B14F-4D97-AF65-F5344CB8AC3E}">
        <p14:creationId xmlns:p14="http://schemas.microsoft.com/office/powerpoint/2010/main" val="2103647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gradFill>
          <a:gsLst>
            <a:gs pos="0">
              <a:srgbClr val="00B0F0"/>
            </a:gs>
            <a:gs pos="100000">
              <a:srgbClr val="0070C0"/>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25438"/>
            <a:ext cx="10515600"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06136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60933" y="1730277"/>
            <a:ext cx="10515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a:xfrm>
            <a:off x="0" y="6428426"/>
            <a:ext cx="838200" cy="365125"/>
          </a:xfrm>
          <a:prstGeom prst="rect">
            <a:avLst/>
          </a:prstGeom>
        </p:spPr>
        <p:txBody>
          <a:bodyPr/>
          <a:lstStyle/>
          <a:p>
            <a:fld id="{3A8D1F3A-CE43-4689-BC1A-66624875E8B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58663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losing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0" y="6428426"/>
            <a:ext cx="838200" cy="365125"/>
          </a:xfrm>
          <a:prstGeom prst="rect">
            <a:avLst/>
          </a:prstGeom>
        </p:spPr>
        <p:txBody>
          <a:bodyPr/>
          <a:lstStyle/>
          <a:p>
            <a:fld id="{3A8D1F3A-CE43-4689-BC1A-66624875E8B5}"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1" hasCustomPrompt="1"/>
          </p:nvPr>
        </p:nvSpPr>
        <p:spPr>
          <a:xfrm>
            <a:off x="846138" y="1839913"/>
            <a:ext cx="10510837" cy="542043"/>
          </a:xfrm>
        </p:spPr>
        <p:txBody>
          <a:bodyPr>
            <a:normAutofit/>
          </a:bodyPr>
          <a:lstStyle>
            <a:lvl1pPr marL="0" indent="0">
              <a:buNone/>
              <a:defRPr sz="2400" b="1">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stStyle>
          <a:p>
            <a:pPr lvl="0"/>
            <a:r>
              <a:rPr lang="en-US" dirty="0" smtClean="0"/>
              <a:t>Software and Services Group (or other group name)</a:t>
            </a:r>
          </a:p>
        </p:txBody>
      </p:sp>
      <p:sp>
        <p:nvSpPr>
          <p:cNvPr id="10" name="Text Placeholder 8"/>
          <p:cNvSpPr>
            <a:spLocks noGrp="1"/>
          </p:cNvSpPr>
          <p:nvPr>
            <p:ph type="body" sz="quarter" idx="12" hasCustomPrompt="1"/>
          </p:nvPr>
        </p:nvSpPr>
        <p:spPr>
          <a:xfrm>
            <a:off x="851782" y="2489024"/>
            <a:ext cx="10510837" cy="1010532"/>
          </a:xfrm>
        </p:spPr>
        <p:txBody>
          <a:bodyPr>
            <a:normAutofit/>
          </a:bodyPr>
          <a:lstStyle>
            <a:lvl1pPr marL="0" indent="0">
              <a:buNone/>
              <a:defRPr sz="2400" b="0" i="1">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stStyle>
          <a:p>
            <a:pPr lvl="0"/>
            <a:r>
              <a:rPr lang="en-US" dirty="0" smtClean="0"/>
              <a:t>PresenterName1,  Software Engineer MCC/DPD</a:t>
            </a:r>
          </a:p>
          <a:p>
            <a:pPr lvl="0"/>
            <a:r>
              <a:rPr lang="en-US" dirty="0" smtClean="0"/>
              <a:t>PresenterName2,  Software Engineer ABC/DRD</a:t>
            </a:r>
          </a:p>
        </p:txBody>
      </p:sp>
      <p:sp>
        <p:nvSpPr>
          <p:cNvPr id="14" name="Rounded Rectangle 13"/>
          <p:cNvSpPr/>
          <p:nvPr userDrawn="1"/>
        </p:nvSpPr>
        <p:spPr>
          <a:xfrm>
            <a:off x="830920" y="3791313"/>
            <a:ext cx="5204177" cy="130951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800" dirty="0" smtClean="0">
                <a:solidFill>
                  <a:prstClr val="white"/>
                </a:solidFill>
                <a:effectLst>
                  <a:outerShdw blurRad="38100" dist="38100" dir="2700000" algn="tl">
                    <a:srgbClr val="000000">
                      <a:alpha val="43137"/>
                    </a:srgbClr>
                  </a:outerShdw>
                </a:effectLst>
                <a:latin typeface="Neo Sans Intel Medium" pitchFamily="34" charset="0"/>
              </a:rPr>
              <a:t>Win a prize* by completing your Session Surveys.  Your feedback is important!</a:t>
            </a:r>
          </a:p>
        </p:txBody>
      </p:sp>
      <p:sp>
        <p:nvSpPr>
          <p:cNvPr id="4" name="TextBox 3"/>
          <p:cNvSpPr txBox="1"/>
          <p:nvPr userDrawn="1"/>
        </p:nvSpPr>
        <p:spPr>
          <a:xfrm>
            <a:off x="1357370" y="5552120"/>
            <a:ext cx="9499659" cy="523220"/>
          </a:xfrm>
          <a:prstGeom prst="rect">
            <a:avLst/>
          </a:prstGeom>
          <a:solidFill>
            <a:schemeClr val="accent3">
              <a:lumMod val="60000"/>
              <a:lumOff val="40000"/>
            </a:schemeClr>
          </a:solidFill>
          <a:ln>
            <a:solidFill>
              <a:schemeClr val="accent1">
                <a:lumMod val="60000"/>
                <a:lumOff val="40000"/>
              </a:schemeClr>
            </a:solidFill>
          </a:ln>
        </p:spPr>
        <p:txBody>
          <a:bodyPr wrap="square" rtlCol="0">
            <a:spAutoFit/>
          </a:bodyPr>
          <a:lstStyle/>
          <a:p>
            <a:pPr algn="ctr" defTabSz="914400"/>
            <a:r>
              <a:rPr lang="en-US" sz="2800" dirty="0" smtClean="0">
                <a:solidFill>
                  <a:prstClr val="white"/>
                </a:solidFill>
              </a:rPr>
              <a:t>*Drawings will be held each morning prior to the keynotes.  </a:t>
            </a:r>
            <a:endParaRPr lang="en-US" sz="2800" dirty="0">
              <a:solidFill>
                <a:prstClr val="white"/>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7158" y="1027906"/>
            <a:ext cx="2380757" cy="4232457"/>
          </a:xfrm>
          <a:prstGeom prst="rect">
            <a:avLst/>
          </a:prstGeom>
        </p:spPr>
      </p:pic>
    </p:spTree>
    <p:extLst>
      <p:ext uri="{BB962C8B-B14F-4D97-AF65-F5344CB8AC3E}">
        <p14:creationId xmlns:p14="http://schemas.microsoft.com/office/powerpoint/2010/main" val="18320811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gradFill>
          <a:gsLst>
            <a:gs pos="0">
              <a:srgbClr val="0070C0"/>
            </a:gs>
            <a:gs pos="100000">
              <a:srgbClr val="00B0F0"/>
            </a:gs>
          </a:gsLst>
          <a:lin ang="5400000" scaled="0"/>
        </a:gradFill>
        <a:effectLst/>
      </p:bgPr>
    </p:bg>
    <p:spTree>
      <p:nvGrpSpPr>
        <p:cNvPr id="1" name=""/>
        <p:cNvGrpSpPr/>
        <p:nvPr/>
      </p:nvGrpSpPr>
      <p:grpSpPr>
        <a:xfrm>
          <a:off x="0" y="0"/>
          <a:ext cx="0" cy="0"/>
          <a:chOff x="0" y="0"/>
          <a:chExt cx="0" cy="0"/>
        </a:xfrm>
      </p:grpSpPr>
      <p:pic>
        <p:nvPicPr>
          <p:cNvPr id="5" name="Picture 4" descr="Intel_logo_white.png"/>
          <p:cNvPicPr>
            <a:picLocks noChangeAspect="1"/>
          </p:cNvPicPr>
          <p:nvPr userDrawn="1"/>
        </p:nvPicPr>
        <p:blipFill>
          <a:blip r:embed="rId2" cstate="print"/>
          <a:stretch>
            <a:fillRect/>
          </a:stretch>
        </p:blipFill>
        <p:spPr>
          <a:xfrm>
            <a:off x="10627551" y="301373"/>
            <a:ext cx="868722" cy="573606"/>
          </a:xfrm>
          <a:prstGeom prst="rect">
            <a:avLst/>
          </a:prstGeom>
        </p:spPr>
      </p:pic>
      <p:sp>
        <p:nvSpPr>
          <p:cNvPr id="6" name="Title 1"/>
          <p:cNvSpPr>
            <a:spLocks noGrp="1"/>
          </p:cNvSpPr>
          <p:nvPr>
            <p:ph type="title" hasCustomPrompt="1"/>
          </p:nvPr>
        </p:nvSpPr>
        <p:spPr>
          <a:xfrm>
            <a:off x="609600" y="2514602"/>
            <a:ext cx="8636000" cy="1362075"/>
          </a:xfrm>
          <a:prstGeom prst="rect">
            <a:avLst/>
          </a:prstGeom>
        </p:spPr>
        <p:txBody>
          <a:bodyPr anchor="ctr" anchorCtr="0"/>
          <a:lstStyle>
            <a:lvl1pPr algn="l">
              <a:lnSpc>
                <a:spcPct val="100000"/>
              </a:lnSpc>
              <a:defRPr sz="4000" b="0" i="0" cap="none">
                <a:solidFill>
                  <a:srgbClr val="FFFFFF"/>
                </a:solidFill>
                <a:latin typeface="+mn-lt"/>
                <a:cs typeface="Neo Sans Intel"/>
              </a:defRPr>
            </a:lvl1pPr>
          </a:lstStyle>
          <a:p>
            <a:r>
              <a:rPr lang="en-US" dirty="0" smtClean="0"/>
              <a:t>Thank You</a:t>
            </a:r>
            <a:endParaRPr lang="en-US" dirty="0"/>
          </a:p>
        </p:txBody>
      </p:sp>
    </p:spTree>
    <p:extLst>
      <p:ext uri="{BB962C8B-B14F-4D97-AF65-F5344CB8AC3E}">
        <p14:creationId xmlns:p14="http://schemas.microsoft.com/office/powerpoint/2010/main" val="21373768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Final Slide Option 1">
    <p:bg>
      <p:bgPr>
        <a:gradFill>
          <a:gsLst>
            <a:gs pos="0">
              <a:srgbClr val="0070C0"/>
            </a:gs>
            <a:gs pos="100000">
              <a:srgbClr val="00B0F0"/>
            </a:gs>
          </a:gsLst>
          <a:lin ang="5400000" scaled="0"/>
        </a:gradFill>
        <a:effectLst/>
      </p:bgPr>
    </p:bg>
    <p:spTree>
      <p:nvGrpSpPr>
        <p:cNvPr id="1" name=""/>
        <p:cNvGrpSpPr/>
        <p:nvPr/>
      </p:nvGrpSpPr>
      <p:grpSpPr>
        <a:xfrm>
          <a:off x="0" y="0"/>
          <a:ext cx="0" cy="0"/>
          <a:chOff x="0" y="0"/>
          <a:chExt cx="0" cy="0"/>
        </a:xfrm>
      </p:grpSpPr>
      <p:pic>
        <p:nvPicPr>
          <p:cNvPr id="7" name="Picture 6"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568" y="2473414"/>
            <a:ext cx="2901282" cy="1912019"/>
          </a:xfrm>
          <a:prstGeom prst="rect">
            <a:avLst/>
          </a:prstGeom>
        </p:spPr>
      </p:pic>
    </p:spTree>
    <p:extLst>
      <p:ext uri="{BB962C8B-B14F-4D97-AF65-F5344CB8AC3E}">
        <p14:creationId xmlns:p14="http://schemas.microsoft.com/office/powerpoint/2010/main" val="4223690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Final Slide Option 2">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568" y="2473414"/>
            <a:ext cx="2901282" cy="1912019"/>
          </a:xfrm>
          <a:prstGeom prst="rect">
            <a:avLst/>
          </a:prstGeom>
        </p:spPr>
      </p:pic>
    </p:spTree>
    <p:extLst>
      <p:ext uri="{BB962C8B-B14F-4D97-AF65-F5344CB8AC3E}">
        <p14:creationId xmlns:p14="http://schemas.microsoft.com/office/powerpoint/2010/main" val="32246375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3568" y="2473414"/>
            <a:ext cx="2901282" cy="1912019"/>
          </a:xfrm>
          <a:prstGeom prst="rect">
            <a:avLst/>
          </a:prstGeom>
        </p:spPr>
      </p:pic>
    </p:spTree>
    <p:extLst>
      <p:ext uri="{BB962C8B-B14F-4D97-AF65-F5344CB8AC3E}">
        <p14:creationId xmlns:p14="http://schemas.microsoft.com/office/powerpoint/2010/main" val="2466792601"/>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71951" y="1327667"/>
            <a:ext cx="11248101" cy="45157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471951" y="6284166"/>
            <a:ext cx="11248101" cy="123175"/>
          </a:xfrm>
        </p:spPr>
        <p:txBody>
          <a:bodyPr wrap="square" anchor="b" anchorCtr="0">
            <a:spAutoFit/>
          </a:bodyPr>
          <a:lstStyle>
            <a:lvl1pPr marL="0" indent="0">
              <a:lnSpc>
                <a:spcPct val="75000"/>
              </a:lnSpc>
              <a:spcBef>
                <a:spcPts val="0"/>
              </a:spcBef>
              <a:buFont typeface="Arial" pitchFamily="34" charset="0"/>
              <a:buNone/>
              <a:defRPr sz="1067">
                <a:solidFill>
                  <a:schemeClr val="tx1">
                    <a:lumMod val="50000"/>
                    <a:lumOff val="50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a:xfrm>
            <a:off x="0" y="6428426"/>
            <a:ext cx="838200" cy="365125"/>
          </a:xfrm>
          <a:prstGeom prst="rect">
            <a:avLst/>
          </a:prstGeom>
        </p:spPr>
        <p:txBody>
          <a:bodyPr/>
          <a:lstStyle/>
          <a:p>
            <a:pPr eaLnBrk="0" hangingPunct="0">
              <a:spcBef>
                <a:spcPct val="50000"/>
              </a:spcBef>
            </a:pPr>
            <a:fld id="{FD44707B-D922-47D5-BD24-D96E91B70543}" type="slidenum">
              <a:rPr>
                <a:solidFill>
                  <a:prstClr val="white"/>
                </a:solidFill>
              </a:rPr>
              <a:pPr eaLnBrk="0" hangingPunct="0">
                <a:spcBef>
                  <a:spcPct val="50000"/>
                </a:spcBef>
              </a:pPr>
              <a:t>‹#›</a:t>
            </a:fld>
            <a:endParaRPr dirty="0">
              <a:solidFill>
                <a:prstClr val="white"/>
              </a:solidFill>
            </a:endParaRPr>
          </a:p>
        </p:txBody>
      </p:sp>
    </p:spTree>
    <p:extLst>
      <p:ext uri="{BB962C8B-B14F-4D97-AF65-F5344CB8AC3E}">
        <p14:creationId xmlns:p14="http://schemas.microsoft.com/office/powerpoint/2010/main" val="122155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2" y="5779838"/>
            <a:ext cx="11248101" cy="123111"/>
          </a:xfrm>
        </p:spPr>
        <p:txBody>
          <a:bodyPr wrap="square" anchor="b" anchorCtr="0">
            <a:spAutoFit/>
          </a:bodyPr>
          <a:lstStyle>
            <a:lvl1pPr marL="0" indent="0">
              <a:lnSpc>
                <a:spcPct val="75000"/>
              </a:lnSpc>
              <a:spcBef>
                <a:spcPts val="0"/>
              </a:spcBef>
              <a:buFont typeface="Arial" pitchFamily="34" charset="0"/>
              <a:buNone/>
              <a:defRPr sz="1067">
                <a:solidFill>
                  <a:srgbClr val="93A0A7"/>
                </a:solidFill>
                <a:latin typeface="+mn-lt"/>
              </a:defRPr>
            </a:lvl1pPr>
            <a:lvl2pPr marL="228584" indent="-152388">
              <a:defRPr sz="1200"/>
            </a:lvl2pPr>
            <a:lvl3pPr marL="457167" indent="-152388">
              <a:defRPr sz="1200"/>
            </a:lvl3pPr>
            <a:lvl4pPr marL="685750" indent="-152388">
              <a:defRPr sz="1200"/>
            </a:lvl4pPr>
            <a:lvl5pPr marL="914332" indent="-152388">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0" y="6428426"/>
            <a:ext cx="838200" cy="365125"/>
          </a:xfrm>
          <a:prstGeom prst="rect">
            <a:avLst/>
          </a:prstGeom>
        </p:spPr>
        <p:txBody>
          <a:bodyPr/>
          <a:lstStyle/>
          <a:p>
            <a:pPr eaLnBrk="0" hangingPunct="0">
              <a:spcBef>
                <a:spcPct val="50000"/>
              </a:spcBef>
            </a:pPr>
            <a:fld id="{FD44707B-D922-47D5-BD24-D96E91B70543}" type="slidenum">
              <a:rPr>
                <a:solidFill>
                  <a:prstClr val="white"/>
                </a:solidFill>
              </a:rPr>
              <a:pPr eaLnBrk="0" hangingPunct="0">
                <a:spcBef>
                  <a:spcPct val="50000"/>
                </a:spcBef>
              </a:pPr>
              <a:t>‹#›</a:t>
            </a:fld>
            <a:endParaRPr dirty="0">
              <a:solidFill>
                <a:prstClr val="white"/>
              </a:solidFill>
            </a:endParaRPr>
          </a:p>
        </p:txBody>
      </p:sp>
    </p:spTree>
    <p:extLst>
      <p:ext uri="{BB962C8B-B14F-4D97-AF65-F5344CB8AC3E}">
        <p14:creationId xmlns:p14="http://schemas.microsoft.com/office/powerpoint/2010/main" val="89382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Ope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4736" y="6532972"/>
            <a:ext cx="171522" cy="164212"/>
          </a:xfrm>
          <a:prstGeom prst="rect">
            <a:avLst/>
          </a:prstGeom>
        </p:spPr>
        <p:txBody>
          <a:bodyPr/>
          <a:lstStyle/>
          <a:p>
            <a:fld id="{EE2556C5-CE8C-6547-B838-EA80C61A4AF7}" type="slidenum">
              <a:rPr>
                <a:solidFill>
                  <a:prstClr val="white"/>
                </a:solidFill>
              </a:rPr>
              <a:pPr/>
              <a:t>‹#›</a:t>
            </a:fld>
            <a:endParaRPr dirty="0">
              <a:solidFill>
                <a:prstClr val="white"/>
              </a:solidFill>
            </a:endParaRPr>
          </a:p>
        </p:txBody>
      </p:sp>
      <p:sp>
        <p:nvSpPr>
          <p:cNvPr id="2" name="Footer Placeholder 1"/>
          <p:cNvSpPr>
            <a:spLocks noGrp="1"/>
          </p:cNvSpPr>
          <p:nvPr>
            <p:ph type="ftr" sz="quarter" idx="13"/>
          </p:nvPr>
        </p:nvSpPr>
        <p:spPr>
          <a:xfrm>
            <a:off x="280049" y="6491234"/>
            <a:ext cx="2242113" cy="220573"/>
          </a:xfrm>
          <a:prstGeom prst="rect">
            <a:avLst/>
          </a:prstGeom>
        </p:spPr>
        <p:txBody>
          <a:bodyPr/>
          <a:lstStyle/>
          <a:p>
            <a:pPr defTabSz="609585" fontAlgn="base">
              <a:spcBef>
                <a:spcPct val="0"/>
              </a:spcBef>
              <a:spcAft>
                <a:spcPct val="0"/>
              </a:spcAft>
            </a:pPr>
            <a:r>
              <a:rPr lang="en-US" smtClean="0">
                <a:solidFill>
                  <a:prstClr val="white"/>
                </a:solidFill>
              </a:rPr>
              <a:t>Intel Confidential</a:t>
            </a: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50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2369" y="1981200"/>
            <a:ext cx="5487743" cy="454855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1981200"/>
            <a:ext cx="5502642" cy="454855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defRPr sz="3733" baseline="0"/>
            </a:lvl1pPr>
          </a:lstStyle>
          <a:p>
            <a:r>
              <a:rPr lang="en-US" dirty="0" smtClean="0"/>
              <a:t>28pt Light headline</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914400"/>
            <a:endParaRPr lang="en-US">
              <a:solidFill>
                <a:prstClr val="black">
                  <a:tint val="75000"/>
                </a:prstClr>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914400"/>
            <a:r>
              <a:rPr lang="en-US" smtClean="0">
                <a:solidFill>
                  <a:prstClr val="black">
                    <a:tint val="75000"/>
                  </a:prstClr>
                </a:solidFill>
              </a:rPr>
              <a:t>Intel Confidential</a:t>
            </a:r>
            <a:endParaRPr lang="en-US">
              <a:solidFill>
                <a:prstClr val="black">
                  <a:tint val="75000"/>
                </a:prstClr>
              </a:solidFill>
            </a:endParaRPr>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8" name="Text Placeholder 2"/>
          <p:cNvSpPr>
            <a:spLocks noGrp="1"/>
          </p:cNvSpPr>
          <p:nvPr>
            <p:ph idx="1"/>
          </p:nvPr>
        </p:nvSpPr>
        <p:spPr>
          <a:xfrm>
            <a:off x="607490"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29320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3" y="3681549"/>
            <a:ext cx="10960101" cy="2352783"/>
          </a:xfrm>
        </p:spPr>
        <p:txBody>
          <a:bodyPr anchor="t" anchorCtr="0"/>
          <a:lstStyle>
            <a:lvl1pPr marL="230712" indent="-230712">
              <a:defRPr sz="4800" baseline="0">
                <a:solidFill>
                  <a:schemeClr val="accent1"/>
                </a:solidFill>
                <a:latin typeface="Neo Sans Intel Light"/>
                <a:cs typeface="Neo Sans Intel Light"/>
              </a:defRPr>
            </a:lvl1pPr>
            <a:lvl2pPr marL="0" indent="0">
              <a:buFont typeface="Lucida Grande"/>
              <a:buNone/>
              <a:defRPr sz="1600">
                <a:solidFill>
                  <a:schemeClr val="accent2"/>
                </a:solidFill>
                <a:latin typeface="Neo Sans Intel Medium"/>
                <a:cs typeface="Neo Sans Intel Medium"/>
              </a:defRPr>
            </a:lvl2pPr>
            <a:lvl3pPr marL="914377" indent="-304792">
              <a:defRPr sz="1600"/>
            </a:lvl3pPr>
            <a:lvl4pPr>
              <a:defRPr sz="1467"/>
            </a:lvl4pPr>
            <a:lvl5pPr>
              <a:defRPr sz="1400"/>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hasCustomPrompt="1"/>
          </p:nvPr>
        </p:nvSpPr>
        <p:spPr>
          <a:xfrm>
            <a:off x="609600" y="682627"/>
            <a:ext cx="10972800" cy="2844173"/>
          </a:xfrm>
        </p:spPr>
        <p:txBody>
          <a:bodyPr anchor="b" anchorCtr="0"/>
          <a:lstStyle/>
          <a:p>
            <a:pPr lvl="0"/>
            <a:r>
              <a:rPr lang="en-US" dirty="0" smtClean="0"/>
              <a:t>28pt Light Text</a:t>
            </a:r>
          </a:p>
        </p:txBody>
      </p:sp>
    </p:spTree>
    <p:extLst>
      <p:ext uri="{BB962C8B-B14F-4D97-AF65-F5344CB8AC3E}">
        <p14:creationId xmlns:p14="http://schemas.microsoft.com/office/powerpoint/2010/main" val="4096552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166"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67" b="0" baseline="0">
                <a:solidFill>
                  <a:schemeClr val="accent2"/>
                </a:solidFill>
                <a:latin typeface="+mn-lt"/>
                <a:cs typeface="Intel Clear" panose="020B0604020203020204" pitchFamily="34" charset="0"/>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146304" tIns="73152" rIns="146304" bIns="73152" rtlCol="0" anchor="ctr"/>
          <a:lstStyle>
            <a:lvl1pPr algn="ctr">
              <a:defRPr sz="1083">
                <a:solidFill>
                  <a:schemeClr val="bg1"/>
                </a:solidFill>
                <a:latin typeface="+mn-lt"/>
              </a:defRPr>
            </a:lvl1pPr>
          </a:lstStyle>
          <a:p>
            <a:pPr defTabSz="914363"/>
            <a:r>
              <a:rPr lang="en-US" smtClean="0">
                <a:solidFill>
                  <a:prstClr val="white"/>
                </a:solidFill>
              </a:rPr>
              <a:t>Intel Confidential</a:t>
            </a:r>
            <a:endParaRPr lang="en-US" dirty="0">
              <a:solidFill>
                <a:prstClr val="white"/>
              </a:solidFill>
            </a:endParaRPr>
          </a:p>
        </p:txBody>
      </p:sp>
    </p:spTree>
    <p:extLst>
      <p:ext uri="{BB962C8B-B14F-4D97-AF65-F5344CB8AC3E}">
        <p14:creationId xmlns:p14="http://schemas.microsoft.com/office/powerpoint/2010/main" val="41070013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2"/>
            <a:ext cx="10363200" cy="1500187"/>
          </a:xfrm>
        </p:spPr>
        <p:txBody>
          <a:bodyPr anchor="t" anchorCtr="0">
            <a:noAutofit/>
          </a:bodyPr>
          <a:lstStyle>
            <a:lvl1pPr marL="0" indent="0">
              <a:buNone/>
              <a:defRPr sz="5333" b="0" baseline="0">
                <a:solidFill>
                  <a:schemeClr val="accent2"/>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607484" y="1469058"/>
            <a:ext cx="10363200" cy="1362075"/>
          </a:xfrm>
        </p:spPr>
        <p:txBody>
          <a:bodyPr anchor="b" anchorCtr="0">
            <a:noAutofit/>
          </a:bodyPr>
          <a:lstStyle>
            <a:lvl1pPr algn="l">
              <a:lnSpc>
                <a:spcPct val="80000"/>
              </a:lnSpc>
              <a:defRPr sz="5333"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18890133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58622756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28426"/>
            <a:ext cx="838200" cy="365125"/>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71388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3"/>
            <a:ext cx="11248101" cy="215508"/>
          </a:xfrm>
        </p:spPr>
        <p:txBody>
          <a:bodyPr wrap="square" anchor="b" anchorCtr="0">
            <a:spAutoFit/>
          </a:bodyPr>
          <a:lstStyle>
            <a:lvl1pPr marL="0" indent="0">
              <a:lnSpc>
                <a:spcPct val="75000"/>
              </a:lnSpc>
              <a:spcBef>
                <a:spcPts val="0"/>
              </a:spcBef>
              <a:buFont typeface="Arial" pitchFamily="34" charset="0"/>
              <a:buNone/>
              <a:defRPr sz="1067">
                <a:solidFill>
                  <a:srgbClr val="93A0A7"/>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0" y="6428426"/>
            <a:ext cx="838200" cy="365125"/>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174031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694985"/>
            <a:ext cx="10515600" cy="4481978"/>
          </a:xfrm>
        </p:spPr>
        <p:txBody>
          <a:bodyPr/>
          <a:lstStyle>
            <a:lvl2pPr marL="133350" indent="-1333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6428426"/>
            <a:ext cx="838200" cy="365125"/>
          </a:xfrm>
          <a:prstGeom prst="rect">
            <a:avLst/>
          </a:prstGeom>
        </p:spPr>
        <p:txBody>
          <a:bodyPr/>
          <a:lstStyle/>
          <a:p>
            <a:fld id="{B41F42F8-25E4-4D1B-BD30-C9059118428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28336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12800"/>
            <a:ext cx="6654800" cy="5313363"/>
          </a:xfrm>
        </p:spPr>
        <p:txBody>
          <a:bodyPr>
            <a:normAutofit/>
          </a:bodyPr>
          <a:lstStyle>
            <a:lvl1pPr>
              <a:defRPr sz="2800">
                <a:solidFill>
                  <a:schemeClr val="tx1"/>
                </a:solidFill>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064500" y="1382752"/>
            <a:ext cx="3289300" cy="4794212"/>
          </a:xfrm>
        </p:spPr>
        <p:txBody>
          <a:bodyPr/>
          <a:lstStyle>
            <a:lvl1pPr>
              <a:defRPr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0" y="6428426"/>
            <a:ext cx="838200" cy="365125"/>
          </a:xfrm>
          <a:prstGeom prst="rect">
            <a:avLst/>
          </a:prstGeom>
        </p:spPr>
        <p:txBody>
          <a:bodyPr/>
          <a:lstStyle/>
          <a:p>
            <a:fld id="{B41F42F8-25E4-4D1B-BD30-C90591184289}" type="slidenum">
              <a:rPr lang="en-US" smtClean="0">
                <a:solidFill>
                  <a:prstClr val="white"/>
                </a:solidFill>
              </a:rPr>
              <a:pPr/>
              <a:t>‹#›</a:t>
            </a:fld>
            <a:endParaRPr lang="en-US">
              <a:solidFill>
                <a:prstClr val="white"/>
              </a:solidFill>
            </a:endParaRPr>
          </a:p>
        </p:txBody>
      </p:sp>
      <p:sp>
        <p:nvSpPr>
          <p:cNvPr id="11" name="Text Placeholder 10"/>
          <p:cNvSpPr>
            <a:spLocks noGrp="1"/>
          </p:cNvSpPr>
          <p:nvPr>
            <p:ph type="body" sz="quarter" idx="11"/>
          </p:nvPr>
        </p:nvSpPr>
        <p:spPr>
          <a:xfrm>
            <a:off x="8064500" y="812799"/>
            <a:ext cx="3289300" cy="756913"/>
          </a:xfrm>
        </p:spPr>
        <p:txBody>
          <a:bodyPr/>
          <a:lstStyle>
            <a:lvl1pPr>
              <a:defRPr b="1">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97816934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pic>
        <p:nvPicPr>
          <p:cNvPr id="7" name="Picture 6" descr="intel_wht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272" y="6204477"/>
            <a:ext cx="719978" cy="474405"/>
          </a:xfrm>
          <a:prstGeom prst="rect">
            <a:avLst/>
          </a:prstGeom>
        </p:spPr>
      </p:pic>
    </p:spTree>
    <p:extLst>
      <p:ext uri="{BB962C8B-B14F-4D97-AF65-F5344CB8AC3E}">
        <p14:creationId xmlns:p14="http://schemas.microsoft.com/office/powerpoint/2010/main" val="4002497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5816" y="1864951"/>
            <a:ext cx="546429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5815" y="2534992"/>
            <a:ext cx="5464297" cy="4158885"/>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08712" y="1864951"/>
            <a:ext cx="549091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2534992"/>
            <a:ext cx="5490919" cy="415888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67" b="0" i="0" baseline="0">
                <a:solidFill>
                  <a:srgbClr val="F3D54E"/>
                </a:solidFill>
                <a:latin typeface="Intel Clear"/>
                <a:cs typeface="Intel Clear"/>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smtClean="0"/>
              <a:t>16pt Intel Clear Subhead, Date, Etc.</a:t>
            </a:r>
            <a:endParaRPr lang="en-US" dirty="0"/>
          </a:p>
        </p:txBody>
      </p:sp>
      <p:sp>
        <p:nvSpPr>
          <p:cNvPr id="8" name="Rectangle 7"/>
          <p:cNvSpPr/>
          <p:nvPr userDrawn="1"/>
        </p:nvSpPr>
        <p:spPr>
          <a:xfrm>
            <a:off x="605371" y="6554396"/>
            <a:ext cx="2654573" cy="128177"/>
          </a:xfrm>
          <a:prstGeom prst="rect">
            <a:avLst/>
          </a:prstGeom>
        </p:spPr>
        <p:txBody>
          <a:bodyPr wrap="none" lIns="0" tIns="0" rIns="0" bIns="0">
            <a:spAutoFit/>
          </a:bodyPr>
          <a:lstStyle/>
          <a:p>
            <a:pPr defTabSz="544237"/>
            <a:r>
              <a:rPr lang="en-US" sz="833" dirty="0" smtClean="0">
                <a:solidFill>
                  <a:prstClr val="white"/>
                </a:solidFill>
                <a:cs typeface="Neo Sans Intel"/>
              </a:rPr>
              <a:t>Placeholder Footer Copy / BU Logo or Name Goes Here</a:t>
            </a:r>
          </a:p>
        </p:txBody>
      </p:sp>
      <p:pic>
        <p:nvPicPr>
          <p:cNvPr id="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4776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605371" y="6554396"/>
            <a:ext cx="2654573" cy="128177"/>
          </a:xfrm>
          <a:prstGeom prst="rect">
            <a:avLst/>
          </a:prstGeom>
        </p:spPr>
        <p:txBody>
          <a:bodyPr wrap="none" lIns="0" tIns="0" rIns="0" bIns="0">
            <a:spAutoFit/>
          </a:bodyPr>
          <a:lstStyle/>
          <a:p>
            <a:pPr defTabSz="544237"/>
            <a:r>
              <a:rPr lang="en-US" sz="833" dirty="0" smtClean="0">
                <a:solidFill>
                  <a:prstClr val="white"/>
                </a:solidFill>
                <a:cs typeface="Neo Sans Intel"/>
              </a:rPr>
              <a:t>Placeholder Footer Copy / BU Logo or Name Goes Here</a:t>
            </a:r>
          </a:p>
        </p:txBody>
      </p:sp>
      <p:sp>
        <p:nvSpPr>
          <p:cNvPr id="6"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67" b="0" i="0" baseline="0">
                <a:solidFill>
                  <a:srgbClr val="F3D54E"/>
                </a:solidFill>
                <a:latin typeface="Intel Clear"/>
                <a:cs typeface="Intel Clear"/>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614257" y="518971"/>
            <a:ext cx="2829022" cy="1183045"/>
          </a:xfrm>
          <a:prstGeom prst="rect">
            <a:avLst/>
          </a:prstGeom>
        </p:spPr>
      </p:pic>
    </p:spTree>
    <p:extLst>
      <p:ext uri="{BB962C8B-B14F-4D97-AF65-F5344CB8AC3E}">
        <p14:creationId xmlns:p14="http://schemas.microsoft.com/office/powerpoint/2010/main" val="13933389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76"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8" name="Rectangle 7"/>
          <p:cNvSpPr/>
          <p:nvPr userDrawn="1"/>
        </p:nvSpPr>
        <p:spPr>
          <a:xfrm>
            <a:off x="605371" y="6554396"/>
            <a:ext cx="2654573" cy="128177"/>
          </a:xfrm>
          <a:prstGeom prst="rect">
            <a:avLst/>
          </a:prstGeom>
        </p:spPr>
        <p:txBody>
          <a:bodyPr wrap="none" lIns="0" tIns="0" rIns="0" bIns="0">
            <a:spAutoFit/>
          </a:bodyPr>
          <a:lstStyle/>
          <a:p>
            <a:pPr defTabSz="544237"/>
            <a:r>
              <a:rPr lang="en-US" sz="833" dirty="0" smtClean="0">
                <a:solidFill>
                  <a:prstClr val="white"/>
                </a:solidFill>
                <a:cs typeface="Neo Sans Intel"/>
              </a:rPr>
              <a:t>Placeholder Footer Copy / BU Logo or Name Goes Here</a:t>
            </a: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67" b="0" i="0" baseline="0">
                <a:solidFill>
                  <a:srgbClr val="F3D54E"/>
                </a:solidFill>
                <a:latin typeface="Intel Clear"/>
                <a:cs typeface="Intel Clear"/>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428357378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5"/>
            <a:ext cx="10970683" cy="4567767"/>
          </a:xfrm>
        </p:spPr>
        <p:txBody>
          <a:bodyPr/>
          <a:lstStyle>
            <a:lvl1pPr>
              <a:defRPr>
                <a:solidFill>
                  <a:srgbClr val="0071C5"/>
                </a:solidFill>
              </a:defRPr>
            </a:lvl1pPr>
            <a:lvl2pPr>
              <a:defRPr sz="2417"/>
            </a:lvl2pPr>
            <a:lvl3pPr>
              <a:defRPr sz="2417"/>
            </a:lvl3pPr>
            <a:lvl4pPr>
              <a:defRPr sz="2167"/>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5813841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607484" y="1604432"/>
            <a:ext cx="5342468" cy="4567767"/>
          </a:xfrm>
        </p:spPr>
        <p:txBody>
          <a:bodyPr vert="horz" lIns="0" tIns="0" rIns="0" bIns="0" rtlCol="0">
            <a:noAutofit/>
          </a:bodyPr>
          <a:lstStyle>
            <a:lvl1pPr>
              <a:defRPr lang="en-US" dirty="0" smtClean="0"/>
            </a:lvl1pPr>
            <a:lvl2pPr>
              <a:defRPr lang="en-US" dirty="0" smtClean="0"/>
            </a:lvl2pPr>
            <a:lvl3pPr>
              <a:defRPr lang="en-US" sz="1833" dirty="0" smtClean="0"/>
            </a:lvl3pPr>
            <a:lvl4pPr>
              <a:defRPr lang="en-US" sz="1583" dirty="0" smtClean="0"/>
            </a:lvl4pPr>
            <a:lvl5pPr>
              <a:defRPr lang="en-US" sz="1583"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6441019" y="1257907"/>
            <a:ext cx="4241498" cy="2227933"/>
          </a:xfrm>
          <a:solidFill>
            <a:schemeClr val="bg2">
              <a:lumMod val="60000"/>
              <a:lumOff val="40000"/>
            </a:schemeClr>
          </a:solidFill>
        </p:spPr>
        <p:txBody>
          <a:bodyPr/>
          <a:lstStyle>
            <a:lvl1pPr>
              <a:defRPr sz="2417">
                <a:latin typeface="Intel Clear"/>
              </a:defRPr>
            </a:lvl1pPr>
          </a:lstStyle>
          <a:p>
            <a:endParaRPr lang="en-US" sz="1500" dirty="0">
              <a:latin typeface="Arial"/>
            </a:endParaRPr>
          </a:p>
        </p:txBody>
      </p:sp>
      <p:sp>
        <p:nvSpPr>
          <p:cNvPr id="10" name="Picture Placeholder 8"/>
          <p:cNvSpPr>
            <a:spLocks noGrp="1"/>
          </p:cNvSpPr>
          <p:nvPr>
            <p:ph type="pic" sz="quarter" idx="14"/>
          </p:nvPr>
        </p:nvSpPr>
        <p:spPr>
          <a:xfrm>
            <a:off x="6441019" y="3791863"/>
            <a:ext cx="4241498" cy="2227933"/>
          </a:xfrm>
          <a:solidFill>
            <a:schemeClr val="bg2">
              <a:lumMod val="60000"/>
              <a:lumOff val="40000"/>
            </a:schemeClr>
          </a:solidFill>
        </p:spPr>
        <p:txBody>
          <a:bodyPr/>
          <a:lstStyle>
            <a:lvl1pPr>
              <a:defRPr sz="2417">
                <a:latin typeface="Intel Clear"/>
              </a:defRPr>
            </a:lvl1pPr>
          </a:lstStyle>
          <a:p>
            <a:endParaRPr lang="en-US" sz="1500" dirty="0">
              <a:latin typeface="Arial"/>
            </a:endParaRPr>
          </a:p>
        </p:txBody>
      </p:sp>
    </p:spTree>
    <p:extLst>
      <p:ext uri="{BB962C8B-B14F-4D97-AF65-F5344CB8AC3E}">
        <p14:creationId xmlns:p14="http://schemas.microsoft.com/office/powerpoint/2010/main" val="2172751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607484" y="1604432"/>
            <a:ext cx="5342468" cy="4567767"/>
          </a:xfrm>
        </p:spPr>
        <p:txBody>
          <a:bodyPr vert="horz" lIns="0" tIns="0" rIns="0" bIns="0" rtlCol="0">
            <a:noAutofit/>
          </a:bodyPr>
          <a:lstStyle>
            <a:lvl1pPr>
              <a:defRPr lang="en-US" dirty="0" smtClean="0"/>
            </a:lvl1pPr>
            <a:lvl2pPr>
              <a:defRPr lang="en-US" dirty="0" smtClean="0"/>
            </a:lvl2pPr>
            <a:lvl3pPr>
              <a:defRPr lang="en-US" sz="1833" dirty="0" smtClean="0"/>
            </a:lvl3pPr>
            <a:lvl4pPr>
              <a:defRPr lang="en-US" sz="1583" dirty="0" smtClean="0"/>
            </a:lvl4pPr>
            <a:lvl5pPr>
              <a:defRPr lang="en-US" sz="1583"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2"/>
            <a:ext cx="5340352" cy="4567767"/>
          </a:xfrm>
        </p:spPr>
        <p:txBody>
          <a:bodyPr vert="horz" lIns="0" tIns="0" rIns="0" bIns="0" rtlCol="0">
            <a:noAutofit/>
          </a:bodyPr>
          <a:lstStyle>
            <a:lvl1pPr>
              <a:defRPr lang="en-US" dirty="0" smtClean="0"/>
            </a:lvl1pPr>
            <a:lvl2pPr>
              <a:defRPr lang="en-US" dirty="0" smtClean="0"/>
            </a:lvl2pPr>
            <a:lvl3pPr>
              <a:defRPr lang="en-US" sz="1833" dirty="0" smtClean="0"/>
            </a:lvl3pPr>
            <a:lvl4pPr>
              <a:defRPr lang="en-US" sz="1583" dirty="0" smtClean="0"/>
            </a:lvl4pPr>
            <a:lvl5pPr>
              <a:defRPr lang="en-US" sz="1583"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895911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6" y="1604435"/>
            <a:ext cx="10970684" cy="4567767"/>
          </a:xfrm>
        </p:spPr>
        <p:txBody>
          <a:bodyPr anchor="ctr" anchorCtr="0"/>
          <a:lstStyle>
            <a:lvl1pPr marL="253990" indent="-253990">
              <a:defRPr sz="4833" b="1" baseline="0">
                <a:solidFill>
                  <a:schemeClr val="accent2"/>
                </a:solidFill>
                <a:latin typeface="+mn-lt"/>
                <a:cs typeface="Intel Clear Light" panose="020B0404020203020204" pitchFamily="34" charset="0"/>
              </a:defRPr>
            </a:lvl1pPr>
            <a:lvl2pPr marL="556662" indent="-300555">
              <a:buFont typeface="Lucida Grande"/>
              <a:buChar char="−"/>
              <a:defRPr sz="1583" baseline="0">
                <a:latin typeface="+mn-lt"/>
                <a:cs typeface="Intel Clear" panose="020B0604020203020204" pitchFamily="34" charset="0"/>
              </a:defRPr>
            </a:lvl2pPr>
            <a:lvl3pPr marL="914363" indent="-304788">
              <a:defRPr sz="1583">
                <a:latin typeface="+mn-lt"/>
              </a:defRPr>
            </a:lvl3pPr>
            <a:lvl4pPr>
              <a:defRPr sz="1500">
                <a:latin typeface="+mn-lt"/>
              </a:defRPr>
            </a:lvl4pPr>
            <a:lvl5pPr>
              <a:defRPr sz="150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536874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76"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4" name="Footer Placeholder 2"/>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7"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00680376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7"/>
            <a:ext cx="12192000" cy="2926292"/>
          </a:xfrm>
          <a:solidFill>
            <a:schemeClr val="bg2">
              <a:lumMod val="60000"/>
              <a:lumOff val="40000"/>
            </a:schemeClr>
          </a:solidFill>
        </p:spPr>
        <p:txBody>
          <a:bodyPr/>
          <a:lstStyle>
            <a:lvl1pPr marL="0" marR="0" indent="0" algn="l" defTabSz="609576"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14" name="Footer Placeholder 2"/>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607484" y="1604433"/>
            <a:ext cx="5342468" cy="1745720"/>
          </a:xfrm>
        </p:spPr>
        <p:txBody>
          <a:bodyPr vert="horz" lIns="0" tIns="0" rIns="0" bIns="0" rtlCol="0">
            <a:noAutofit/>
          </a:bodyPr>
          <a:lstStyle>
            <a:lvl1pPr>
              <a:defRPr lang="en-US" dirty="0" smtClean="0"/>
            </a:lvl1pPr>
            <a:lvl2pPr>
              <a:defRPr lang="en-US" dirty="0" smtClean="0"/>
            </a:lvl2pPr>
            <a:lvl3pPr>
              <a:defRPr lang="en-US" sz="1833" dirty="0" smtClean="0"/>
            </a:lvl3pPr>
            <a:lvl4pPr>
              <a:defRPr lang="en-US" sz="1583" dirty="0" smtClean="0"/>
            </a:lvl4pPr>
            <a:lvl5pPr>
              <a:defRPr lang="en-US" sz="1583"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lvl2pPr>
            <a:lvl3pPr>
              <a:defRPr lang="en-US" sz="1833" dirty="0" smtClean="0"/>
            </a:lvl3pPr>
            <a:lvl4pPr>
              <a:defRPr lang="en-US" sz="1583" dirty="0" smtClean="0"/>
            </a:lvl4pPr>
            <a:lvl5pPr>
              <a:defRPr lang="en-US" sz="1583"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345983" y="6634395"/>
            <a:ext cx="246286" cy="328231"/>
          </a:xfrm>
          <a:prstGeom prst="rect">
            <a:avLst/>
          </a:prstGeom>
          <a:noFill/>
        </p:spPr>
        <p:txBody>
          <a:bodyPr wrap="none" lIns="121920" tIns="60960" rIns="121920" bIns="60960" rtlCol="0">
            <a:spAutoFit/>
          </a:bodyPr>
          <a:lstStyle/>
          <a:p>
            <a:pPr defTabSz="544237"/>
            <a:endParaRPr lang="en-US" sz="1333" dirty="0" smtClean="0">
              <a:solidFill>
                <a:srgbClr val="003C71"/>
              </a:solidFill>
              <a:cs typeface="Neo Sans Intel"/>
            </a:endParaRPr>
          </a:p>
        </p:txBody>
      </p:sp>
      <p:sp>
        <p:nvSpPr>
          <p:cNvPr id="10"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5487648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9" y="3"/>
            <a:ext cx="5954183" cy="6358465"/>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607484" y="411798"/>
            <a:ext cx="5342467" cy="1158240"/>
          </a:xfrm>
        </p:spPr>
        <p:txBody>
          <a:bodyPr>
            <a:noAutofit/>
          </a:bodyPr>
          <a:lstStyle>
            <a:lvl1pPr>
              <a:defRPr sz="3750" b="0" i="0" baseline="0">
                <a:latin typeface="Intel Clear"/>
                <a:cs typeface="Intel Clear"/>
              </a:defRPr>
            </a:lvl1pPr>
          </a:lstStyle>
          <a:p>
            <a:r>
              <a:rPr lang="en-US" dirty="0" smtClean="0"/>
              <a:t>28pt Intel Clear Headline</a:t>
            </a:r>
            <a:endParaRPr lang="en-US" dirty="0"/>
          </a:p>
        </p:txBody>
      </p:sp>
      <p:sp>
        <p:nvSpPr>
          <p:cNvPr id="14" name="Footer Placeholder 2"/>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lvl2pPr>
            <a:lvl3pPr>
              <a:defRPr lang="en-US" sz="1833" dirty="0" smtClean="0"/>
            </a:lvl3pPr>
            <a:lvl4pPr>
              <a:defRPr lang="en-US" sz="1583" dirty="0" smtClean="0"/>
            </a:lvl4pPr>
            <a:lvl5pPr>
              <a:defRPr lang="en-US" sz="1583"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203830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709481" y="539917"/>
            <a:ext cx="7899532" cy="706964"/>
          </a:xfrm>
        </p:spPr>
        <p:txBody>
          <a:bodyPr/>
          <a:lstStyle>
            <a:lvl1pPr>
              <a:defRPr/>
            </a:lvl1pPr>
          </a:lstStyle>
          <a:p>
            <a:r>
              <a:rPr lang="en-US"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166"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67" b="0" baseline="0">
                <a:solidFill>
                  <a:schemeClr val="accent2"/>
                </a:solidFill>
                <a:latin typeface="+mn-lt"/>
                <a:cs typeface="Intel Clear" panose="020B0604020203020204" pitchFamily="34" charset="0"/>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99302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8270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2"/>
            <a:ext cx="10363200" cy="1500187"/>
          </a:xfrm>
        </p:spPr>
        <p:txBody>
          <a:bodyPr anchor="t" anchorCtr="0">
            <a:noAutofit/>
          </a:bodyPr>
          <a:lstStyle>
            <a:lvl1pPr marL="0" indent="0">
              <a:buNone/>
              <a:defRPr sz="5333" b="0" baseline="0">
                <a:solidFill>
                  <a:schemeClr val="accent2"/>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marL="609576" indent="0">
              <a:buNone/>
              <a:defRPr sz="2417">
                <a:solidFill>
                  <a:schemeClr val="tx1">
                    <a:tint val="75000"/>
                  </a:schemeClr>
                </a:solidFill>
              </a:defRPr>
            </a:lvl2pPr>
            <a:lvl3pPr marL="1219151" indent="0">
              <a:buNone/>
              <a:defRPr sz="2167">
                <a:solidFill>
                  <a:schemeClr val="tx1">
                    <a:tint val="75000"/>
                  </a:schemeClr>
                </a:solidFill>
              </a:defRPr>
            </a:lvl3pPr>
            <a:lvl4pPr marL="1828727" indent="0">
              <a:buNone/>
              <a:defRPr sz="1833">
                <a:solidFill>
                  <a:schemeClr val="tx1">
                    <a:tint val="75000"/>
                  </a:schemeClr>
                </a:solidFill>
              </a:defRPr>
            </a:lvl4pPr>
            <a:lvl5pPr marL="2438302" indent="0">
              <a:buNone/>
              <a:defRPr sz="1833">
                <a:solidFill>
                  <a:schemeClr val="tx1">
                    <a:tint val="75000"/>
                  </a:schemeClr>
                </a:solidFill>
              </a:defRPr>
            </a:lvl5pPr>
            <a:lvl6pPr marL="3047878" indent="0">
              <a:buNone/>
              <a:defRPr sz="1833">
                <a:solidFill>
                  <a:schemeClr val="tx1">
                    <a:tint val="75000"/>
                  </a:schemeClr>
                </a:solidFill>
              </a:defRPr>
            </a:lvl6pPr>
            <a:lvl7pPr marL="3657454" indent="0">
              <a:buNone/>
              <a:defRPr sz="1833">
                <a:solidFill>
                  <a:schemeClr val="tx1">
                    <a:tint val="75000"/>
                  </a:schemeClr>
                </a:solidFill>
              </a:defRPr>
            </a:lvl7pPr>
            <a:lvl8pPr marL="4267029" indent="0">
              <a:buNone/>
              <a:defRPr sz="1833">
                <a:solidFill>
                  <a:schemeClr val="tx1">
                    <a:tint val="75000"/>
                  </a:schemeClr>
                </a:solidFill>
              </a:defRPr>
            </a:lvl8pPr>
            <a:lvl9pPr marL="4876605" indent="0">
              <a:buNone/>
              <a:defRPr sz="1833">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607484" y="1469058"/>
            <a:ext cx="10363200" cy="1362075"/>
          </a:xfrm>
        </p:spPr>
        <p:txBody>
          <a:bodyPr anchor="b" anchorCtr="0">
            <a:noAutofit/>
          </a:bodyPr>
          <a:lstStyle>
            <a:lvl1pPr algn="l">
              <a:lnSpc>
                <a:spcPct val="80000"/>
              </a:lnSpc>
              <a:defRPr sz="5333"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331156103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pic>
        <p:nvPicPr>
          <p:cNvPr id="7" name="Picture 6" descr="intel_wht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272" y="6204477"/>
            <a:ext cx="719978" cy="474405"/>
          </a:xfrm>
          <a:prstGeom prst="rect">
            <a:avLst/>
          </a:prstGeom>
        </p:spPr>
      </p:pic>
    </p:spTree>
    <p:extLst>
      <p:ext uri="{BB962C8B-B14F-4D97-AF65-F5344CB8AC3E}">
        <p14:creationId xmlns:p14="http://schemas.microsoft.com/office/powerpoint/2010/main" val="6683879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65600" y="6432516"/>
            <a:ext cx="3860800" cy="365125"/>
          </a:xfr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607484" y="411798"/>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0742179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45316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36578" y="2500174"/>
            <a:ext cx="2811727" cy="1853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12451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hoto">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544237"/>
            <a:endParaRPr lang="en-US" sz="2167">
              <a:solidFill>
                <a:srgbClr val="0071C5"/>
              </a:solidFill>
            </a:endParaRPr>
          </a:p>
        </p:txBody>
      </p:sp>
      <p:pic>
        <p:nvPicPr>
          <p:cNvPr id="7" name="Picture 2" descr="\\.psf\Home\Desktop\Intel.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36578" y="2500174"/>
            <a:ext cx="2811727" cy="1853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227496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605371" y="6554396"/>
            <a:ext cx="2654573" cy="128177"/>
          </a:xfrm>
          <a:prstGeom prst="rect">
            <a:avLst/>
          </a:prstGeom>
        </p:spPr>
        <p:txBody>
          <a:bodyPr wrap="none" lIns="0" tIns="0" rIns="0" bIns="0">
            <a:spAutoFit/>
          </a:bodyPr>
          <a:lstStyle/>
          <a:p>
            <a:pPr defTabSz="544237"/>
            <a:r>
              <a:rPr lang="en-US" sz="833" dirty="0" smtClean="0">
                <a:solidFill>
                  <a:prstClr val="white"/>
                </a:solidFill>
                <a:cs typeface="Neo Sans Intel"/>
              </a:rPr>
              <a:t>Placeholder Footer Copy / BU Logo or Name Goes Here</a:t>
            </a:r>
          </a:p>
        </p:txBody>
      </p:sp>
      <p:pic>
        <p:nvPicPr>
          <p:cNvPr id="7" name="Picture 6" descr="int_experience_wht_rgb_3000.png"/>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4653642" y="2257770"/>
            <a:ext cx="2780507" cy="2818505"/>
          </a:xfrm>
          <a:prstGeom prst="rect">
            <a:avLst/>
          </a:prstGeom>
        </p:spPr>
      </p:pic>
    </p:spTree>
    <p:extLst>
      <p:ext uri="{BB962C8B-B14F-4D97-AF65-F5344CB8AC3E}">
        <p14:creationId xmlns:p14="http://schemas.microsoft.com/office/powerpoint/2010/main" val="37270934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e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4736" y="6532972"/>
            <a:ext cx="171522" cy="164212"/>
          </a:xfrm>
          <a:prstGeom prst="rect">
            <a:avLst/>
          </a:prstGeom>
        </p:spPr>
        <p:txBody>
          <a:bodyPr/>
          <a:lstStyle/>
          <a:p>
            <a:fld id="{EE2556C5-CE8C-6547-B838-EA80C61A4AF7}" type="slidenum">
              <a:rPr>
                <a:solidFill>
                  <a:prstClr val="white"/>
                </a:solidFill>
              </a:rPr>
              <a:pPr/>
              <a:t>‹#›</a:t>
            </a:fld>
            <a:endParaRPr dirty="0">
              <a:solidFill>
                <a:prstClr val="white"/>
              </a:solidFill>
            </a:endParaRPr>
          </a:p>
        </p:txBody>
      </p:sp>
      <p:sp>
        <p:nvSpPr>
          <p:cNvPr id="2" name="Footer Placeholder 1"/>
          <p:cNvSpPr>
            <a:spLocks noGrp="1"/>
          </p:cNvSpPr>
          <p:nvPr>
            <p:ph type="ftr" sz="quarter" idx="13"/>
          </p:nvPr>
        </p:nvSpPr>
        <p:spPr>
          <a:xfrm>
            <a:off x="280049" y="6491234"/>
            <a:ext cx="2242113" cy="220573"/>
          </a:xfrm>
          <a:prstGeom prst="rect">
            <a:avLst/>
          </a:prstGeom>
        </p:spPr>
        <p:txBody>
          <a:bodyPr/>
          <a:lstStyle/>
          <a:p>
            <a:pPr defTabSz="609585" fontAlgn="base">
              <a:spcBef>
                <a:spcPct val="0"/>
              </a:spcBef>
              <a:spcAft>
                <a:spcPct val="0"/>
              </a:spcAft>
            </a:pPr>
            <a:r>
              <a:rPr lang="en-US" smtClean="0">
                <a:solidFill>
                  <a:prstClr val="white"/>
                </a:solidFill>
              </a:rPr>
              <a:t>Intel Confidential</a:t>
            </a: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34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Agenda</a:t>
            </a:r>
            <a:endParaRPr lang="de-DE" dirty="0"/>
          </a:p>
        </p:txBody>
      </p:sp>
      <p:sp>
        <p:nvSpPr>
          <p:cNvPr id="3" name="Datumsplatzhalter 2"/>
          <p:cNvSpPr>
            <a:spLocks noGrp="1"/>
          </p:cNvSpPr>
          <p:nvPr>
            <p:ph type="dt" sz="half" idx="10"/>
          </p:nvPr>
        </p:nvSpPr>
        <p:spPr>
          <a:xfrm>
            <a:off x="609600" y="6356355"/>
            <a:ext cx="2844800" cy="365125"/>
          </a:xfrm>
          <a:prstGeom prst="rect">
            <a:avLst/>
          </a:prstGeom>
        </p:spPr>
        <p:txBody>
          <a:bodyPr/>
          <a:lstStyle/>
          <a:p>
            <a:pPr defTabSz="914377"/>
            <a:endParaRPr lang="en-US">
              <a:solidFill>
                <a:prstClr val="black">
                  <a:tint val="75000"/>
                </a:prstClr>
              </a:solidFill>
            </a:endParaRPr>
          </a:p>
        </p:txBody>
      </p:sp>
      <p:sp>
        <p:nvSpPr>
          <p:cNvPr id="4" name="Fußzeilenplatzhalter 3"/>
          <p:cNvSpPr>
            <a:spLocks noGrp="1"/>
          </p:cNvSpPr>
          <p:nvPr>
            <p:ph type="ftr" sz="quarter" idx="11"/>
          </p:nvPr>
        </p:nvSpPr>
        <p:spPr>
          <a:xfrm>
            <a:off x="4165600" y="6356355"/>
            <a:ext cx="3860800" cy="365125"/>
          </a:xfrm>
          <a:prstGeom prst="rect">
            <a:avLst/>
          </a:prstGeom>
        </p:spPr>
        <p:txBody>
          <a:bodyPr/>
          <a:lstStyle>
            <a:lvl1pPr>
              <a:defRPr/>
            </a:lvl1pPr>
          </a:lstStyle>
          <a:p>
            <a:pPr defTabSz="914377"/>
            <a:r>
              <a:rPr lang="en-US" smtClean="0">
                <a:solidFill>
                  <a:prstClr val="black">
                    <a:tint val="75000"/>
                  </a:prstClr>
                </a:solidFill>
              </a:rPr>
              <a:t>Intel Confidential</a:t>
            </a:r>
            <a:endParaRPr lang="en-US">
              <a:solidFill>
                <a:prstClr val="black">
                  <a:tint val="75000"/>
                </a:prstClr>
              </a:solidFill>
            </a:endParaRPr>
          </a:p>
        </p:txBody>
      </p:sp>
      <p:sp>
        <p:nvSpPr>
          <p:cNvPr id="5" name="Foliennummernplatzhalter 4"/>
          <p:cNvSpPr>
            <a:spLocks noGrp="1"/>
          </p:cNvSpPr>
          <p:nvPr>
            <p:ph type="sldNum" sz="quarter" idx="12"/>
          </p:nvPr>
        </p:nvSpPr>
        <p:spPr>
          <a:xfrm>
            <a:off x="9163136" y="6587787"/>
            <a:ext cx="130379" cy="123111"/>
          </a:xfrm>
          <a:prstGeom prst="rect">
            <a:avLst/>
          </a:prstGeom>
        </p:spPr>
        <p:txBody>
          <a:bodyPr/>
          <a:lstStyle/>
          <a:p>
            <a:fld id="{81111548-983B-424B-BA24-EB88490952D6}" type="slidenum">
              <a:rPr>
                <a:solidFill>
                  <a:prstClr val="white"/>
                </a:solidFill>
              </a:rPr>
              <a:pPr/>
              <a:t>‹#›</a:t>
            </a:fld>
            <a:endParaRPr>
              <a:solidFill>
                <a:prstClr val="white"/>
              </a:solidFill>
            </a:endParaRPr>
          </a:p>
        </p:txBody>
      </p:sp>
      <p:sp>
        <p:nvSpPr>
          <p:cNvPr id="7" name="Textplatzhalter 6"/>
          <p:cNvSpPr>
            <a:spLocks noGrp="1"/>
          </p:cNvSpPr>
          <p:nvPr>
            <p:ph type="body" sz="quarter" idx="13"/>
          </p:nvPr>
        </p:nvSpPr>
        <p:spPr>
          <a:xfrm>
            <a:off x="607484" y="1598402"/>
            <a:ext cx="11029949" cy="4610100"/>
          </a:xfrm>
        </p:spPr>
        <p:txBody>
          <a:bodyPr/>
          <a:lstStyle>
            <a:lvl1pPr marL="342882" indent="-342882">
              <a:buFont typeface="+mj-lt"/>
              <a:buAutoNum type="arabicPeriod"/>
              <a:defRPr/>
            </a:lvl1pPr>
          </a:lstStyle>
          <a:p>
            <a:pPr lvl="0"/>
            <a:r>
              <a:rPr lang="en-US" smtClean="0"/>
              <a:t>Click to edit Master text styles</a:t>
            </a:r>
          </a:p>
        </p:txBody>
      </p:sp>
    </p:spTree>
    <p:extLst>
      <p:ext uri="{BB962C8B-B14F-4D97-AF65-F5344CB8AC3E}">
        <p14:creationId xmlns:p14="http://schemas.microsoft.com/office/powerpoint/2010/main" val="15402956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1063" y="4611932"/>
            <a:ext cx="9144000" cy="1306954"/>
          </a:xfrm>
        </p:spPr>
        <p:txBody>
          <a:bodyPr anchor="t"/>
          <a:lstStyle>
            <a:lvl1pPr marL="0" indent="0" algn="l">
              <a:buNone/>
              <a:defRPr sz="2400">
                <a:latin typeface="Intel Clear" panose="020B0604020203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Track: </a:t>
            </a:r>
            <a:r>
              <a:rPr lang="en-US" dirty="0" err="1" smtClean="0"/>
              <a:t>TrackName</a:t>
            </a:r>
            <a:r>
              <a:rPr lang="en-US" dirty="0" smtClean="0"/>
              <a:t/>
            </a:r>
            <a:br>
              <a:rPr lang="en-US" dirty="0" smtClean="0"/>
            </a:br>
            <a:r>
              <a:rPr lang="en-US" dirty="0" smtClean="0"/>
              <a:t>Presenter(s): </a:t>
            </a:r>
            <a:r>
              <a:rPr lang="en-US" dirty="0" err="1" smtClean="0"/>
              <a:t>PresenterName</a:t>
            </a:r>
            <a:r>
              <a:rPr lang="en-US" dirty="0" smtClean="0"/>
              <a:t> …</a:t>
            </a:r>
          </a:p>
          <a:p>
            <a:endParaRPr lang="en-US" dirty="0"/>
          </a:p>
        </p:txBody>
      </p:sp>
      <p:sp>
        <p:nvSpPr>
          <p:cNvPr id="8" name="TextBox 7"/>
          <p:cNvSpPr txBox="1"/>
          <p:nvPr userDrawn="1"/>
        </p:nvSpPr>
        <p:spPr>
          <a:xfrm>
            <a:off x="1662761" y="1899895"/>
            <a:ext cx="3372225" cy="800219"/>
          </a:xfrm>
          <a:prstGeom prst="rect">
            <a:avLst/>
          </a:prstGeom>
          <a:noFill/>
        </p:spPr>
        <p:txBody>
          <a:bodyPr wrap="square" rtlCol="0">
            <a:spAutoFit/>
          </a:bodyPr>
          <a:lstStyle/>
          <a:p>
            <a:pPr defTabSz="914400"/>
            <a:endParaRPr lang="en-US" sz="4600" b="1" dirty="0">
              <a:solidFill>
                <a:srgbClr val="00FF00"/>
              </a:solidFill>
              <a:effectLst>
                <a:outerShdw blurRad="38100" dist="38100" dir="2700000" algn="tl">
                  <a:srgbClr val="000000">
                    <a:alpha val="43137"/>
                  </a:srgbClr>
                </a:outerShdw>
              </a:effectLst>
              <a:latin typeface="Neo Sans Intel Medium" panose="020B0604020202020204" pitchFamily="34" charset="0"/>
              <a:ea typeface="Intel Clear" panose="020B0604020203020204" pitchFamily="34" charset="0"/>
              <a:cs typeface="Intel Clear" panose="020B0604020203020204" pitchFamily="34" charset="0"/>
            </a:endParaRPr>
          </a:p>
        </p:txBody>
      </p:sp>
      <p:sp>
        <p:nvSpPr>
          <p:cNvPr id="18" name="Title 17"/>
          <p:cNvSpPr>
            <a:spLocks noGrp="1"/>
          </p:cNvSpPr>
          <p:nvPr>
            <p:ph type="title" hasCustomPrompt="1"/>
          </p:nvPr>
        </p:nvSpPr>
        <p:spPr>
          <a:xfrm>
            <a:off x="919301" y="3866836"/>
            <a:ext cx="10515600" cy="692807"/>
          </a:xfrm>
        </p:spPr>
        <p:txBody>
          <a:bodyPr/>
          <a:lstStyle>
            <a:lvl1pPr>
              <a:defRPr>
                <a:latin typeface="Intel Clear" panose="020B0604020203020204"/>
              </a:defRPr>
            </a:lvl1pPr>
          </a:lstStyle>
          <a:p>
            <a:r>
              <a:rPr lang="en-US" dirty="0" smtClean="0"/>
              <a:t>Session ID: Presentation title</a:t>
            </a:r>
            <a:endParaRPr lang="en-US" dirty="0"/>
          </a:p>
        </p:txBody>
      </p:sp>
      <p:pic>
        <p:nvPicPr>
          <p:cNvPr id="19" name="Picture 18"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9713" y="6073362"/>
            <a:ext cx="864565" cy="569449"/>
          </a:xfrm>
          <a:prstGeom prst="rect">
            <a:avLst/>
          </a:prstGeom>
        </p:spPr>
      </p:pic>
      <p:sp>
        <p:nvSpPr>
          <p:cNvPr id="20" name="Text Box 5"/>
          <p:cNvSpPr txBox="1">
            <a:spLocks noChangeArrowheads="1"/>
          </p:cNvSpPr>
          <p:nvPr userDrawn="1"/>
        </p:nvSpPr>
        <p:spPr bwMode="auto">
          <a:xfrm>
            <a:off x="699725" y="6644047"/>
            <a:ext cx="3854451" cy="138499"/>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900" dirty="0" smtClean="0">
                <a:solidFill>
                  <a:srgbClr val="44546A"/>
                </a:solidFill>
                <a:latin typeface="Intel Clear" panose="020B0604020203020204"/>
                <a:cs typeface="Neo Sans Intel"/>
              </a:rPr>
              <a:t>INTEL CONFIDENTIAL, FOR INTERNAL USE ONLY</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8" y="342225"/>
            <a:ext cx="10511884" cy="3115339"/>
          </a:xfrm>
          <a:prstGeom prst="rect">
            <a:avLst/>
          </a:prstGeom>
        </p:spPr>
      </p:pic>
    </p:spTree>
    <p:extLst>
      <p:ext uri="{BB962C8B-B14F-4D97-AF65-F5344CB8AC3E}">
        <p14:creationId xmlns:p14="http://schemas.microsoft.com/office/powerpoint/2010/main" val="3058451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0.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2.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
            <a:ext cx="12192000" cy="4937760"/>
          </a:xfrm>
          <a:prstGeom prst="rect">
            <a:avLst/>
          </a:prstGeom>
          <a:blipFill>
            <a:blip r:embed="rId5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5"/>
          <p:cNvSpPr/>
          <p:nvPr/>
        </p:nvSpPr>
        <p:spPr bwMode="gray">
          <a:xfrm rot="21010068">
            <a:off x="8490951" y="1294208"/>
            <a:ext cx="3299407" cy="317465"/>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userDrawn="1"/>
        </p:nvSpPr>
        <p:spPr bwMode="gray">
          <a:xfrm>
            <a:off x="459505" y="1289914"/>
            <a:ext cx="11277600" cy="3364148"/>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139"/>
            <a:ext cx="12192000" cy="4936617"/>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Rectangle 5"/>
          <p:cNvSpPr/>
          <p:nvPr userDrawn="1"/>
        </p:nvSpPr>
        <p:spPr>
          <a:xfrm>
            <a:off x="0" y="1652954"/>
            <a:ext cx="12192000" cy="5205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9505" y="1920240"/>
            <a:ext cx="11277601" cy="47150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8870735" y="525957"/>
            <a:ext cx="2749408" cy="7209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704" r:id="rId7"/>
    <p:sldLayoutId id="2147483705" r:id="rId8"/>
    <p:sldLayoutId id="2147483675" r:id="rId9"/>
    <p:sldLayoutId id="2147483676" r:id="rId10"/>
    <p:sldLayoutId id="2147483677" r:id="rId11"/>
    <p:sldLayoutId id="2147483682" r:id="rId12"/>
    <p:sldLayoutId id="2147483683" r:id="rId13"/>
    <p:sldLayoutId id="2147483684" r:id="rId14"/>
    <p:sldLayoutId id="2147483685" r:id="rId15"/>
    <p:sldLayoutId id="2147483686" r:id="rId16"/>
    <p:sldLayoutId id="2147483689" r:id="rId17"/>
    <p:sldLayoutId id="2147483690" r:id="rId18"/>
    <p:sldLayoutId id="2147483691" r:id="rId19"/>
    <p:sldLayoutId id="2147483693" r:id="rId20"/>
    <p:sldLayoutId id="2147483694" r:id="rId21"/>
    <p:sldLayoutId id="2147483697" r:id="rId22"/>
    <p:sldLayoutId id="2147483698" r:id="rId23"/>
    <p:sldLayoutId id="2147483699" r:id="rId24"/>
    <p:sldLayoutId id="2147483700" r:id="rId25"/>
    <p:sldLayoutId id="2147483701" r:id="rId26"/>
    <p:sldLayoutId id="2147483702" r:id="rId27"/>
    <p:sldLayoutId id="2147483703" r:id="rId28"/>
    <p:sldLayoutId id="2147483707" r:id="rId29"/>
    <p:sldLayoutId id="2147483708" r:id="rId30"/>
    <p:sldLayoutId id="2147483709" r:id="rId31"/>
    <p:sldLayoutId id="2147483714" r:id="rId32"/>
    <p:sldLayoutId id="2147483715" r:id="rId33"/>
    <p:sldLayoutId id="2147483716" r:id="rId34"/>
    <p:sldLayoutId id="2147483717" r:id="rId35"/>
    <p:sldLayoutId id="2147483718" r:id="rId36"/>
    <p:sldLayoutId id="2147483721" r:id="rId37"/>
    <p:sldLayoutId id="2147483722" r:id="rId38"/>
    <p:sldLayoutId id="2147483723" r:id="rId39"/>
    <p:sldLayoutId id="2147483725" r:id="rId40"/>
    <p:sldLayoutId id="2147483726" r:id="rId41"/>
    <p:sldLayoutId id="2147483729" r:id="rId42"/>
    <p:sldLayoutId id="2147483730" r:id="rId43"/>
    <p:sldLayoutId id="2147483731" r:id="rId44"/>
    <p:sldLayoutId id="2147483732" r:id="rId45"/>
    <p:sldLayoutId id="2147483733" r:id="rId46"/>
    <p:sldLayoutId id="2147483734" r:id="rId47"/>
    <p:sldLayoutId id="2147483735" r:id="rId48"/>
    <p:sldLayoutId id="2147483756" r:id="rId49"/>
  </p:sldLayoutIdLst>
  <p:timing>
    <p:tnLst>
      <p:par>
        <p:cTn id="1" dur="indefinite" restart="never" nodeType="tmRoot"/>
      </p:par>
    </p:tnLst>
  </p:timing>
  <p:hf sldNum="0" hdr="0" ftr="0" dt="0"/>
  <p:txStyles>
    <p:titleStyle>
      <a:lvl1pPr algn="l" defTabSz="457200" rtl="0" eaLnBrk="1" latinLnBrk="0" hangingPunct="1">
        <a:spcBef>
          <a:spcPct val="0"/>
        </a:spcBef>
        <a:buNone/>
        <a:defRPr sz="3200" b="0" i="0" kern="1200">
          <a:solidFill>
            <a:schemeClr val="bg2"/>
          </a:solidFill>
          <a:latin typeface="Geometria Medium" panose="020B0603020204020204" pitchFamily="34" charset="0"/>
          <a:ea typeface="Geometria" panose="020B050302020402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Calibri" panose="020F05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544237"/>
            <a:endParaRPr lang="en-US" sz="2167" dirty="0">
              <a:solidFill>
                <a:prstClr val="white"/>
              </a:solidFill>
            </a:endParaRPr>
          </a:p>
        </p:txBody>
      </p:sp>
      <p:sp>
        <p:nvSpPr>
          <p:cNvPr id="10" name="Rectangle 9"/>
          <p:cNvSpPr/>
          <p:nvPr/>
        </p:nvSpPr>
        <p:spPr>
          <a:xfrm>
            <a:off x="605370" y="6549828"/>
            <a:ext cx="2654573" cy="128177"/>
          </a:xfrm>
          <a:prstGeom prst="rect">
            <a:avLst/>
          </a:prstGeom>
        </p:spPr>
        <p:txBody>
          <a:bodyPr wrap="none" lIns="0" tIns="0" rIns="0" bIns="0">
            <a:spAutoFit/>
          </a:bodyPr>
          <a:lstStyle/>
          <a:p>
            <a:pPr defTabSz="544237"/>
            <a:r>
              <a:rPr lang="en-US" sz="833" dirty="0" smtClean="0">
                <a:solidFill>
                  <a:prstClr val="white"/>
                </a:solidFill>
                <a:cs typeface="Neo Sans Intel"/>
              </a:rPr>
              <a:t>Placeholder Footer Copy / BU Logo or Name Goes Here</a:t>
            </a:r>
          </a:p>
        </p:txBody>
      </p:sp>
      <p:pic>
        <p:nvPicPr>
          <p:cNvPr id="11" name="Picture 2" descr="\\.psf\Home\Desktop\Intel.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0986553" y="6440786"/>
            <a:ext cx="485782" cy="320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146304" tIns="73152" rIns="146304" bIns="73152" rtlCol="0" anchor="ctr"/>
          <a:lstStyle>
            <a:lvl1pPr algn="ctr">
              <a:defRPr sz="1083">
                <a:solidFill>
                  <a:schemeClr val="bg1"/>
                </a:solidFill>
                <a:latin typeface="+mn-lt"/>
              </a:defRPr>
            </a:lvl1pPr>
          </a:lstStyle>
          <a:p>
            <a:pPr defTabSz="544237"/>
            <a:endParaRPr lang="en-US" dirty="0">
              <a:solidFill>
                <a:prstClr val="white"/>
              </a:solidFill>
            </a:endParaRPr>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83">
                <a:solidFill>
                  <a:schemeClr val="bg1"/>
                </a:solidFill>
                <a:latin typeface="+mn-lt"/>
                <a:cs typeface="Intel Clear Light" panose="020B0404020203020204" pitchFamily="34" charset="0"/>
              </a:defRPr>
            </a:lvl1pPr>
          </a:lstStyle>
          <a:p>
            <a:pPr defTabSz="544237"/>
            <a:fld id="{EE2556C5-CE8C-6547-B838-EA80C61A4AF7}" type="slidenum">
              <a:rPr lang="en-US" smtClean="0">
                <a:solidFill>
                  <a:prstClr val="white"/>
                </a:solidFill>
              </a:rPr>
              <a:pPr defTabSz="544237"/>
              <a:t>‹#›</a:t>
            </a:fld>
            <a:endParaRPr lang="en-US" dirty="0">
              <a:solidFill>
                <a:prstClr val="white"/>
              </a:solidFill>
            </a:endParaRPr>
          </a:p>
        </p:txBody>
      </p:sp>
    </p:spTree>
    <p:extLst>
      <p:ext uri="{BB962C8B-B14F-4D97-AF65-F5344CB8AC3E}">
        <p14:creationId xmlns:p14="http://schemas.microsoft.com/office/powerpoint/2010/main" val="32423852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iming>
    <p:tnLst>
      <p:par>
        <p:cTn id="1" dur="indefinite" restart="never" nodeType="tmRoot"/>
      </p:par>
    </p:tnLst>
  </p:timing>
  <p:hf hdr="0" ftr="0" dt="0"/>
  <p:txStyles>
    <p:titleStyle>
      <a:lvl1pPr algn="l" defTabSz="609576" rtl="0" eaLnBrk="1" latinLnBrk="0" hangingPunct="1">
        <a:lnSpc>
          <a:spcPct val="100000"/>
        </a:lnSpc>
        <a:spcBef>
          <a:spcPct val="0"/>
        </a:spcBef>
        <a:buNone/>
        <a:defRPr sz="3750" b="0" i="0" kern="1200" spc="0" baseline="0">
          <a:solidFill>
            <a:srgbClr val="003C71"/>
          </a:solidFill>
          <a:latin typeface="Intel Clear"/>
          <a:ea typeface="Intel Clear Light" panose="020B0404020203020204" pitchFamily="34" charset="0"/>
          <a:cs typeface="Intel Clear"/>
        </a:defRPr>
      </a:lvl1pPr>
    </p:titleStyle>
    <p:bodyStyle>
      <a:lvl1pPr marL="0" indent="0" algn="l" defTabSz="609576" rtl="0" eaLnBrk="1" latinLnBrk="0" hangingPunct="1">
        <a:spcBef>
          <a:spcPts val="1600"/>
        </a:spcBef>
        <a:spcAft>
          <a:spcPts val="0"/>
        </a:spcAft>
        <a:buFont typeface="Wingdings" panose="05000000000000000000" pitchFamily="2" charset="2"/>
        <a:buNone/>
        <a:defRPr sz="2417" b="0" kern="1200">
          <a:solidFill>
            <a:srgbClr val="0071C5"/>
          </a:solidFill>
          <a:latin typeface="+mn-lt"/>
          <a:ea typeface="+mn-ea"/>
          <a:cs typeface="Intel Clear" panose="020B0604020203020204" pitchFamily="34" charset="0"/>
        </a:defRPr>
      </a:lvl1pPr>
      <a:lvl2pPr marL="300555" indent="-300555" algn="l" defTabSz="609576" rtl="0" eaLnBrk="1" latinLnBrk="0" hangingPunct="1">
        <a:spcBef>
          <a:spcPts val="1600"/>
        </a:spcBef>
        <a:buFont typeface="Wingdings" charset="2"/>
        <a:buChar char="§"/>
        <a:defRPr sz="2167" kern="1200" baseline="0">
          <a:solidFill>
            <a:srgbClr val="003C71"/>
          </a:solidFill>
          <a:latin typeface="+mn-lt"/>
          <a:ea typeface="+mn-ea"/>
          <a:cs typeface="Intel Clear" panose="020B0604020203020204" pitchFamily="34" charset="0"/>
        </a:defRPr>
      </a:lvl2pPr>
      <a:lvl3pPr marL="761970" indent="-304788" algn="l" defTabSz="609576" rtl="0" eaLnBrk="1" latinLnBrk="0" hangingPunct="1">
        <a:spcBef>
          <a:spcPts val="1067"/>
        </a:spcBef>
        <a:buFont typeface="Intel Clear" panose="020B0604020203020204" pitchFamily="34" charset="0"/>
        <a:buChar char="–"/>
        <a:defRPr sz="2167" kern="1200">
          <a:solidFill>
            <a:srgbClr val="003C71"/>
          </a:solidFill>
          <a:latin typeface="+mn-lt"/>
          <a:ea typeface="+mn-ea"/>
          <a:cs typeface="Intel Clear" panose="020B0604020203020204" pitchFamily="34" charset="0"/>
        </a:defRPr>
      </a:lvl3pPr>
      <a:lvl4pPr marL="1293232" indent="-304788" algn="l" defTabSz="609576" rtl="0" eaLnBrk="1" latinLnBrk="0" hangingPunct="1">
        <a:spcBef>
          <a:spcPct val="20000"/>
        </a:spcBef>
        <a:buFont typeface="Arial"/>
        <a:buChar char="–"/>
        <a:defRPr sz="1833" kern="1200">
          <a:solidFill>
            <a:srgbClr val="003C71"/>
          </a:solidFill>
          <a:latin typeface="+mn-lt"/>
          <a:ea typeface="+mn-ea"/>
          <a:cs typeface="Intel Clear" panose="020B0604020203020204" pitchFamily="34" charset="0"/>
        </a:defRPr>
      </a:lvl4pPr>
      <a:lvl5pPr marL="1758880" indent="-304788" algn="l" defTabSz="609576" rtl="0" eaLnBrk="1" latinLnBrk="0" hangingPunct="1">
        <a:spcBef>
          <a:spcPct val="20000"/>
        </a:spcBef>
        <a:buFont typeface="Intel Clear" panose="020B0604020203020204" pitchFamily="34" charset="0"/>
        <a:buChar char="–"/>
        <a:defRPr sz="1833" kern="1200">
          <a:solidFill>
            <a:srgbClr val="003C71"/>
          </a:solidFill>
          <a:latin typeface="+mn-lt"/>
          <a:ea typeface="+mn-ea"/>
          <a:cs typeface="Intel Clear" panose="020B0604020203020204" pitchFamily="34" charset="0"/>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17" kern="1200">
          <a:solidFill>
            <a:schemeClr val="tx1"/>
          </a:solidFill>
          <a:latin typeface="+mn-lt"/>
          <a:ea typeface="+mn-ea"/>
          <a:cs typeface="+mn-cs"/>
        </a:defRPr>
      </a:lvl1pPr>
      <a:lvl2pPr marL="609576" algn="l" defTabSz="609576" rtl="0" eaLnBrk="1" latinLnBrk="0" hangingPunct="1">
        <a:defRPr sz="2417" kern="1200">
          <a:solidFill>
            <a:schemeClr val="tx1"/>
          </a:solidFill>
          <a:latin typeface="+mn-lt"/>
          <a:ea typeface="+mn-ea"/>
          <a:cs typeface="+mn-cs"/>
        </a:defRPr>
      </a:lvl2pPr>
      <a:lvl3pPr marL="1219151" algn="l" defTabSz="609576" rtl="0" eaLnBrk="1" latinLnBrk="0" hangingPunct="1">
        <a:defRPr sz="2417" kern="1200">
          <a:solidFill>
            <a:schemeClr val="tx1"/>
          </a:solidFill>
          <a:latin typeface="+mn-lt"/>
          <a:ea typeface="+mn-ea"/>
          <a:cs typeface="+mn-cs"/>
        </a:defRPr>
      </a:lvl3pPr>
      <a:lvl4pPr marL="1828727" algn="l" defTabSz="609576" rtl="0" eaLnBrk="1" latinLnBrk="0" hangingPunct="1">
        <a:defRPr sz="2417" kern="1200">
          <a:solidFill>
            <a:schemeClr val="tx1"/>
          </a:solidFill>
          <a:latin typeface="+mn-lt"/>
          <a:ea typeface="+mn-ea"/>
          <a:cs typeface="+mn-cs"/>
        </a:defRPr>
      </a:lvl4pPr>
      <a:lvl5pPr marL="2438302" algn="l" defTabSz="609576" rtl="0" eaLnBrk="1" latinLnBrk="0" hangingPunct="1">
        <a:defRPr sz="2417" kern="1200">
          <a:solidFill>
            <a:schemeClr val="tx1"/>
          </a:solidFill>
          <a:latin typeface="+mn-lt"/>
          <a:ea typeface="+mn-ea"/>
          <a:cs typeface="+mn-cs"/>
        </a:defRPr>
      </a:lvl5pPr>
      <a:lvl6pPr marL="3047878" algn="l" defTabSz="609576" rtl="0" eaLnBrk="1" latinLnBrk="0" hangingPunct="1">
        <a:defRPr sz="2417" kern="1200">
          <a:solidFill>
            <a:schemeClr val="tx1"/>
          </a:solidFill>
          <a:latin typeface="+mn-lt"/>
          <a:ea typeface="+mn-ea"/>
          <a:cs typeface="+mn-cs"/>
        </a:defRPr>
      </a:lvl6pPr>
      <a:lvl7pPr marL="3657454" algn="l" defTabSz="609576" rtl="0" eaLnBrk="1" latinLnBrk="0" hangingPunct="1">
        <a:defRPr sz="2417" kern="1200">
          <a:solidFill>
            <a:schemeClr val="tx1"/>
          </a:solidFill>
          <a:latin typeface="+mn-lt"/>
          <a:ea typeface="+mn-ea"/>
          <a:cs typeface="+mn-cs"/>
        </a:defRPr>
      </a:lvl7pPr>
      <a:lvl8pPr marL="4267029" algn="l" defTabSz="609576" rtl="0" eaLnBrk="1" latinLnBrk="0" hangingPunct="1">
        <a:defRPr sz="2417" kern="1200">
          <a:solidFill>
            <a:schemeClr val="tx1"/>
          </a:solidFill>
          <a:latin typeface="+mn-lt"/>
          <a:ea typeface="+mn-ea"/>
          <a:cs typeface="+mn-cs"/>
        </a:defRPr>
      </a:lvl8pPr>
      <a:lvl9pPr marL="4876605" algn="l" defTabSz="609576"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hemeOverride" Target="../theme/themeOverride5.xml"/><Relationship Id="rId6" Type="http://schemas.openxmlformats.org/officeDocument/2006/relationships/image" Target="../media/image19.jpeg"/><Relationship Id="rId5" Type="http://schemas.openxmlformats.org/officeDocument/2006/relationships/image" Target="../media/image86.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49.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notesSlide" Target="../notesSlides/notesSlide3.xml"/><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6.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gif"/><Relationship Id="rId3" Type="http://schemas.openxmlformats.org/officeDocument/2006/relationships/tags" Target="../tags/tag2.xml"/><Relationship Id="rId21" Type="http://schemas.openxmlformats.org/officeDocument/2006/relationships/image" Target="../media/image70.jpeg"/><Relationship Id="rId7" Type="http://schemas.openxmlformats.org/officeDocument/2006/relationships/tags" Target="../tags/tag6.xml"/><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tags" Target="../tags/tag1.xml"/><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jpeg"/><Relationship Id="rId1" Type="http://schemas.openxmlformats.org/officeDocument/2006/relationships/themeOverride" Target="../theme/themeOverride2.xml"/><Relationship Id="rId6" Type="http://schemas.openxmlformats.org/officeDocument/2006/relationships/tags" Target="../tags/tag5.xml"/><Relationship Id="rId11" Type="http://schemas.openxmlformats.org/officeDocument/2006/relationships/notesSlide" Target="../notesSlides/notesSlide4.xml"/><Relationship Id="rId24" Type="http://schemas.openxmlformats.org/officeDocument/2006/relationships/image" Target="../media/image73.png"/><Relationship Id="rId32" Type="http://schemas.openxmlformats.org/officeDocument/2006/relationships/image" Target="../media/image81.jpeg"/><Relationship Id="rId5" Type="http://schemas.openxmlformats.org/officeDocument/2006/relationships/tags" Target="../tags/tag4.xml"/><Relationship Id="rId15" Type="http://schemas.openxmlformats.org/officeDocument/2006/relationships/image" Target="../media/image64.png"/><Relationship Id="rId23" Type="http://schemas.openxmlformats.org/officeDocument/2006/relationships/image" Target="../media/image72.jpeg"/><Relationship Id="rId28" Type="http://schemas.openxmlformats.org/officeDocument/2006/relationships/image" Target="../media/image77.png"/><Relationship Id="rId10" Type="http://schemas.openxmlformats.org/officeDocument/2006/relationships/slideLayout" Target="../slideLayouts/slideLayout8.xml"/><Relationship Id="rId19" Type="http://schemas.openxmlformats.org/officeDocument/2006/relationships/image" Target="../media/image68.png"/><Relationship Id="rId31" Type="http://schemas.openxmlformats.org/officeDocument/2006/relationships/image" Target="../media/image80.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63.png"/><Relationship Id="rId22" Type="http://schemas.openxmlformats.org/officeDocument/2006/relationships/image" Target="../media/image71.jpeg"/><Relationship Id="rId27" Type="http://schemas.openxmlformats.org/officeDocument/2006/relationships/image" Target="../media/image76.png"/><Relationship Id="rId30"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34612"/>
            <a:ext cx="9993336" cy="1916773"/>
          </a:xfrm>
        </p:spPr>
        <p:txBody>
          <a:bodyPr anchor="t" anchorCtr="0"/>
          <a:lstStyle/>
          <a:p>
            <a:r>
              <a:rPr lang="en-GB" dirty="0" smtClean="0"/>
              <a:t> Welcome and Intro</a:t>
            </a:r>
            <a:endParaRPr lang="en-US" dirty="0"/>
          </a:p>
        </p:txBody>
      </p:sp>
      <p:sp>
        <p:nvSpPr>
          <p:cNvPr id="3" name="Subtitle 2"/>
          <p:cNvSpPr>
            <a:spLocks noGrp="1"/>
          </p:cNvSpPr>
          <p:nvPr>
            <p:ph type="subTitle" idx="1"/>
          </p:nvPr>
        </p:nvSpPr>
        <p:spPr>
          <a:xfrm>
            <a:off x="1248739" y="5211134"/>
            <a:ext cx="8825658" cy="861420"/>
          </a:xfrm>
        </p:spPr>
        <p:txBody>
          <a:bodyPr/>
          <a:lstStyle/>
          <a:p>
            <a:r>
              <a:rPr lang="en-GB" cap="none" dirty="0" smtClean="0"/>
              <a:t>DPDK Summit India - Bangalore - 2018</a:t>
            </a:r>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634206"/>
            <a:ext cx="3588961" cy="941064"/>
          </a:xfrm>
          <a:prstGeom prst="rect">
            <a:avLst/>
          </a:prstGeom>
        </p:spPr>
      </p:pic>
      <p:pic>
        <p:nvPicPr>
          <p:cNvPr id="1028" name="Picture 4" descr="Garden City's Only Modern Palace Ho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329" y="3110995"/>
            <a:ext cx="6096000"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4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481989" y="321897"/>
            <a:ext cx="11164371" cy="722314"/>
          </a:xfrm>
          <a:prstGeom prst="rect">
            <a:avLst/>
          </a:prstGeom>
          <a:noFill/>
        </p:spPr>
        <p:txBody>
          <a:bodyPr vert="horz" wrap="square" lIns="0" tIns="0" rIns="0" bIns="0" rtlCol="0">
            <a:spAutoFit/>
          </a:bodyPr>
          <a:lstStyle/>
          <a:p>
            <a:pPr defTabSz="609585">
              <a:lnSpc>
                <a:spcPct val="80000"/>
              </a:lnSpc>
            </a:pPr>
            <a:r>
              <a:rPr lang="en-US" sz="5867" dirty="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5G + IOT requires NETWORK transformation</a:t>
            </a:r>
          </a:p>
        </p:txBody>
      </p:sp>
      <p:sp>
        <p:nvSpPr>
          <p:cNvPr id="4" name="TextBox 3"/>
          <p:cNvSpPr txBox="1"/>
          <p:nvPr/>
        </p:nvSpPr>
        <p:spPr>
          <a:xfrm>
            <a:off x="481989" y="1284231"/>
            <a:ext cx="2568476" cy="769441"/>
          </a:xfrm>
          <a:prstGeom prst="rect">
            <a:avLst/>
          </a:prstGeom>
          <a:noFill/>
        </p:spPr>
        <p:txBody>
          <a:bodyPr wrap="square" rtlCol="0">
            <a:spAutoFit/>
          </a:bodyPr>
          <a:lstStyle/>
          <a:p>
            <a:pPr defTabSz="609585"/>
            <a:r>
              <a:rPr lang="en-US" sz="4400" dirty="0">
                <a:solidFill>
                  <a:srgbClr val="F3D54E"/>
                </a:solidFill>
                <a:latin typeface="Intel Clear Pro"/>
              </a:rPr>
              <a:t>2 ZB Global</a:t>
            </a:r>
          </a:p>
        </p:txBody>
      </p:sp>
      <p:sp>
        <p:nvSpPr>
          <p:cNvPr id="5" name="Rectangle 4"/>
          <p:cNvSpPr/>
          <p:nvPr/>
        </p:nvSpPr>
        <p:spPr>
          <a:xfrm>
            <a:off x="853367" y="1679519"/>
            <a:ext cx="1949573" cy="913007"/>
          </a:xfrm>
          <a:prstGeom prst="rect">
            <a:avLst/>
          </a:prstGeom>
        </p:spPr>
        <p:txBody>
          <a:bodyPr wrap="none">
            <a:spAutoFit/>
          </a:bodyPr>
          <a:lstStyle/>
          <a:p>
            <a:pPr defTabSz="609585"/>
            <a:r>
              <a:rPr lang="en-US" sz="4000" dirty="0">
                <a:solidFill>
                  <a:srgbClr val="F3D54E"/>
                </a:solidFill>
                <a:latin typeface="Intel Clear Pro"/>
              </a:rPr>
              <a:t>Data</a:t>
            </a:r>
            <a:r>
              <a:rPr lang="en-US" sz="5333" dirty="0">
                <a:solidFill>
                  <a:srgbClr val="F3D54E"/>
                </a:solidFill>
                <a:latin typeface="Intel Clear Pro"/>
              </a:rPr>
              <a:t> </a:t>
            </a:r>
            <a:r>
              <a:rPr lang="en-US" sz="4000" dirty="0">
                <a:solidFill>
                  <a:srgbClr val="F3D54E"/>
                </a:solidFill>
                <a:latin typeface="Intel Clear Pro"/>
              </a:rPr>
              <a:t>Traffic</a:t>
            </a:r>
          </a:p>
        </p:txBody>
      </p:sp>
      <p:sp>
        <p:nvSpPr>
          <p:cNvPr id="6" name="Rectangle 5"/>
          <p:cNvSpPr/>
          <p:nvPr/>
        </p:nvSpPr>
        <p:spPr>
          <a:xfrm>
            <a:off x="481990" y="2373474"/>
            <a:ext cx="1669047" cy="461665"/>
          </a:xfrm>
          <a:prstGeom prst="rect">
            <a:avLst/>
          </a:prstGeom>
        </p:spPr>
        <p:txBody>
          <a:bodyPr wrap="none">
            <a:spAutoFit/>
          </a:bodyPr>
          <a:lstStyle/>
          <a:p>
            <a:pPr defTabSz="609585"/>
            <a:r>
              <a:rPr lang="en-US" sz="2400" dirty="0">
                <a:solidFill>
                  <a:srgbClr val="F3D54E"/>
                </a:solidFill>
                <a:latin typeface="Intel Clear Pro"/>
              </a:rPr>
              <a:t>Annually by 2019</a:t>
            </a:r>
            <a:r>
              <a:rPr lang="en-US" sz="2400" baseline="30000" dirty="0">
                <a:solidFill>
                  <a:srgbClr val="F3D54E"/>
                </a:solidFill>
                <a:latin typeface="Intel Clear Pro"/>
              </a:rPr>
              <a:t>1</a:t>
            </a:r>
          </a:p>
        </p:txBody>
      </p:sp>
      <p:sp>
        <p:nvSpPr>
          <p:cNvPr id="7" name="TextBox 6"/>
          <p:cNvSpPr txBox="1"/>
          <p:nvPr/>
        </p:nvSpPr>
        <p:spPr>
          <a:xfrm>
            <a:off x="974544" y="4786318"/>
            <a:ext cx="2933816" cy="913007"/>
          </a:xfrm>
          <a:prstGeom prst="rect">
            <a:avLst/>
          </a:prstGeom>
          <a:noFill/>
        </p:spPr>
        <p:txBody>
          <a:bodyPr wrap="none" rtlCol="0">
            <a:spAutoFit/>
          </a:bodyPr>
          <a:lstStyle/>
          <a:p>
            <a:pPr defTabSz="609585"/>
            <a:r>
              <a:rPr lang="en-US" sz="5333" dirty="0">
                <a:solidFill>
                  <a:srgbClr val="F3D54E"/>
                </a:solidFill>
                <a:latin typeface="Intel Clear Pro"/>
              </a:rPr>
              <a:t>50B Connected</a:t>
            </a:r>
          </a:p>
        </p:txBody>
      </p:sp>
      <p:sp>
        <p:nvSpPr>
          <p:cNvPr id="8" name="Rectangle 7"/>
          <p:cNvSpPr/>
          <p:nvPr/>
        </p:nvSpPr>
        <p:spPr>
          <a:xfrm>
            <a:off x="1260353" y="5377775"/>
            <a:ext cx="2345514" cy="913007"/>
          </a:xfrm>
          <a:prstGeom prst="rect">
            <a:avLst/>
          </a:prstGeom>
        </p:spPr>
        <p:txBody>
          <a:bodyPr wrap="none">
            <a:spAutoFit/>
          </a:bodyPr>
          <a:lstStyle/>
          <a:p>
            <a:pPr defTabSz="609585"/>
            <a:r>
              <a:rPr lang="en-US" sz="5333" dirty="0">
                <a:solidFill>
                  <a:srgbClr val="F3D54E"/>
                </a:solidFill>
                <a:latin typeface="Intel Clear Pro"/>
              </a:rPr>
              <a:t>Devices </a:t>
            </a:r>
            <a:r>
              <a:rPr lang="en-US" sz="2400" dirty="0">
                <a:solidFill>
                  <a:srgbClr val="F3D54E"/>
                </a:solidFill>
                <a:latin typeface="Intel Clear Pro"/>
              </a:rPr>
              <a:t>by 2020</a:t>
            </a:r>
            <a:r>
              <a:rPr lang="en-US" sz="2400" baseline="30000" dirty="0">
                <a:solidFill>
                  <a:srgbClr val="F3D54E"/>
                </a:solidFill>
                <a:latin typeface="Intel Clear Pro"/>
              </a:rPr>
              <a:t>2</a:t>
            </a:r>
            <a:endParaRPr lang="en-US" sz="5867" baseline="30000" dirty="0">
              <a:solidFill>
                <a:srgbClr val="F3D54E"/>
              </a:solidFill>
              <a:latin typeface="Intel Clear Pro"/>
            </a:endParaRPr>
          </a:p>
        </p:txBody>
      </p:sp>
      <p:sp>
        <p:nvSpPr>
          <p:cNvPr id="9" name="TextBox 8"/>
          <p:cNvSpPr txBox="1"/>
          <p:nvPr/>
        </p:nvSpPr>
        <p:spPr>
          <a:xfrm>
            <a:off x="52226" y="6610002"/>
            <a:ext cx="7828317" cy="310845"/>
          </a:xfrm>
          <a:prstGeom prst="rect">
            <a:avLst/>
          </a:prstGeom>
          <a:noFill/>
        </p:spPr>
        <p:txBody>
          <a:bodyPr vert="horz" wrap="none" lIns="0" tIns="0" rIns="0" bIns="0" rtlCol="0" anchor="ctr">
            <a:noAutofit/>
          </a:bodyPr>
          <a:lstStyle/>
          <a:p>
            <a:pPr defTabSz="609585"/>
            <a:r>
              <a:rPr lang="en-US" sz="933" dirty="0">
                <a:solidFill>
                  <a:prstClr val="white"/>
                </a:solidFill>
              </a:rPr>
              <a:t>Sources: 1. Cisco Virtual Networking Index, 2015.  2. IDC, IoT Market Forecast: Worldwide IoT Predictions, 2015.</a:t>
            </a:r>
          </a:p>
        </p:txBody>
      </p:sp>
      <p:grpSp>
        <p:nvGrpSpPr>
          <p:cNvPr id="10" name="Group 9"/>
          <p:cNvGrpSpPr/>
          <p:nvPr/>
        </p:nvGrpSpPr>
        <p:grpSpPr>
          <a:xfrm>
            <a:off x="4567992" y="1589306"/>
            <a:ext cx="3644708" cy="4112526"/>
            <a:chOff x="3513393" y="1568748"/>
            <a:chExt cx="1943287" cy="3084394"/>
          </a:xfrm>
          <a:solidFill>
            <a:schemeClr val="accent1"/>
          </a:solidFill>
        </p:grpSpPr>
        <p:sp>
          <p:nvSpPr>
            <p:cNvPr id="11" name="Right Arrow 10"/>
            <p:cNvSpPr/>
            <p:nvPr/>
          </p:nvSpPr>
          <p:spPr bwMode="auto">
            <a:xfrm>
              <a:off x="3513393" y="1568748"/>
              <a:ext cx="1943287" cy="3084394"/>
            </a:xfrm>
            <a:prstGeom prst="rightArrow">
              <a:avLst>
                <a:gd name="adj1" fmla="val 100000"/>
                <a:gd name="adj2" fmla="val 16917"/>
              </a:avLst>
            </a:prstGeom>
            <a:grpFill/>
            <a:ln w="9525" cap="flat" cmpd="sng" algn="ctr">
              <a:no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defTabSz="914400" fontAlgn="base">
                <a:lnSpc>
                  <a:spcPct val="95000"/>
                </a:lnSpc>
                <a:spcBef>
                  <a:spcPct val="30000"/>
                </a:spcBef>
                <a:spcAft>
                  <a:spcPct val="0"/>
                </a:spcAft>
                <a:buClr>
                  <a:prstClr val="white"/>
                </a:buClr>
                <a:buFont typeface="Wingdings" pitchFamily="2" charset="2"/>
                <a:buNone/>
                <a:defRPr/>
              </a:pPr>
              <a:endParaRPr lang="en-US" sz="2667" kern="0" dirty="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2" name="TextBox 11"/>
            <p:cNvSpPr txBox="1"/>
            <p:nvPr/>
          </p:nvSpPr>
          <p:spPr>
            <a:xfrm>
              <a:off x="3597961" y="2198017"/>
              <a:ext cx="1472159" cy="2319337"/>
            </a:xfrm>
            <a:prstGeom prst="rect">
              <a:avLst/>
            </a:prstGeom>
            <a:grpFill/>
          </p:spPr>
          <p:txBody>
            <a:bodyPr wrap="square" rtlCol="0">
              <a:spAutoFit/>
            </a:bodyPr>
            <a:lstStyle/>
            <a:p>
              <a:pPr algn="ctr" defTabSz="668258">
                <a:lnSpc>
                  <a:spcPct val="70000"/>
                </a:lnSpc>
                <a:defRPr/>
              </a:pPr>
              <a:endParaRPr lang="en-US" sz="4800" kern="0" dirty="0">
                <a:solidFill>
                  <a:prstClr val="white"/>
                </a:solidFill>
                <a:effectLst>
                  <a:outerShdw blurRad="38100" dist="38100" dir="2700000" algn="tl">
                    <a:srgbClr val="000000">
                      <a:alpha val="43137"/>
                    </a:srgbClr>
                  </a:outerShdw>
                </a:effectLst>
                <a:latin typeface="Intel Clear Pro"/>
              </a:endParaRPr>
            </a:p>
            <a:p>
              <a:pPr algn="ctr" defTabSz="668258">
                <a:lnSpc>
                  <a:spcPct val="70000"/>
                </a:lnSpc>
                <a:defRPr/>
              </a:pPr>
              <a:r>
                <a:rPr lang="en-US" sz="4800" kern="0" dirty="0">
                  <a:solidFill>
                    <a:prstClr val="white"/>
                  </a:solidFill>
                  <a:effectLst>
                    <a:outerShdw blurRad="38100" dist="38100" dir="2700000" algn="tl">
                      <a:srgbClr val="000000">
                        <a:alpha val="43137"/>
                      </a:srgbClr>
                    </a:outerShdw>
                  </a:effectLst>
                  <a:latin typeface="Intel Clear Pro"/>
                </a:rPr>
                <a:t>Transforming</a:t>
              </a:r>
            </a:p>
            <a:p>
              <a:pPr algn="ctr" defTabSz="668258">
                <a:lnSpc>
                  <a:spcPct val="70000"/>
                </a:lnSpc>
                <a:defRPr/>
              </a:pPr>
              <a:endParaRPr lang="en-US" sz="1867" kern="0" dirty="0">
                <a:solidFill>
                  <a:prstClr val="white"/>
                </a:solidFill>
                <a:latin typeface="Intel Clear Pro"/>
              </a:endParaRPr>
            </a:p>
            <a:p>
              <a:pPr algn="ctr" defTabSz="668258">
                <a:lnSpc>
                  <a:spcPct val="70000"/>
                </a:lnSpc>
                <a:spcAft>
                  <a:spcPts val="1600"/>
                </a:spcAft>
                <a:defRPr/>
              </a:pPr>
              <a:r>
                <a:rPr lang="en-US" sz="2667" kern="0" dirty="0">
                  <a:solidFill>
                    <a:prstClr val="white"/>
                  </a:solidFill>
                  <a:latin typeface="Intel Clear Light" panose="020B0404020203020204" pitchFamily="34" charset="0"/>
                  <a:ea typeface="Intel Clear Light" panose="020B0404020203020204" pitchFamily="34" charset="0"/>
                  <a:cs typeface="Intel Clear Light" panose="020B0404020203020204" pitchFamily="34" charset="0"/>
                </a:rPr>
                <a:t>Architecture</a:t>
              </a:r>
            </a:p>
            <a:p>
              <a:pPr algn="ctr" defTabSz="668258">
                <a:lnSpc>
                  <a:spcPct val="70000"/>
                </a:lnSpc>
                <a:spcAft>
                  <a:spcPts val="1600"/>
                </a:spcAft>
                <a:defRPr/>
              </a:pPr>
              <a:r>
                <a:rPr lang="en-US" sz="2667" kern="0" dirty="0">
                  <a:solidFill>
                    <a:prstClr val="white"/>
                  </a:solidFill>
                  <a:latin typeface="Intel Clear Light" panose="020B0404020203020204" pitchFamily="34" charset="0"/>
                  <a:ea typeface="Intel Clear Light" panose="020B0404020203020204" pitchFamily="34" charset="0"/>
                  <a:cs typeface="Intel Clear Light" panose="020B0404020203020204" pitchFamily="34" charset="0"/>
                </a:rPr>
                <a:t>Value Chain</a:t>
              </a:r>
            </a:p>
            <a:p>
              <a:pPr algn="ctr" defTabSz="668258">
                <a:lnSpc>
                  <a:spcPct val="70000"/>
                </a:lnSpc>
                <a:spcAft>
                  <a:spcPts val="1600"/>
                </a:spcAft>
                <a:defRPr/>
              </a:pPr>
              <a:r>
                <a:rPr lang="en-US" sz="2667" kern="0" dirty="0">
                  <a:solidFill>
                    <a:prstClr val="white"/>
                  </a:solidFill>
                  <a:latin typeface="Intel Clear Light" panose="020B0404020203020204" pitchFamily="34" charset="0"/>
                  <a:ea typeface="Intel Clear Light" panose="020B0404020203020204" pitchFamily="34" charset="0"/>
                  <a:cs typeface="Intel Clear Light" panose="020B0404020203020204" pitchFamily="34" charset="0"/>
                </a:rPr>
                <a:t>Business Process</a:t>
              </a:r>
            </a:p>
            <a:p>
              <a:pPr algn="ctr" defTabSz="668258">
                <a:lnSpc>
                  <a:spcPct val="70000"/>
                </a:lnSpc>
                <a:spcAft>
                  <a:spcPts val="1600"/>
                </a:spcAft>
                <a:defRPr/>
              </a:pPr>
              <a:r>
                <a:rPr lang="en-US" sz="2667" kern="0" dirty="0">
                  <a:solidFill>
                    <a:prstClr val="white"/>
                  </a:solidFill>
                  <a:latin typeface="Intel Clear Light" panose="020B0404020203020204" pitchFamily="34" charset="0"/>
                  <a:ea typeface="Intel Clear Light" panose="020B0404020203020204" pitchFamily="34" charset="0"/>
                  <a:cs typeface="Intel Clear Light" panose="020B0404020203020204" pitchFamily="34" charset="0"/>
                </a:rPr>
                <a:t>Workforce</a:t>
              </a:r>
            </a:p>
          </p:txBody>
        </p:sp>
      </p:grpSp>
      <p:sp>
        <p:nvSpPr>
          <p:cNvPr id="35" name="TextBox 34"/>
          <p:cNvSpPr txBox="1"/>
          <p:nvPr/>
        </p:nvSpPr>
        <p:spPr>
          <a:xfrm>
            <a:off x="7908434" y="5110445"/>
            <a:ext cx="4283567" cy="820674"/>
          </a:xfrm>
          <a:prstGeom prst="rect">
            <a:avLst/>
          </a:prstGeom>
          <a:noFill/>
        </p:spPr>
        <p:txBody>
          <a:bodyPr vert="horz" wrap="square" lIns="0" tIns="0" rIns="0" bIns="0" rtlCol="0">
            <a:spAutoFit/>
          </a:bodyPr>
          <a:lstStyle/>
          <a:p>
            <a:pPr algn="ctr" defTabSz="609585"/>
            <a:r>
              <a:rPr lang="en-US" sz="5333" b="1" dirty="0">
                <a:solidFill>
                  <a:srgbClr val="F8D44C"/>
                </a:solidFill>
                <a:latin typeface="Intel Clear Pro" panose="020B0804020202060201" pitchFamily="34" charset="0"/>
                <a:ea typeface="Intel Clear Pro" panose="020B0804020202060201" pitchFamily="34" charset="0"/>
                <a:cs typeface="Intel Clear Pro" panose="020B0804020202060201" pitchFamily="34" charset="0"/>
              </a:rPr>
              <a:t>Agility + SCALE</a:t>
            </a:r>
          </a:p>
        </p:txBody>
      </p:sp>
      <p:pic>
        <p:nvPicPr>
          <p:cNvPr id="17" name="Picture 16" descr="INT_5G_InternetMinute_parts-0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0507" y="2573626"/>
            <a:ext cx="3149179" cy="3058869"/>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2853" y="2856275"/>
            <a:ext cx="2882857" cy="2150612"/>
          </a:xfrm>
          <a:prstGeom prst="rect">
            <a:avLst/>
          </a:prstGeom>
        </p:spPr>
      </p:pic>
      <p:sp>
        <p:nvSpPr>
          <p:cNvPr id="25" name="TextBox 24"/>
          <p:cNvSpPr txBox="1"/>
          <p:nvPr/>
        </p:nvSpPr>
        <p:spPr>
          <a:xfrm>
            <a:off x="8743560" y="1284231"/>
            <a:ext cx="2686224" cy="707886"/>
          </a:xfrm>
          <a:prstGeom prst="rect">
            <a:avLst/>
          </a:prstGeom>
          <a:noFill/>
        </p:spPr>
        <p:txBody>
          <a:bodyPr wrap="square" rtlCol="0">
            <a:spAutoFit/>
          </a:bodyPr>
          <a:lstStyle/>
          <a:p>
            <a:pPr defTabSz="609585"/>
            <a:r>
              <a:rPr lang="en-US" sz="4000" dirty="0">
                <a:solidFill>
                  <a:srgbClr val="F3D54E"/>
                </a:solidFill>
                <a:latin typeface="Intel Clear Pro"/>
              </a:rPr>
              <a:t>VIRTUALIZED</a:t>
            </a:r>
          </a:p>
        </p:txBody>
      </p:sp>
      <p:sp>
        <p:nvSpPr>
          <p:cNvPr id="26" name="Rectangle 25"/>
          <p:cNvSpPr/>
          <p:nvPr/>
        </p:nvSpPr>
        <p:spPr>
          <a:xfrm>
            <a:off x="8494597" y="1679519"/>
            <a:ext cx="2653290" cy="707886"/>
          </a:xfrm>
          <a:prstGeom prst="rect">
            <a:avLst/>
          </a:prstGeom>
        </p:spPr>
        <p:txBody>
          <a:bodyPr wrap="none">
            <a:spAutoFit/>
          </a:bodyPr>
          <a:lstStyle/>
          <a:p>
            <a:pPr defTabSz="609585"/>
            <a:r>
              <a:rPr lang="en-US" sz="4000" dirty="0">
                <a:solidFill>
                  <a:srgbClr val="F3D54E"/>
                </a:solidFill>
                <a:latin typeface="Intel Clear Pro"/>
              </a:rPr>
              <a:t>SOFTWARE DEFINED</a:t>
            </a:r>
          </a:p>
        </p:txBody>
      </p:sp>
      <p:sp>
        <p:nvSpPr>
          <p:cNvPr id="28" name="TextBox 27"/>
          <p:cNvSpPr txBox="1"/>
          <p:nvPr/>
        </p:nvSpPr>
        <p:spPr>
          <a:xfrm>
            <a:off x="8659272" y="2081745"/>
            <a:ext cx="3192643" cy="707886"/>
          </a:xfrm>
          <a:prstGeom prst="rect">
            <a:avLst/>
          </a:prstGeom>
          <a:noFill/>
        </p:spPr>
        <p:txBody>
          <a:bodyPr wrap="square" rtlCol="0">
            <a:spAutoFit/>
          </a:bodyPr>
          <a:lstStyle/>
          <a:p>
            <a:pPr defTabSz="609585"/>
            <a:r>
              <a:rPr lang="en-US" sz="4000" dirty="0">
                <a:solidFill>
                  <a:srgbClr val="F3D54E"/>
                </a:solidFill>
                <a:latin typeface="Intel Clear Pro"/>
              </a:rPr>
              <a:t>CLOUD ENABLED</a:t>
            </a:r>
          </a:p>
        </p:txBody>
      </p:sp>
      <p:sp>
        <p:nvSpPr>
          <p:cNvPr id="29" name="Rectangle 28"/>
          <p:cNvSpPr/>
          <p:nvPr/>
        </p:nvSpPr>
        <p:spPr>
          <a:xfrm>
            <a:off x="8994533" y="3364366"/>
            <a:ext cx="2028119" cy="995209"/>
          </a:xfrm>
          <a:prstGeom prst="rect">
            <a:avLst/>
          </a:prstGeom>
        </p:spPr>
        <p:txBody>
          <a:bodyPr wrap="none">
            <a:spAutoFit/>
          </a:bodyPr>
          <a:lstStyle/>
          <a:p>
            <a:pPr defTabSz="609585"/>
            <a:r>
              <a:rPr lang="en-US" sz="5867" b="1" dirty="0">
                <a:ln w="6600">
                  <a:solidFill>
                    <a:srgbClr val="0071C5"/>
                  </a:solidFill>
                  <a:prstDash val="solid"/>
                </a:ln>
                <a:solidFill>
                  <a:srgbClr val="FFFFFF"/>
                </a:solidFill>
                <a:effectLst>
                  <a:outerShdw dist="38100" dir="2700000" algn="tl" rotWithShape="0">
                    <a:srgbClr val="0071C5"/>
                  </a:outerShdw>
                </a:effectLst>
                <a:latin typeface="Intel Clear Pro"/>
              </a:rPr>
              <a:t>NETWORK</a:t>
            </a:r>
          </a:p>
        </p:txBody>
      </p:sp>
      <p:sp>
        <p:nvSpPr>
          <p:cNvPr id="23" name="TextBox 22"/>
          <p:cNvSpPr txBox="1"/>
          <p:nvPr/>
        </p:nvSpPr>
        <p:spPr>
          <a:xfrm>
            <a:off x="8633442" y="5685951"/>
            <a:ext cx="3012919" cy="401255"/>
          </a:xfrm>
          <a:prstGeom prst="rect">
            <a:avLst/>
          </a:prstGeom>
          <a:noFill/>
        </p:spPr>
        <p:txBody>
          <a:bodyPr vert="horz" wrap="square" lIns="0" tIns="0" rIns="0" bIns="0" rtlCol="0">
            <a:noAutofit/>
          </a:bodyPr>
          <a:lstStyle/>
          <a:p>
            <a:pPr algn="ctr" defTabSz="609585"/>
            <a:r>
              <a:rPr lang="en-US" sz="5333" b="1" dirty="0">
                <a:solidFill>
                  <a:srgbClr val="F8D44C"/>
                </a:solidFill>
                <a:latin typeface="Intel Clear Pro" panose="020B0804020202060201" pitchFamily="34" charset="0"/>
                <a:ea typeface="Intel Clear Pro" panose="020B0804020202060201" pitchFamily="34" charset="0"/>
                <a:cs typeface="Intel Clear Pro" panose="020B0804020202060201" pitchFamily="34" charset="0"/>
              </a:rPr>
              <a:t>with IA</a:t>
            </a:r>
          </a:p>
        </p:txBody>
      </p:sp>
      <p:sp>
        <p:nvSpPr>
          <p:cNvPr id="18" name="Slide Number Placeholder 17"/>
          <p:cNvSpPr>
            <a:spLocks noGrp="1"/>
          </p:cNvSpPr>
          <p:nvPr>
            <p:ph type="sldNum" sz="quarter" idx="12"/>
          </p:nvPr>
        </p:nvSpPr>
        <p:spPr>
          <a:xfrm>
            <a:off x="52226" y="6505702"/>
            <a:ext cx="171522" cy="164212"/>
          </a:xfrm>
        </p:spPr>
        <p:txBody>
          <a:bodyPr/>
          <a:lstStyle/>
          <a:p>
            <a:fld id="{EE2556C5-CE8C-6547-B838-EA80C61A4AF7}" type="slidenum">
              <a:rPr lang="en-US" smtClean="0">
                <a:solidFill>
                  <a:prstClr val="white"/>
                </a:solidFill>
              </a:rPr>
              <a:pPr/>
              <a:t>10</a:t>
            </a:fld>
            <a:endParaRPr lang="en-US" dirty="0">
              <a:solidFill>
                <a:prstClr val="white"/>
              </a:solidFill>
            </a:endParaRPr>
          </a:p>
        </p:txBody>
      </p:sp>
    </p:spTree>
    <p:custDataLst>
      <p:tags r:id="rId2"/>
    </p:custDataLst>
    <p:extLst>
      <p:ext uri="{BB962C8B-B14F-4D97-AF65-F5344CB8AC3E}">
        <p14:creationId xmlns:p14="http://schemas.microsoft.com/office/powerpoint/2010/main" val="2942782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Pillars of </a:t>
            </a:r>
            <a:r>
              <a:rPr lang="en-US" dirty="0" smtClean="0"/>
              <a:t>5G RAN</a:t>
            </a:r>
            <a:endParaRPr lang="en-US" dirty="0"/>
          </a:p>
        </p:txBody>
      </p:sp>
      <p:sp>
        <p:nvSpPr>
          <p:cNvPr id="3" name="Slide Number Placeholder 2"/>
          <p:cNvSpPr>
            <a:spLocks noGrp="1"/>
          </p:cNvSpPr>
          <p:nvPr>
            <p:ph type="sldNum" sz="quarter" idx="12"/>
          </p:nvPr>
        </p:nvSpPr>
        <p:spPr/>
        <p:txBody>
          <a:bodyPr/>
          <a:lstStyle/>
          <a:p>
            <a:fld id="{81111548-983B-424B-BA24-EB88490952D6}" type="slidenum">
              <a:rPr lang="en-US" smtClean="0">
                <a:solidFill>
                  <a:prstClr val="white"/>
                </a:solidFill>
              </a:rPr>
              <a:pPr/>
              <a:t>11</a:t>
            </a:fld>
            <a:endParaRPr lang="en-US">
              <a:solidFill>
                <a:prstClr val="white"/>
              </a:solidFill>
            </a:endParaRPr>
          </a:p>
        </p:txBody>
      </p:sp>
      <p:sp>
        <p:nvSpPr>
          <p:cNvPr id="4" name="Text Placeholder 3"/>
          <p:cNvSpPr>
            <a:spLocks noGrp="1"/>
          </p:cNvSpPr>
          <p:nvPr>
            <p:ph type="body" sz="quarter" idx="13"/>
          </p:nvPr>
        </p:nvSpPr>
        <p:spPr/>
        <p:txBody>
          <a:bodyPr/>
          <a:lstStyle/>
          <a:p>
            <a:r>
              <a:rPr lang="en-US" dirty="0" smtClean="0"/>
              <a:t>Millimeter Waves - 3kHZ -6GHz to 30-300 GHz</a:t>
            </a:r>
          </a:p>
          <a:p>
            <a:r>
              <a:rPr lang="en-US" dirty="0" smtClean="0"/>
              <a:t>Small Cells-</a:t>
            </a:r>
            <a:r>
              <a:rPr lang="en-US" dirty="0"/>
              <a:t>T</a:t>
            </a:r>
            <a:r>
              <a:rPr lang="en-US" dirty="0" smtClean="0"/>
              <a:t>housands </a:t>
            </a:r>
            <a:r>
              <a:rPr lang="en-US" dirty="0"/>
              <a:t>of low powered mini base </a:t>
            </a:r>
            <a:r>
              <a:rPr lang="en-US" dirty="0" smtClean="0"/>
              <a:t>stations</a:t>
            </a:r>
          </a:p>
          <a:p>
            <a:r>
              <a:rPr lang="en-US" dirty="0" smtClean="0"/>
              <a:t>Massive MIMO-</a:t>
            </a:r>
            <a:r>
              <a:rPr lang="en-US" dirty="0"/>
              <a:t>A</a:t>
            </a:r>
            <a:r>
              <a:rPr lang="en-US" dirty="0" smtClean="0"/>
              <a:t>dvanced </a:t>
            </a:r>
            <a:r>
              <a:rPr lang="en-US" dirty="0"/>
              <a:t>multi-input, multi-output antenna </a:t>
            </a:r>
            <a:r>
              <a:rPr lang="en-US" dirty="0" smtClean="0"/>
              <a:t>technology</a:t>
            </a:r>
          </a:p>
          <a:p>
            <a:r>
              <a:rPr lang="en-US" dirty="0" smtClean="0"/>
              <a:t>Beam Forming-</a:t>
            </a:r>
            <a:r>
              <a:rPr lang="en-US" dirty="0"/>
              <a:t>T</a:t>
            </a:r>
            <a:r>
              <a:rPr lang="en-US" dirty="0" smtClean="0"/>
              <a:t>ransmit </a:t>
            </a:r>
            <a:r>
              <a:rPr lang="en-US" dirty="0"/>
              <a:t>data through targeted </a:t>
            </a:r>
            <a:r>
              <a:rPr lang="en-US" dirty="0" smtClean="0"/>
              <a:t>beams</a:t>
            </a:r>
          </a:p>
          <a:p>
            <a:r>
              <a:rPr lang="en-US" dirty="0" smtClean="0"/>
              <a:t>Full Duplex- Ability to send both uplink and downlink signal on the same frequency band</a:t>
            </a:r>
            <a:endParaRPr lang="en-US" dirty="0"/>
          </a:p>
          <a:p>
            <a:endParaRPr lang="en-US" dirty="0"/>
          </a:p>
        </p:txBody>
      </p:sp>
      <p:pic>
        <p:nvPicPr>
          <p:cNvPr id="5" name="Picture 4"/>
          <p:cNvPicPr/>
          <p:nvPr/>
        </p:nvPicPr>
        <p:blipFill>
          <a:blip r:embed="rId3"/>
          <a:stretch>
            <a:fillRect/>
          </a:stretch>
        </p:blipFill>
        <p:spPr>
          <a:xfrm>
            <a:off x="709481" y="4121892"/>
            <a:ext cx="5943600" cy="2086610"/>
          </a:xfrm>
          <a:prstGeom prst="rect">
            <a:avLst/>
          </a:prstGeom>
        </p:spPr>
      </p:pic>
    </p:spTree>
    <p:extLst>
      <p:ext uri="{BB962C8B-B14F-4D97-AF65-F5344CB8AC3E}">
        <p14:creationId xmlns:p14="http://schemas.microsoft.com/office/powerpoint/2010/main" val="236116811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5G + IOT requires NETWORK transformation</a:t>
            </a:r>
            <a:br>
              <a:rPr lang="en-US" dirty="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br>
            <a:endParaRPr lang="en-US" dirty="0"/>
          </a:p>
        </p:txBody>
      </p:sp>
      <p:pic>
        <p:nvPicPr>
          <p:cNvPr id="3" name="Picture 2" descr="image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146" y="1776789"/>
            <a:ext cx="6884512" cy="3191352"/>
          </a:xfrm>
          <a:prstGeom prst="rect">
            <a:avLst/>
          </a:prstGeom>
          <a:noFill/>
          <a:ln>
            <a:noFill/>
          </a:ln>
        </p:spPr>
      </p:pic>
      <p:sp>
        <p:nvSpPr>
          <p:cNvPr id="4" name="TextBox 3"/>
          <p:cNvSpPr txBox="1"/>
          <p:nvPr/>
        </p:nvSpPr>
        <p:spPr>
          <a:xfrm>
            <a:off x="595724" y="4335778"/>
            <a:ext cx="1265090" cy="2092881"/>
          </a:xfrm>
          <a:prstGeom prst="rect">
            <a:avLst/>
          </a:prstGeom>
          <a:noFill/>
          <a:effectLst/>
        </p:spPr>
        <p:txBody>
          <a:bodyPr wrap="none" rtlCol="0">
            <a:spAutoFit/>
          </a:bodyPr>
          <a:lstStyle/>
          <a:p>
            <a:r>
              <a:rPr lang="en-US" sz="13000" dirty="0" smtClean="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rPr>
              <a:t>5G</a:t>
            </a:r>
            <a:endParaRPr lang="en-US" sz="13000" dirty="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5" name="TextBox 4"/>
          <p:cNvSpPr txBox="1"/>
          <p:nvPr/>
        </p:nvSpPr>
        <p:spPr>
          <a:xfrm>
            <a:off x="2082392" y="4854349"/>
            <a:ext cx="2880917" cy="584775"/>
          </a:xfrm>
          <a:prstGeom prst="rect">
            <a:avLst/>
          </a:prstGeom>
          <a:noFill/>
        </p:spPr>
        <p:txBody>
          <a:bodyPr wrap="none" rtlCol="0">
            <a:spAutoFit/>
          </a:bodyPr>
          <a:lstStyle/>
          <a:p>
            <a:r>
              <a:rPr lang="en-US" sz="3200" dirty="0" smtClean="0">
                <a:latin typeface="Intel Clear Pro" panose="020B0804020202060201" pitchFamily="34" charset="0"/>
                <a:ea typeface="Intel Clear Pro" panose="020B0804020202060201" pitchFamily="34" charset="0"/>
                <a:cs typeface="Intel Clear Pro" panose="020B0804020202060201" pitchFamily="34" charset="0"/>
              </a:rPr>
              <a:t>50 </a:t>
            </a:r>
            <a:r>
              <a:rPr lang="en-US" sz="3200" dirty="0" smtClean="0">
                <a:latin typeface="Intel Clear Pro" panose="020B0804020202060201" pitchFamily="34" charset="0"/>
                <a:ea typeface="Intel Clear Pro" panose="020B0804020202060201" pitchFamily="34" charset="0"/>
                <a:cs typeface="Intel Clear Pro" panose="020B0804020202060201" pitchFamily="34" charset="0"/>
              </a:rPr>
              <a:t>B </a:t>
            </a:r>
            <a:r>
              <a:rPr lang="en-US" sz="3200" baseline="30000" dirty="0" smtClean="0">
                <a:latin typeface="Intel Clear Pro" panose="020B0804020202060201" pitchFamily="34" charset="0"/>
                <a:ea typeface="Intel Clear Pro" panose="020B0804020202060201" pitchFamily="34" charset="0"/>
                <a:cs typeface="Intel Clear Pro" panose="020B0804020202060201" pitchFamily="34" charset="0"/>
              </a:rPr>
              <a:t>2</a:t>
            </a:r>
            <a:r>
              <a:rPr lang="en-US" sz="3200" dirty="0" smtClean="0">
                <a:latin typeface="Intel Clear Pro" panose="020B0804020202060201" pitchFamily="34" charset="0"/>
                <a:ea typeface="Intel Clear Pro" panose="020B0804020202060201" pitchFamily="34" charset="0"/>
                <a:cs typeface="Intel Clear Pro" panose="020B0804020202060201" pitchFamily="34" charset="0"/>
              </a:rPr>
              <a:t> </a:t>
            </a:r>
            <a:r>
              <a:rPr lang="en-US" sz="3200" dirty="0" smtClean="0">
                <a:latin typeface="Intel Clear Pro" panose="020B0804020202060201" pitchFamily="34" charset="0"/>
                <a:ea typeface="Intel Clear Pro" panose="020B0804020202060201" pitchFamily="34" charset="0"/>
                <a:cs typeface="Intel Clear Pro" panose="020B0804020202060201" pitchFamily="34" charset="0"/>
              </a:rPr>
              <a:t>Connected Devices</a:t>
            </a:r>
            <a:endParaRPr lang="en-US" sz="32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6" name="TextBox 5"/>
          <p:cNvSpPr txBox="1"/>
          <p:nvPr/>
        </p:nvSpPr>
        <p:spPr>
          <a:xfrm>
            <a:off x="129525" y="6089590"/>
            <a:ext cx="2877711" cy="584776"/>
          </a:xfrm>
          <a:prstGeom prst="rect">
            <a:avLst/>
          </a:prstGeom>
          <a:noFill/>
        </p:spPr>
        <p:txBody>
          <a:bodyPr wrap="none" rtlCol="0">
            <a:spAutoFit/>
          </a:bodyPr>
          <a:lstStyle/>
          <a:p>
            <a:r>
              <a:rPr lang="en-US" sz="3200" dirty="0" smtClean="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rPr>
              <a:t>Device Centric Network</a:t>
            </a:r>
            <a:endParaRPr lang="en-US" sz="3200" dirty="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7" name="TextBox 6"/>
          <p:cNvSpPr txBox="1"/>
          <p:nvPr/>
        </p:nvSpPr>
        <p:spPr>
          <a:xfrm>
            <a:off x="2432537" y="5617719"/>
            <a:ext cx="2295821" cy="584775"/>
          </a:xfrm>
          <a:prstGeom prst="rect">
            <a:avLst/>
          </a:prstGeom>
          <a:noFill/>
        </p:spPr>
        <p:txBody>
          <a:bodyPr wrap="none" rtlCol="0">
            <a:spAutoFit/>
          </a:bodyPr>
          <a:lstStyle/>
          <a:p>
            <a:r>
              <a:rPr lang="en-US" sz="3200" dirty="0" smtClean="0">
                <a:latin typeface="Intel Clear Pro" panose="020B0804020202060201" pitchFamily="34" charset="0"/>
                <a:ea typeface="Intel Clear Pro" panose="020B0804020202060201" pitchFamily="34" charset="0"/>
                <a:cs typeface="Intel Clear Pro" panose="020B0804020202060201" pitchFamily="34" charset="0"/>
              </a:rPr>
              <a:t>50X Peak Data Rate</a:t>
            </a:r>
            <a:endParaRPr lang="en-US" sz="32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8" name="TextBox 7"/>
          <p:cNvSpPr txBox="1"/>
          <p:nvPr/>
        </p:nvSpPr>
        <p:spPr>
          <a:xfrm>
            <a:off x="3816402" y="5930314"/>
            <a:ext cx="2696572" cy="584775"/>
          </a:xfrm>
          <a:prstGeom prst="rect">
            <a:avLst/>
          </a:prstGeom>
          <a:noFill/>
        </p:spPr>
        <p:txBody>
          <a:bodyPr wrap="none" rtlCol="0">
            <a:spAutoFit/>
          </a:bodyPr>
          <a:lstStyle/>
          <a:p>
            <a:r>
              <a:rPr lang="en-US" sz="3200" dirty="0" smtClean="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rPr>
              <a:t>10X Latency Reduction</a:t>
            </a:r>
            <a:endParaRPr lang="en-US" sz="3200" dirty="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9" name="TextBox 8"/>
          <p:cNvSpPr txBox="1"/>
          <p:nvPr/>
        </p:nvSpPr>
        <p:spPr>
          <a:xfrm>
            <a:off x="4329726" y="5238983"/>
            <a:ext cx="1903085" cy="584776"/>
          </a:xfrm>
          <a:prstGeom prst="rect">
            <a:avLst/>
          </a:prstGeom>
          <a:noFill/>
        </p:spPr>
        <p:txBody>
          <a:bodyPr wrap="none" rtlCol="0">
            <a:spAutoFit/>
          </a:bodyPr>
          <a:lstStyle/>
          <a:p>
            <a:r>
              <a:rPr lang="en-US" sz="3200" dirty="0" smtClean="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rPr>
              <a:t>1000X Capacity</a:t>
            </a:r>
            <a:endParaRPr lang="en-US" sz="3200" dirty="0">
              <a:solidFill>
                <a:srgbClr val="00AEEF"/>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0" name="TextBox 9"/>
          <p:cNvSpPr txBox="1"/>
          <p:nvPr/>
        </p:nvSpPr>
        <p:spPr>
          <a:xfrm>
            <a:off x="7480300" y="1595830"/>
            <a:ext cx="3860800" cy="923330"/>
          </a:xfrm>
          <a:prstGeom prst="rect">
            <a:avLst/>
          </a:prstGeom>
          <a:noFill/>
        </p:spPr>
        <p:txBody>
          <a:bodyPr wrap="square" rtlCol="0">
            <a:spAutoFit/>
          </a:bodyPr>
          <a:lstStyle/>
          <a:p>
            <a:pPr defTabSz="609585"/>
            <a:r>
              <a:rPr lang="en-US" sz="5400" dirty="0">
                <a:solidFill>
                  <a:srgbClr val="00B0F0"/>
                </a:solidFill>
                <a:latin typeface="Intel Clear Pro"/>
              </a:rPr>
              <a:t>2 ZB Global</a:t>
            </a:r>
          </a:p>
        </p:txBody>
      </p:sp>
      <p:sp>
        <p:nvSpPr>
          <p:cNvPr id="11" name="Rectangle 10"/>
          <p:cNvSpPr/>
          <p:nvPr/>
        </p:nvSpPr>
        <p:spPr>
          <a:xfrm>
            <a:off x="8609013" y="2110245"/>
            <a:ext cx="3174704" cy="913007"/>
          </a:xfrm>
          <a:prstGeom prst="rect">
            <a:avLst/>
          </a:prstGeom>
        </p:spPr>
        <p:txBody>
          <a:bodyPr wrap="square">
            <a:spAutoFit/>
          </a:bodyPr>
          <a:lstStyle/>
          <a:p>
            <a:pPr defTabSz="609585"/>
            <a:r>
              <a:rPr lang="en-US" sz="4000" dirty="0">
                <a:solidFill>
                  <a:srgbClr val="00B0F0"/>
                </a:solidFill>
                <a:latin typeface="Intel Clear Pro"/>
              </a:rPr>
              <a:t>Data</a:t>
            </a:r>
            <a:r>
              <a:rPr lang="en-US" sz="5333" dirty="0">
                <a:solidFill>
                  <a:srgbClr val="00B0F0"/>
                </a:solidFill>
                <a:latin typeface="Intel Clear Pro"/>
              </a:rPr>
              <a:t> </a:t>
            </a:r>
            <a:r>
              <a:rPr lang="en-US" sz="4000" dirty="0">
                <a:solidFill>
                  <a:srgbClr val="00B0F0"/>
                </a:solidFill>
                <a:latin typeface="Intel Clear Pro"/>
              </a:rPr>
              <a:t>Traffic</a:t>
            </a:r>
          </a:p>
        </p:txBody>
      </p:sp>
      <p:sp>
        <p:nvSpPr>
          <p:cNvPr id="12" name="Rectangle 11"/>
          <p:cNvSpPr/>
          <p:nvPr/>
        </p:nvSpPr>
        <p:spPr>
          <a:xfrm>
            <a:off x="7620001" y="2884847"/>
            <a:ext cx="2882604" cy="461665"/>
          </a:xfrm>
          <a:prstGeom prst="rect">
            <a:avLst/>
          </a:prstGeom>
        </p:spPr>
        <p:txBody>
          <a:bodyPr wrap="square">
            <a:spAutoFit/>
          </a:bodyPr>
          <a:lstStyle/>
          <a:p>
            <a:pPr defTabSz="609585"/>
            <a:r>
              <a:rPr lang="en-US" sz="2400" dirty="0">
                <a:solidFill>
                  <a:srgbClr val="F3D54E"/>
                </a:solidFill>
                <a:latin typeface="Intel Clear Pro"/>
              </a:rPr>
              <a:t>Annually by 2019</a:t>
            </a:r>
            <a:r>
              <a:rPr lang="en-US" sz="2400" baseline="30000" dirty="0">
                <a:solidFill>
                  <a:srgbClr val="F3D54E"/>
                </a:solidFill>
                <a:latin typeface="Intel Clear Pro"/>
              </a:rPr>
              <a:t>1</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0443" y="3547990"/>
            <a:ext cx="2882857" cy="2150612"/>
          </a:xfrm>
          <a:prstGeom prst="rect">
            <a:avLst/>
          </a:prstGeom>
        </p:spPr>
      </p:pic>
      <p:sp>
        <p:nvSpPr>
          <p:cNvPr id="14" name="Rectangle 13"/>
          <p:cNvSpPr/>
          <p:nvPr/>
        </p:nvSpPr>
        <p:spPr>
          <a:xfrm>
            <a:off x="6516145" y="6381978"/>
            <a:ext cx="5331909" cy="215444"/>
          </a:xfrm>
          <a:prstGeom prst="rect">
            <a:avLst/>
          </a:prstGeom>
        </p:spPr>
        <p:txBody>
          <a:bodyPr wrap="none">
            <a:spAutoFit/>
          </a:bodyPr>
          <a:lstStyle/>
          <a:p>
            <a:pPr fontAlgn="auto">
              <a:spcBef>
                <a:spcPts val="0"/>
              </a:spcBef>
              <a:spcAft>
                <a:spcPts val="0"/>
              </a:spcAft>
            </a:pPr>
            <a:r>
              <a:rPr lang="en-US" sz="800" dirty="0">
                <a:latin typeface="Intel Clear"/>
              </a:rPr>
              <a:t>Sources: 1. Cisco Virtual Networking Index, 2015.  2. IDC, </a:t>
            </a:r>
            <a:r>
              <a:rPr lang="en-US" sz="800" dirty="0" err="1">
                <a:latin typeface="Intel Clear"/>
              </a:rPr>
              <a:t>IoT</a:t>
            </a:r>
            <a:r>
              <a:rPr lang="en-US" sz="800" dirty="0">
                <a:latin typeface="Intel Clear"/>
              </a:rPr>
              <a:t> Market Forecast: Worldwide </a:t>
            </a:r>
            <a:r>
              <a:rPr lang="en-US" sz="800" dirty="0" err="1">
                <a:latin typeface="Intel Clear"/>
              </a:rPr>
              <a:t>IoT</a:t>
            </a:r>
            <a:r>
              <a:rPr lang="en-US" sz="800" dirty="0">
                <a:latin typeface="Intel Clear"/>
              </a:rPr>
              <a:t> Predictions, 2015.</a:t>
            </a:r>
          </a:p>
        </p:txBody>
      </p:sp>
    </p:spTree>
    <p:extLst>
      <p:ext uri="{BB962C8B-B14F-4D97-AF65-F5344CB8AC3E}">
        <p14:creationId xmlns:p14="http://schemas.microsoft.com/office/powerpoint/2010/main" val="23714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7868" y="456815"/>
            <a:ext cx="10631136" cy="938719"/>
          </a:xfrm>
          <a:prstGeom prst="rect">
            <a:avLst/>
          </a:prstGeom>
          <a:noFill/>
        </p:spPr>
        <p:txBody>
          <a:bodyPr wrap="square" rtlCol="0">
            <a:spAutoFit/>
          </a:bodyPr>
          <a:lstStyle/>
          <a:p>
            <a:r>
              <a:rPr lang="en-US" sz="5500" dirty="0">
                <a:solidFill>
                  <a:srgbClr val="FFFFFF"/>
                </a:solidFill>
                <a:latin typeface="Intel Clear Pro Bold"/>
                <a:cs typeface="Intel Clear Pro Bold"/>
              </a:rPr>
              <a:t>5G enhancements will transform lives</a:t>
            </a:r>
          </a:p>
        </p:txBody>
      </p:sp>
      <p:sp>
        <p:nvSpPr>
          <p:cNvPr id="5" name="TextBox 4"/>
          <p:cNvSpPr txBox="1"/>
          <p:nvPr/>
        </p:nvSpPr>
        <p:spPr>
          <a:xfrm>
            <a:off x="659766" y="1566508"/>
            <a:ext cx="1643399" cy="553998"/>
          </a:xfrm>
          <a:prstGeom prst="rect">
            <a:avLst/>
          </a:prstGeom>
          <a:noFill/>
        </p:spPr>
        <p:txBody>
          <a:bodyPr wrap="none" rtlCol="0">
            <a:spAutoFit/>
          </a:bodyPr>
          <a:lstStyle/>
          <a:p>
            <a:r>
              <a:rPr lang="en-US" sz="1500" dirty="0">
                <a:solidFill>
                  <a:srgbClr val="FFFFFF"/>
                </a:solidFill>
                <a:latin typeface="Intel Clear"/>
                <a:cs typeface="Intel Clear"/>
              </a:rPr>
              <a:t>Ultra Reliability </a:t>
            </a:r>
          </a:p>
          <a:p>
            <a:r>
              <a:rPr lang="en-US" sz="1500" dirty="0">
                <a:solidFill>
                  <a:srgbClr val="FFFFFF"/>
                </a:solidFill>
                <a:latin typeface="Intel Clear"/>
                <a:cs typeface="Intel Clear"/>
              </a:rPr>
              <a:t>and Low Latency</a:t>
            </a:r>
          </a:p>
        </p:txBody>
      </p:sp>
      <p:sp>
        <p:nvSpPr>
          <p:cNvPr id="6" name="TextBox 5"/>
          <p:cNvSpPr txBox="1"/>
          <p:nvPr/>
        </p:nvSpPr>
        <p:spPr>
          <a:xfrm>
            <a:off x="659766" y="3151155"/>
            <a:ext cx="1399742" cy="553998"/>
          </a:xfrm>
          <a:prstGeom prst="rect">
            <a:avLst/>
          </a:prstGeom>
          <a:noFill/>
        </p:spPr>
        <p:txBody>
          <a:bodyPr wrap="none" rtlCol="0">
            <a:spAutoFit/>
          </a:bodyPr>
          <a:lstStyle/>
          <a:p>
            <a:r>
              <a:rPr lang="en-US" sz="1500" dirty="0">
                <a:solidFill>
                  <a:srgbClr val="FFFFFF"/>
                </a:solidFill>
                <a:latin typeface="Intel Clear"/>
                <a:cs typeface="Intel Clear"/>
              </a:rPr>
              <a:t>Massive M2M </a:t>
            </a:r>
          </a:p>
          <a:p>
            <a:r>
              <a:rPr lang="en-US" sz="1500" dirty="0">
                <a:solidFill>
                  <a:srgbClr val="FFFFFF"/>
                </a:solidFill>
                <a:latin typeface="Intel Clear"/>
                <a:cs typeface="Intel Clear"/>
              </a:rPr>
              <a:t>Connectivity</a:t>
            </a:r>
          </a:p>
        </p:txBody>
      </p:sp>
      <p:sp>
        <p:nvSpPr>
          <p:cNvPr id="7" name="TextBox 6"/>
          <p:cNvSpPr txBox="1"/>
          <p:nvPr/>
        </p:nvSpPr>
        <p:spPr>
          <a:xfrm>
            <a:off x="659766" y="4730510"/>
            <a:ext cx="1734770" cy="553998"/>
          </a:xfrm>
          <a:prstGeom prst="rect">
            <a:avLst/>
          </a:prstGeom>
          <a:noFill/>
        </p:spPr>
        <p:txBody>
          <a:bodyPr wrap="none" rtlCol="0">
            <a:spAutoFit/>
          </a:bodyPr>
          <a:lstStyle/>
          <a:p>
            <a:r>
              <a:rPr lang="en-US" sz="1500" dirty="0">
                <a:solidFill>
                  <a:srgbClr val="FFFFFF"/>
                </a:solidFill>
                <a:latin typeface="Intel Clear"/>
                <a:cs typeface="Intel Clear"/>
              </a:rPr>
              <a:t>Enhanced Mobile </a:t>
            </a:r>
          </a:p>
          <a:p>
            <a:r>
              <a:rPr lang="en-US" sz="1500" dirty="0">
                <a:solidFill>
                  <a:srgbClr val="FFFFFF"/>
                </a:solidFill>
                <a:latin typeface="Intel Clear"/>
                <a:cs typeface="Intel Clear"/>
              </a:rPr>
              <a:t>Broadband</a:t>
            </a:r>
          </a:p>
        </p:txBody>
      </p:sp>
      <p:pic>
        <p:nvPicPr>
          <p:cNvPr id="8" name="Picture 7" descr="INT_5G_5GEnhancements_dron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6171" y="1534245"/>
            <a:ext cx="1981200" cy="1496060"/>
          </a:xfrm>
          <a:prstGeom prst="rect">
            <a:avLst/>
          </a:prstGeom>
        </p:spPr>
      </p:pic>
      <p:pic>
        <p:nvPicPr>
          <p:cNvPr id="9" name="Picture 8" descr="INT_5G_5GEnhancements_emergency respons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0503" y="1529165"/>
            <a:ext cx="1953260" cy="1501140"/>
          </a:xfrm>
          <a:prstGeom prst="rect">
            <a:avLst/>
          </a:prstGeom>
        </p:spPr>
      </p:pic>
      <p:pic>
        <p:nvPicPr>
          <p:cNvPr id="10" name="Picture 9" descr="INT_5G_5GEnhancements_agricultur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3417" y="3117554"/>
            <a:ext cx="1971040" cy="1506220"/>
          </a:xfrm>
          <a:prstGeom prst="rect">
            <a:avLst/>
          </a:prstGeom>
        </p:spPr>
      </p:pic>
      <p:pic>
        <p:nvPicPr>
          <p:cNvPr id="11" name="Picture 10" descr="INT_5G_5GEnhancements_A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9808" y="1534245"/>
            <a:ext cx="1991360" cy="1496060"/>
          </a:xfrm>
          <a:prstGeom prst="rect">
            <a:avLst/>
          </a:prstGeom>
        </p:spPr>
      </p:pic>
      <p:pic>
        <p:nvPicPr>
          <p:cNvPr id="12" name="Picture 11" descr="INT_5G_5GEnhancements_hom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0503" y="4680110"/>
            <a:ext cx="1953260" cy="1516380"/>
          </a:xfrm>
          <a:prstGeom prst="rect">
            <a:avLst/>
          </a:prstGeom>
        </p:spPr>
      </p:pic>
      <p:pic>
        <p:nvPicPr>
          <p:cNvPr id="13" name="Picture 12" descr="INT_5G_5GEnhancements_machinery.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00503" y="3117554"/>
            <a:ext cx="1953260" cy="1506220"/>
          </a:xfrm>
          <a:prstGeom prst="rect">
            <a:avLst/>
          </a:prstGeom>
        </p:spPr>
      </p:pic>
      <p:pic>
        <p:nvPicPr>
          <p:cNvPr id="14" name="Picture 13" descr="INT_5G_5GEnhancements_medical.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63417" y="1534245"/>
            <a:ext cx="1971040" cy="1496060"/>
          </a:xfrm>
          <a:prstGeom prst="rect">
            <a:avLst/>
          </a:prstGeom>
        </p:spPr>
      </p:pic>
      <p:pic>
        <p:nvPicPr>
          <p:cNvPr id="15" name="Picture 14" descr="INT_5G_5GEnhancements_mobile office.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35477" y="4680110"/>
            <a:ext cx="1998980" cy="1516380"/>
          </a:xfrm>
          <a:prstGeom prst="rect">
            <a:avLst/>
          </a:prstGeom>
        </p:spPr>
      </p:pic>
      <p:pic>
        <p:nvPicPr>
          <p:cNvPr id="16" name="Picture 15" descr="INT_5G_5GEnhancements_stop light.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8071" y="3094694"/>
            <a:ext cx="2019300" cy="1529080"/>
          </a:xfrm>
          <a:prstGeom prst="rect">
            <a:avLst/>
          </a:prstGeom>
        </p:spPr>
      </p:pic>
      <p:pic>
        <p:nvPicPr>
          <p:cNvPr id="17" name="Picture 16" descr="INT_5G_5GEnhancements_supply chain.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419808" y="3117554"/>
            <a:ext cx="1991360" cy="1506220"/>
          </a:xfrm>
          <a:prstGeom prst="rect">
            <a:avLst/>
          </a:prstGeom>
        </p:spPr>
      </p:pic>
      <p:pic>
        <p:nvPicPr>
          <p:cNvPr id="18" name="Picture 17" descr="INT_5G_5GEnhancements_VR.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16171" y="4680110"/>
            <a:ext cx="1943100" cy="1516380"/>
          </a:xfrm>
          <a:prstGeom prst="rect">
            <a:avLst/>
          </a:prstGeom>
        </p:spPr>
      </p:pic>
      <p:pic>
        <p:nvPicPr>
          <p:cNvPr id="19" name="Picture 18" descr="INT_5G_5GEnhancements_entertainmen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419808" y="4680110"/>
            <a:ext cx="1991360" cy="1516380"/>
          </a:xfrm>
          <a:prstGeom prst="rect">
            <a:avLst/>
          </a:prstGeom>
        </p:spPr>
      </p:pic>
      <p:sp>
        <p:nvSpPr>
          <p:cNvPr id="20" name="TextBox 19"/>
          <p:cNvSpPr txBox="1"/>
          <p:nvPr/>
        </p:nvSpPr>
        <p:spPr>
          <a:xfrm>
            <a:off x="3278071" y="-2318197"/>
            <a:ext cx="829073" cy="323165"/>
          </a:xfrm>
          <a:prstGeom prst="rect">
            <a:avLst/>
          </a:prstGeom>
          <a:noFill/>
        </p:spPr>
        <p:txBody>
          <a:bodyPr wrap="none" rtlCol="0">
            <a:spAutoFit/>
          </a:bodyPr>
          <a:lstStyle/>
          <a:p>
            <a:r>
              <a:rPr lang="en-US" sz="1500" dirty="0"/>
              <a:t>Drones</a:t>
            </a:r>
          </a:p>
        </p:txBody>
      </p:sp>
      <p:sp>
        <p:nvSpPr>
          <p:cNvPr id="21" name="TextBox 20"/>
          <p:cNvSpPr txBox="1"/>
          <p:nvPr/>
        </p:nvSpPr>
        <p:spPr>
          <a:xfrm>
            <a:off x="7493724" y="5811262"/>
            <a:ext cx="1649811" cy="284693"/>
          </a:xfrm>
          <a:prstGeom prst="rect">
            <a:avLst/>
          </a:prstGeom>
          <a:noFill/>
        </p:spPr>
        <p:txBody>
          <a:bodyPr wrap="none" rtlCol="0">
            <a:spAutoFit/>
          </a:bodyPr>
          <a:lstStyle/>
          <a:p>
            <a:r>
              <a:rPr lang="en-US" sz="1250" dirty="0">
                <a:solidFill>
                  <a:srgbClr val="FFFFFF"/>
                </a:solidFill>
                <a:latin typeface="Intel Clear"/>
                <a:cs typeface="Intel Clear"/>
              </a:rPr>
              <a:t>Broadband to Home</a:t>
            </a:r>
          </a:p>
        </p:txBody>
      </p:sp>
      <p:sp>
        <p:nvSpPr>
          <p:cNvPr id="22" name="TextBox 21"/>
          <p:cNvSpPr txBox="1"/>
          <p:nvPr/>
        </p:nvSpPr>
        <p:spPr>
          <a:xfrm>
            <a:off x="5469531" y="5811262"/>
            <a:ext cx="1152880" cy="284693"/>
          </a:xfrm>
          <a:prstGeom prst="rect">
            <a:avLst/>
          </a:prstGeom>
          <a:noFill/>
        </p:spPr>
        <p:txBody>
          <a:bodyPr wrap="none" rtlCol="0">
            <a:spAutoFit/>
          </a:bodyPr>
          <a:lstStyle/>
          <a:p>
            <a:r>
              <a:rPr lang="en-US" sz="1250" dirty="0">
                <a:solidFill>
                  <a:srgbClr val="FFFFFF"/>
                </a:solidFill>
                <a:latin typeface="Intel Clear"/>
                <a:cs typeface="Intel Clear"/>
              </a:rPr>
              <a:t>Mobile Office</a:t>
            </a:r>
          </a:p>
        </p:txBody>
      </p:sp>
      <p:sp>
        <p:nvSpPr>
          <p:cNvPr id="23" name="TextBox 22"/>
          <p:cNvSpPr txBox="1"/>
          <p:nvPr/>
        </p:nvSpPr>
        <p:spPr>
          <a:xfrm>
            <a:off x="5469531" y="2678832"/>
            <a:ext cx="970137" cy="284693"/>
          </a:xfrm>
          <a:prstGeom prst="rect">
            <a:avLst/>
          </a:prstGeom>
          <a:noFill/>
        </p:spPr>
        <p:txBody>
          <a:bodyPr wrap="none" rtlCol="0">
            <a:spAutoFit/>
          </a:bodyPr>
          <a:lstStyle/>
          <a:p>
            <a:r>
              <a:rPr lang="en-US" sz="1250" dirty="0">
                <a:solidFill>
                  <a:srgbClr val="FFFFFF"/>
                </a:solidFill>
                <a:latin typeface="Intel Clear"/>
                <a:cs typeface="Intel Clear"/>
              </a:rPr>
              <a:t>Healthcare</a:t>
            </a:r>
          </a:p>
        </p:txBody>
      </p:sp>
      <p:sp>
        <p:nvSpPr>
          <p:cNvPr id="24" name="TextBox 23"/>
          <p:cNvSpPr txBox="1"/>
          <p:nvPr/>
        </p:nvSpPr>
        <p:spPr>
          <a:xfrm>
            <a:off x="7493723" y="2678832"/>
            <a:ext cx="1635384" cy="284693"/>
          </a:xfrm>
          <a:prstGeom prst="rect">
            <a:avLst/>
          </a:prstGeom>
          <a:noFill/>
        </p:spPr>
        <p:txBody>
          <a:bodyPr wrap="none" rtlCol="0">
            <a:spAutoFit/>
          </a:bodyPr>
          <a:lstStyle/>
          <a:p>
            <a:r>
              <a:rPr lang="en-US" sz="1250" dirty="0">
                <a:solidFill>
                  <a:srgbClr val="FFFFFF"/>
                </a:solidFill>
                <a:latin typeface="Intel Clear"/>
                <a:cs typeface="Intel Clear"/>
              </a:rPr>
              <a:t>Emergency Services</a:t>
            </a:r>
          </a:p>
        </p:txBody>
      </p:sp>
      <p:sp>
        <p:nvSpPr>
          <p:cNvPr id="25" name="TextBox 24"/>
          <p:cNvSpPr txBox="1"/>
          <p:nvPr/>
        </p:nvSpPr>
        <p:spPr>
          <a:xfrm>
            <a:off x="9554063" y="2678832"/>
            <a:ext cx="1678665" cy="284693"/>
          </a:xfrm>
          <a:prstGeom prst="rect">
            <a:avLst/>
          </a:prstGeom>
          <a:noFill/>
        </p:spPr>
        <p:txBody>
          <a:bodyPr wrap="none" rtlCol="0">
            <a:spAutoFit/>
          </a:bodyPr>
          <a:lstStyle/>
          <a:p>
            <a:r>
              <a:rPr lang="en-US" sz="1250" dirty="0">
                <a:solidFill>
                  <a:srgbClr val="FFFFFF"/>
                </a:solidFill>
                <a:latin typeface="Intel Clear"/>
                <a:cs typeface="Intel Clear"/>
              </a:rPr>
              <a:t>Autonomous Driving</a:t>
            </a:r>
          </a:p>
        </p:txBody>
      </p:sp>
      <p:sp>
        <p:nvSpPr>
          <p:cNvPr id="26" name="TextBox 25"/>
          <p:cNvSpPr txBox="1"/>
          <p:nvPr/>
        </p:nvSpPr>
        <p:spPr>
          <a:xfrm>
            <a:off x="7493723" y="4252760"/>
            <a:ext cx="1236236" cy="284693"/>
          </a:xfrm>
          <a:prstGeom prst="rect">
            <a:avLst/>
          </a:prstGeom>
          <a:noFill/>
        </p:spPr>
        <p:txBody>
          <a:bodyPr wrap="none" rtlCol="0">
            <a:spAutoFit/>
          </a:bodyPr>
          <a:lstStyle/>
          <a:p>
            <a:r>
              <a:rPr lang="en-US" sz="1250" dirty="0">
                <a:solidFill>
                  <a:srgbClr val="FFFFFF"/>
                </a:solidFill>
                <a:latin typeface="Intel Clear"/>
                <a:cs typeface="Intel Clear"/>
              </a:rPr>
              <a:t>Manufacturing</a:t>
            </a:r>
          </a:p>
        </p:txBody>
      </p:sp>
      <p:sp>
        <p:nvSpPr>
          <p:cNvPr id="27" name="TextBox 26"/>
          <p:cNvSpPr txBox="1"/>
          <p:nvPr/>
        </p:nvSpPr>
        <p:spPr>
          <a:xfrm>
            <a:off x="9554062" y="4060398"/>
            <a:ext cx="1207382" cy="477054"/>
          </a:xfrm>
          <a:prstGeom prst="rect">
            <a:avLst/>
          </a:prstGeom>
          <a:noFill/>
        </p:spPr>
        <p:txBody>
          <a:bodyPr wrap="none" rtlCol="0">
            <a:spAutoFit/>
          </a:bodyPr>
          <a:lstStyle/>
          <a:p>
            <a:r>
              <a:rPr lang="en-US" sz="1250" dirty="0">
                <a:solidFill>
                  <a:srgbClr val="FFFFFF"/>
                </a:solidFill>
                <a:latin typeface="Intel Clear"/>
                <a:cs typeface="Intel Clear"/>
              </a:rPr>
              <a:t>Supply Chain/</a:t>
            </a:r>
          </a:p>
          <a:p>
            <a:r>
              <a:rPr lang="en-US" sz="1250" dirty="0">
                <a:solidFill>
                  <a:srgbClr val="FFFFFF"/>
                </a:solidFill>
                <a:latin typeface="Intel Clear"/>
                <a:cs typeface="Intel Clear"/>
              </a:rPr>
              <a:t>Logistics</a:t>
            </a:r>
          </a:p>
        </p:txBody>
      </p:sp>
      <p:sp>
        <p:nvSpPr>
          <p:cNvPr id="28" name="TextBox 27"/>
          <p:cNvSpPr txBox="1"/>
          <p:nvPr/>
        </p:nvSpPr>
        <p:spPr>
          <a:xfrm>
            <a:off x="3405377" y="5618901"/>
            <a:ext cx="1265090" cy="477054"/>
          </a:xfrm>
          <a:prstGeom prst="rect">
            <a:avLst/>
          </a:prstGeom>
          <a:noFill/>
        </p:spPr>
        <p:txBody>
          <a:bodyPr wrap="none" rtlCol="0">
            <a:spAutoFit/>
          </a:bodyPr>
          <a:lstStyle/>
          <a:p>
            <a:r>
              <a:rPr lang="en-US" sz="1250" dirty="0">
                <a:solidFill>
                  <a:srgbClr val="FFFFFF"/>
                </a:solidFill>
                <a:latin typeface="Intel Clear"/>
                <a:cs typeface="Intel Clear"/>
              </a:rPr>
              <a:t>Virtual and</a:t>
            </a:r>
          </a:p>
          <a:p>
            <a:r>
              <a:rPr lang="en-US" sz="1250" dirty="0">
                <a:solidFill>
                  <a:srgbClr val="FFFFFF"/>
                </a:solidFill>
                <a:latin typeface="Intel Clear"/>
                <a:cs typeface="Intel Clear"/>
              </a:rPr>
              <a:t>Merged Reality</a:t>
            </a:r>
          </a:p>
        </p:txBody>
      </p:sp>
      <p:sp>
        <p:nvSpPr>
          <p:cNvPr id="29" name="TextBox 28"/>
          <p:cNvSpPr txBox="1"/>
          <p:nvPr/>
        </p:nvSpPr>
        <p:spPr>
          <a:xfrm>
            <a:off x="9554063" y="5811262"/>
            <a:ext cx="1225015" cy="284693"/>
          </a:xfrm>
          <a:prstGeom prst="rect">
            <a:avLst/>
          </a:prstGeom>
          <a:noFill/>
        </p:spPr>
        <p:txBody>
          <a:bodyPr wrap="none" rtlCol="0">
            <a:spAutoFit/>
          </a:bodyPr>
          <a:lstStyle/>
          <a:p>
            <a:r>
              <a:rPr lang="en-US" sz="1250" dirty="0">
                <a:solidFill>
                  <a:srgbClr val="FFFFFF"/>
                </a:solidFill>
                <a:latin typeface="Intel Clear"/>
                <a:cs typeface="Intel Clear"/>
              </a:rPr>
              <a:t>Entertainment</a:t>
            </a:r>
          </a:p>
        </p:txBody>
      </p:sp>
      <p:sp>
        <p:nvSpPr>
          <p:cNvPr id="30" name="TextBox 29"/>
          <p:cNvSpPr txBox="1"/>
          <p:nvPr/>
        </p:nvSpPr>
        <p:spPr>
          <a:xfrm>
            <a:off x="5469531" y="4252760"/>
            <a:ext cx="1462260" cy="284693"/>
          </a:xfrm>
          <a:prstGeom prst="rect">
            <a:avLst/>
          </a:prstGeom>
          <a:noFill/>
        </p:spPr>
        <p:txBody>
          <a:bodyPr wrap="none" rtlCol="0">
            <a:spAutoFit/>
          </a:bodyPr>
          <a:lstStyle/>
          <a:p>
            <a:r>
              <a:rPr lang="en-US" sz="1250" dirty="0">
                <a:solidFill>
                  <a:srgbClr val="FFFFFF"/>
                </a:solidFill>
                <a:latin typeface="Intel Clear"/>
                <a:cs typeface="Intel Clear"/>
              </a:rPr>
              <a:t>Smart Agriculture</a:t>
            </a:r>
          </a:p>
        </p:txBody>
      </p:sp>
      <p:sp>
        <p:nvSpPr>
          <p:cNvPr id="31" name="TextBox 30"/>
          <p:cNvSpPr txBox="1"/>
          <p:nvPr/>
        </p:nvSpPr>
        <p:spPr>
          <a:xfrm>
            <a:off x="3405378" y="4252760"/>
            <a:ext cx="1058303" cy="284693"/>
          </a:xfrm>
          <a:prstGeom prst="rect">
            <a:avLst/>
          </a:prstGeom>
          <a:noFill/>
        </p:spPr>
        <p:txBody>
          <a:bodyPr wrap="none" rtlCol="0">
            <a:spAutoFit/>
          </a:bodyPr>
          <a:lstStyle/>
          <a:p>
            <a:r>
              <a:rPr lang="en-US" sz="1250" dirty="0">
                <a:solidFill>
                  <a:srgbClr val="FFFFFF"/>
                </a:solidFill>
                <a:latin typeface="Intel Clear"/>
                <a:cs typeface="Intel Clear"/>
              </a:rPr>
              <a:t>Smart Cities</a:t>
            </a:r>
          </a:p>
        </p:txBody>
      </p:sp>
      <p:sp>
        <p:nvSpPr>
          <p:cNvPr id="33" name="TextBox 32"/>
          <p:cNvSpPr txBox="1"/>
          <p:nvPr/>
        </p:nvSpPr>
        <p:spPr>
          <a:xfrm>
            <a:off x="3405378" y="2678832"/>
            <a:ext cx="705642" cy="284693"/>
          </a:xfrm>
          <a:prstGeom prst="rect">
            <a:avLst/>
          </a:prstGeom>
          <a:noFill/>
        </p:spPr>
        <p:txBody>
          <a:bodyPr wrap="none" rtlCol="0">
            <a:spAutoFit/>
          </a:bodyPr>
          <a:lstStyle/>
          <a:p>
            <a:r>
              <a:rPr lang="en-US" sz="1250" dirty="0">
                <a:solidFill>
                  <a:srgbClr val="FFFFFF"/>
                </a:solidFill>
                <a:latin typeface="Intel Clear"/>
                <a:cs typeface="Intel Clear"/>
              </a:rPr>
              <a:t>Drones</a:t>
            </a:r>
          </a:p>
        </p:txBody>
      </p:sp>
    </p:spTree>
    <p:extLst>
      <p:ext uri="{BB962C8B-B14F-4D97-AF65-F5344CB8AC3E}">
        <p14:creationId xmlns:p14="http://schemas.microsoft.com/office/powerpoint/2010/main" val="326050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57868" y="1260401"/>
            <a:ext cx="10631136" cy="400110"/>
          </a:xfrm>
          <a:prstGeom prst="rect">
            <a:avLst/>
          </a:prstGeom>
          <a:noFill/>
        </p:spPr>
        <p:txBody>
          <a:bodyPr wrap="square" rtlCol="0">
            <a:spAutoFit/>
          </a:bodyPr>
          <a:lstStyle/>
          <a:p>
            <a:r>
              <a:rPr lang="en-US" sz="2000" i="1" dirty="0">
                <a:solidFill>
                  <a:srgbClr val="FFFFFF"/>
                </a:solidFill>
                <a:latin typeface="Intel Clear"/>
                <a:cs typeface="Intel Clear"/>
              </a:rPr>
              <a:t>Intel technology delivers the diverse processing requirements to power 5G network slicing</a:t>
            </a:r>
          </a:p>
        </p:txBody>
      </p:sp>
      <p:pic>
        <p:nvPicPr>
          <p:cNvPr id="56" name="Picture 55" descr="IDFS_Network_slicing_R6_V1_EJ-0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0823" y="3160275"/>
            <a:ext cx="2032000" cy="1714500"/>
          </a:xfrm>
          <a:prstGeom prst="rect">
            <a:avLst/>
          </a:prstGeom>
        </p:spPr>
      </p:pic>
      <p:pic>
        <p:nvPicPr>
          <p:cNvPr id="57" name="Picture 56" descr="IDFS_Network_slicing_R6_V1_EJ-0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348" y="2334214"/>
            <a:ext cx="1905000" cy="1629833"/>
          </a:xfrm>
          <a:prstGeom prst="rect">
            <a:avLst/>
          </a:prstGeom>
        </p:spPr>
      </p:pic>
      <p:pic>
        <p:nvPicPr>
          <p:cNvPr id="110" name="Picture 109" descr="IDFS_Network_slicing_R6_V1_EJ-0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843" y="4203728"/>
            <a:ext cx="1598083" cy="1534583"/>
          </a:xfrm>
          <a:prstGeom prst="rect">
            <a:avLst/>
          </a:prstGeom>
        </p:spPr>
      </p:pic>
      <p:pic>
        <p:nvPicPr>
          <p:cNvPr id="111" name="Picture 110" descr="IDFS_Network_slicing_R6_V1_EJ-0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58825" y="5166762"/>
            <a:ext cx="1746250" cy="1576917"/>
          </a:xfrm>
          <a:prstGeom prst="rect">
            <a:avLst/>
          </a:prstGeom>
        </p:spPr>
      </p:pic>
      <p:pic>
        <p:nvPicPr>
          <p:cNvPr id="112" name="Picture 111" descr="IDFS_Network_slicing_R6_V1_EJ-18.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68418" y="3364904"/>
            <a:ext cx="2201333" cy="2148417"/>
          </a:xfrm>
          <a:prstGeom prst="rect">
            <a:avLst/>
          </a:prstGeom>
        </p:spPr>
      </p:pic>
      <p:pic>
        <p:nvPicPr>
          <p:cNvPr id="113" name="Picture 112" descr="IDFS_Network_slicing_R6_V1_EJ-06.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20586" y="2950194"/>
            <a:ext cx="3704167" cy="158750"/>
          </a:xfrm>
          <a:prstGeom prst="rect">
            <a:avLst/>
          </a:prstGeom>
        </p:spPr>
      </p:pic>
      <p:pic>
        <p:nvPicPr>
          <p:cNvPr id="114" name="Picture 113" descr="IDFS_Network_slicing_R6_V1_EJ-07.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41067" y="3965707"/>
            <a:ext cx="2529417" cy="148167"/>
          </a:xfrm>
          <a:prstGeom prst="rect">
            <a:avLst/>
          </a:prstGeom>
        </p:spPr>
      </p:pic>
      <p:pic>
        <p:nvPicPr>
          <p:cNvPr id="115" name="Picture 114" descr="IDFS_Network_slicing_R6_V1_EJ-08.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420586" y="4898298"/>
            <a:ext cx="3704167" cy="158750"/>
          </a:xfrm>
          <a:prstGeom prst="rect">
            <a:avLst/>
          </a:prstGeom>
        </p:spPr>
      </p:pic>
      <p:pic>
        <p:nvPicPr>
          <p:cNvPr id="116" name="Picture 115" descr="IDFS_Network_slicing_R6_V1_EJ-09.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641067" y="5819638"/>
            <a:ext cx="2529417" cy="148167"/>
          </a:xfrm>
          <a:prstGeom prst="rect">
            <a:avLst/>
          </a:prstGeom>
        </p:spPr>
      </p:pic>
      <p:pic>
        <p:nvPicPr>
          <p:cNvPr id="117" name="Picture 116" descr="IDFS_Network_slicing_R6_V1_EJ-14.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824833" y="2821914"/>
            <a:ext cx="1555750" cy="1354667"/>
          </a:xfrm>
          <a:prstGeom prst="rect">
            <a:avLst/>
          </a:prstGeom>
        </p:spPr>
      </p:pic>
      <p:pic>
        <p:nvPicPr>
          <p:cNvPr id="118" name="Picture 117" descr="IDFS_Network_slicing_R6_V1_EJ-15.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808399" y="3861756"/>
            <a:ext cx="1545167" cy="508000"/>
          </a:xfrm>
          <a:prstGeom prst="rect">
            <a:avLst/>
          </a:prstGeom>
        </p:spPr>
      </p:pic>
      <p:pic>
        <p:nvPicPr>
          <p:cNvPr id="119" name="Picture 118" descr="IDFS_Network_slicing_R6_V1_EJ-16.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824832" y="4343904"/>
            <a:ext cx="1545167" cy="645583"/>
          </a:xfrm>
          <a:prstGeom prst="rect">
            <a:avLst/>
          </a:prstGeom>
        </p:spPr>
      </p:pic>
      <p:pic>
        <p:nvPicPr>
          <p:cNvPr id="120" name="Picture 119" descr="IDFS_Network_slicing_R6_V1_EJ-17.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808399" y="4691611"/>
            <a:ext cx="1555750" cy="1344083"/>
          </a:xfrm>
          <a:prstGeom prst="rect">
            <a:avLst/>
          </a:prstGeom>
        </p:spPr>
      </p:pic>
      <p:sp>
        <p:nvSpPr>
          <p:cNvPr id="125" name="TextBox 124"/>
          <p:cNvSpPr txBox="1"/>
          <p:nvPr/>
        </p:nvSpPr>
        <p:spPr>
          <a:xfrm>
            <a:off x="4464675" y="2651630"/>
            <a:ext cx="1564852" cy="323165"/>
          </a:xfrm>
          <a:prstGeom prst="rect">
            <a:avLst/>
          </a:prstGeom>
          <a:noFill/>
        </p:spPr>
        <p:txBody>
          <a:bodyPr wrap="none" rtlCol="0">
            <a:spAutoFit/>
          </a:bodyPr>
          <a:lstStyle/>
          <a:p>
            <a:pPr algn="r"/>
            <a:r>
              <a:rPr lang="en-US" sz="1500" dirty="0">
                <a:solidFill>
                  <a:srgbClr val="FFFFFF"/>
                </a:solidFill>
                <a:latin typeface="Intel Clear"/>
                <a:cs typeface="Intel Clear"/>
              </a:rPr>
              <a:t>High Bandwidth</a:t>
            </a:r>
          </a:p>
        </p:txBody>
      </p:sp>
      <p:sp>
        <p:nvSpPr>
          <p:cNvPr id="126" name="TextBox 125"/>
          <p:cNvSpPr txBox="1"/>
          <p:nvPr/>
        </p:nvSpPr>
        <p:spPr>
          <a:xfrm>
            <a:off x="4286741" y="3667142"/>
            <a:ext cx="1742786" cy="323165"/>
          </a:xfrm>
          <a:prstGeom prst="rect">
            <a:avLst/>
          </a:prstGeom>
          <a:noFill/>
        </p:spPr>
        <p:txBody>
          <a:bodyPr wrap="none" rtlCol="0">
            <a:spAutoFit/>
          </a:bodyPr>
          <a:lstStyle/>
          <a:p>
            <a:pPr algn="r"/>
            <a:r>
              <a:rPr lang="en-US" sz="1500" dirty="0">
                <a:solidFill>
                  <a:srgbClr val="FFFFFF"/>
                </a:solidFill>
                <a:latin typeface="Intel Clear"/>
                <a:cs typeface="Intel Clear"/>
              </a:rPr>
              <a:t>Ultra Low Latency</a:t>
            </a:r>
          </a:p>
        </p:txBody>
      </p:sp>
      <p:sp>
        <p:nvSpPr>
          <p:cNvPr id="127" name="TextBox 126"/>
          <p:cNvSpPr txBox="1"/>
          <p:nvPr/>
        </p:nvSpPr>
        <p:spPr>
          <a:xfrm>
            <a:off x="3374633" y="4609072"/>
            <a:ext cx="2654894" cy="323165"/>
          </a:xfrm>
          <a:prstGeom prst="rect">
            <a:avLst/>
          </a:prstGeom>
          <a:noFill/>
        </p:spPr>
        <p:txBody>
          <a:bodyPr wrap="none" rtlCol="0">
            <a:spAutoFit/>
          </a:bodyPr>
          <a:lstStyle/>
          <a:p>
            <a:pPr algn="r"/>
            <a:r>
              <a:rPr lang="en-US" sz="1500" dirty="0">
                <a:solidFill>
                  <a:srgbClr val="FFFFFF"/>
                </a:solidFill>
                <a:latin typeface="Intel Clear"/>
                <a:cs typeface="Intel Clear"/>
              </a:rPr>
              <a:t>Low Energy/ Low Bandwidth</a:t>
            </a:r>
          </a:p>
        </p:txBody>
      </p:sp>
      <p:sp>
        <p:nvSpPr>
          <p:cNvPr id="128" name="TextBox 127"/>
          <p:cNvSpPr txBox="1"/>
          <p:nvPr/>
        </p:nvSpPr>
        <p:spPr>
          <a:xfrm>
            <a:off x="3990186" y="5536017"/>
            <a:ext cx="2039341" cy="323165"/>
          </a:xfrm>
          <a:prstGeom prst="rect">
            <a:avLst/>
          </a:prstGeom>
          <a:noFill/>
        </p:spPr>
        <p:txBody>
          <a:bodyPr wrap="none" rtlCol="0">
            <a:spAutoFit/>
          </a:bodyPr>
          <a:lstStyle/>
          <a:p>
            <a:pPr algn="r"/>
            <a:r>
              <a:rPr lang="en-US" sz="1500" dirty="0">
                <a:solidFill>
                  <a:srgbClr val="FFFFFF"/>
                </a:solidFill>
                <a:latin typeface="Intel Clear"/>
                <a:cs typeface="Intel Clear"/>
              </a:rPr>
              <a:t>Ultra High Bandwidth</a:t>
            </a:r>
          </a:p>
        </p:txBody>
      </p:sp>
      <p:sp>
        <p:nvSpPr>
          <p:cNvPr id="129" name="TextBox 128"/>
          <p:cNvSpPr txBox="1"/>
          <p:nvPr/>
        </p:nvSpPr>
        <p:spPr>
          <a:xfrm>
            <a:off x="10128435" y="5616953"/>
            <a:ext cx="758541" cy="348878"/>
          </a:xfrm>
          <a:prstGeom prst="rect">
            <a:avLst/>
          </a:prstGeom>
          <a:noFill/>
        </p:spPr>
        <p:txBody>
          <a:bodyPr wrap="none" rtlCol="0">
            <a:spAutoFit/>
          </a:bodyPr>
          <a:lstStyle/>
          <a:p>
            <a:pPr algn="ctr"/>
            <a:r>
              <a:rPr lang="en-US" sz="1667" dirty="0">
                <a:solidFill>
                  <a:srgbClr val="FFFFFF"/>
                </a:solidFill>
                <a:latin typeface="Intel Clear"/>
                <a:cs typeface="Intel Clear"/>
              </a:rPr>
              <a:t>Cloud</a:t>
            </a:r>
          </a:p>
        </p:txBody>
      </p:sp>
      <p:sp>
        <p:nvSpPr>
          <p:cNvPr id="130" name="TextBox 129"/>
          <p:cNvSpPr txBox="1"/>
          <p:nvPr/>
        </p:nvSpPr>
        <p:spPr>
          <a:xfrm>
            <a:off x="5603014" y="1910489"/>
            <a:ext cx="2638864" cy="451342"/>
          </a:xfrm>
          <a:prstGeom prst="rect">
            <a:avLst/>
          </a:prstGeom>
          <a:noFill/>
        </p:spPr>
        <p:txBody>
          <a:bodyPr wrap="none" rtlCol="0">
            <a:spAutoFit/>
          </a:bodyPr>
          <a:lstStyle/>
          <a:p>
            <a:pPr algn="ctr"/>
            <a:r>
              <a:rPr lang="en-US" sz="2333" dirty="0">
                <a:solidFill>
                  <a:srgbClr val="FDBB13"/>
                </a:solidFill>
                <a:latin typeface="Intel Clear"/>
                <a:cs typeface="Intel Clear"/>
              </a:rPr>
              <a:t>5G Network Slices</a:t>
            </a:r>
          </a:p>
        </p:txBody>
      </p:sp>
      <p:grpSp>
        <p:nvGrpSpPr>
          <p:cNvPr id="2" name="Group 1"/>
          <p:cNvGrpSpPr/>
          <p:nvPr/>
        </p:nvGrpSpPr>
        <p:grpSpPr>
          <a:xfrm>
            <a:off x="6029527" y="2543459"/>
            <a:ext cx="1908184" cy="941917"/>
            <a:chOff x="7362433" y="2526033"/>
            <a:chExt cx="2289821" cy="1130300"/>
          </a:xfrm>
        </p:grpSpPr>
        <p:pic>
          <p:nvPicPr>
            <p:cNvPr id="121" name="Picture 120" descr="IDFS_Network_slicing_R6_V1_EJ-10.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435328" y="2526033"/>
              <a:ext cx="2120900" cy="1130300"/>
            </a:xfrm>
            <a:prstGeom prst="rect">
              <a:avLst/>
            </a:prstGeom>
          </p:spPr>
        </p:pic>
        <p:sp>
          <p:nvSpPr>
            <p:cNvPr id="131" name="TextBox 130"/>
            <p:cNvSpPr txBox="1"/>
            <p:nvPr/>
          </p:nvSpPr>
          <p:spPr>
            <a:xfrm>
              <a:off x="7362433" y="2656327"/>
              <a:ext cx="2289821" cy="751840"/>
            </a:xfrm>
            <a:prstGeom prst="rect">
              <a:avLst/>
            </a:prstGeom>
            <a:noFill/>
          </p:spPr>
          <p:txBody>
            <a:bodyPr wrap="none" rtlCol="0">
              <a:prstTxWarp prst="textArchDown">
                <a:avLst>
                  <a:gd name="adj" fmla="val 20519307"/>
                </a:avLst>
              </a:prstTxWarp>
              <a:spAutoFit/>
            </a:bodyPr>
            <a:lstStyle/>
            <a:p>
              <a:pPr algn="ctr"/>
              <a:r>
                <a:rPr lang="en-US" sz="1333" b="1" dirty="0">
                  <a:solidFill>
                    <a:srgbClr val="FFFFFF"/>
                  </a:solidFill>
                  <a:latin typeface="Intel Clear"/>
                  <a:cs typeface="Intel Clear"/>
                </a:rPr>
                <a:t>Wireless Broadband</a:t>
              </a:r>
            </a:p>
            <a:p>
              <a:pPr algn="r"/>
              <a:endParaRPr lang="en-US" sz="1333" b="1" dirty="0">
                <a:solidFill>
                  <a:srgbClr val="FFFFFF"/>
                </a:solidFill>
                <a:latin typeface="Intel Clear"/>
                <a:cs typeface="Intel Clear"/>
              </a:endParaRPr>
            </a:p>
          </p:txBody>
        </p:sp>
      </p:grpSp>
      <p:grpSp>
        <p:nvGrpSpPr>
          <p:cNvPr id="5" name="Group 4"/>
          <p:cNvGrpSpPr/>
          <p:nvPr/>
        </p:nvGrpSpPr>
        <p:grpSpPr>
          <a:xfrm>
            <a:off x="6029527" y="3495114"/>
            <a:ext cx="1908184" cy="931333"/>
            <a:chOff x="7362433" y="3811355"/>
            <a:chExt cx="2289821" cy="1117600"/>
          </a:xfrm>
        </p:grpSpPr>
        <p:pic>
          <p:nvPicPr>
            <p:cNvPr id="122" name="Picture 121" descr="IDFS_Network_slicing_R6_V1_EJ-11.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435328" y="3811355"/>
              <a:ext cx="2120900" cy="1117600"/>
            </a:xfrm>
            <a:prstGeom prst="rect">
              <a:avLst/>
            </a:prstGeom>
          </p:spPr>
        </p:pic>
        <p:sp>
          <p:nvSpPr>
            <p:cNvPr id="132" name="TextBox 131"/>
            <p:cNvSpPr txBox="1"/>
            <p:nvPr/>
          </p:nvSpPr>
          <p:spPr>
            <a:xfrm>
              <a:off x="7362433" y="3946600"/>
              <a:ext cx="2289821" cy="751840"/>
            </a:xfrm>
            <a:prstGeom prst="rect">
              <a:avLst/>
            </a:prstGeom>
            <a:noFill/>
          </p:spPr>
          <p:txBody>
            <a:bodyPr wrap="none" rtlCol="0">
              <a:prstTxWarp prst="textArchDown">
                <a:avLst>
                  <a:gd name="adj" fmla="val 20519307"/>
                </a:avLst>
              </a:prstTxWarp>
              <a:spAutoFit/>
            </a:bodyPr>
            <a:lstStyle/>
            <a:p>
              <a:pPr algn="ctr"/>
              <a:r>
                <a:rPr lang="en-US" sz="1333" b="1" dirty="0">
                  <a:solidFill>
                    <a:srgbClr val="FFFFFF"/>
                  </a:solidFill>
                  <a:latin typeface="Intel Clear"/>
                  <a:cs typeface="Intel Clear"/>
                </a:rPr>
                <a:t>Real Time Control</a:t>
              </a:r>
            </a:p>
            <a:p>
              <a:pPr algn="r"/>
              <a:endParaRPr lang="en-US" sz="1333" b="1" dirty="0">
                <a:solidFill>
                  <a:srgbClr val="FFFFFF"/>
                </a:solidFill>
                <a:latin typeface="Intel Clear"/>
                <a:cs typeface="Intel Clear"/>
              </a:endParaRPr>
            </a:p>
          </p:txBody>
        </p:sp>
      </p:grpSp>
      <p:grpSp>
        <p:nvGrpSpPr>
          <p:cNvPr id="6" name="Group 5"/>
          <p:cNvGrpSpPr/>
          <p:nvPr/>
        </p:nvGrpSpPr>
        <p:grpSpPr>
          <a:xfrm>
            <a:off x="6029527" y="4436184"/>
            <a:ext cx="1908184" cy="931333"/>
            <a:chOff x="7362433" y="5075849"/>
            <a:chExt cx="2289821" cy="1117600"/>
          </a:xfrm>
        </p:grpSpPr>
        <p:pic>
          <p:nvPicPr>
            <p:cNvPr id="123" name="Picture 122" descr="IDFS_Network_slicing_R6_V1_EJ-12.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435328" y="5075849"/>
              <a:ext cx="2120900" cy="1117600"/>
            </a:xfrm>
            <a:prstGeom prst="rect">
              <a:avLst/>
            </a:prstGeom>
          </p:spPr>
        </p:pic>
        <p:sp>
          <p:nvSpPr>
            <p:cNvPr id="133" name="TextBox 132"/>
            <p:cNvSpPr txBox="1"/>
            <p:nvPr/>
          </p:nvSpPr>
          <p:spPr>
            <a:xfrm>
              <a:off x="7362433" y="5195820"/>
              <a:ext cx="2289821" cy="751840"/>
            </a:xfrm>
            <a:prstGeom prst="rect">
              <a:avLst/>
            </a:prstGeom>
            <a:noFill/>
          </p:spPr>
          <p:txBody>
            <a:bodyPr wrap="none" rtlCol="0">
              <a:prstTxWarp prst="textArchDown">
                <a:avLst>
                  <a:gd name="adj" fmla="val 20519307"/>
                </a:avLst>
              </a:prstTxWarp>
              <a:spAutoFit/>
            </a:bodyPr>
            <a:lstStyle/>
            <a:p>
              <a:pPr algn="ctr"/>
              <a:r>
                <a:rPr lang="en-US" sz="1333" b="1" dirty="0" err="1">
                  <a:solidFill>
                    <a:srgbClr val="FFFFFF"/>
                  </a:solidFill>
                  <a:latin typeface="Intel Clear"/>
                  <a:cs typeface="Intel Clear"/>
                </a:rPr>
                <a:t>IoT</a:t>
              </a:r>
              <a:r>
                <a:rPr lang="en-US" sz="1333" b="1" dirty="0">
                  <a:solidFill>
                    <a:srgbClr val="FFFFFF"/>
                  </a:solidFill>
                  <a:latin typeface="Intel Clear"/>
                  <a:cs typeface="Intel Clear"/>
                </a:rPr>
                <a:t> / Sensors</a:t>
              </a:r>
            </a:p>
            <a:p>
              <a:pPr algn="r"/>
              <a:endParaRPr lang="en-US" sz="1333" b="1" dirty="0">
                <a:solidFill>
                  <a:srgbClr val="FFFFFF"/>
                </a:solidFill>
                <a:latin typeface="Intel Clear"/>
                <a:cs typeface="Intel Clear"/>
              </a:endParaRPr>
            </a:p>
          </p:txBody>
        </p:sp>
      </p:grpSp>
      <p:grpSp>
        <p:nvGrpSpPr>
          <p:cNvPr id="7" name="Group 6"/>
          <p:cNvGrpSpPr/>
          <p:nvPr/>
        </p:nvGrpSpPr>
        <p:grpSpPr>
          <a:xfrm>
            <a:off x="6029527" y="5377256"/>
            <a:ext cx="1908184" cy="941917"/>
            <a:chOff x="7362433" y="6343855"/>
            <a:chExt cx="2289821" cy="1130300"/>
          </a:xfrm>
        </p:grpSpPr>
        <p:pic>
          <p:nvPicPr>
            <p:cNvPr id="124" name="Picture 123" descr="IDFS_Network_slicing_R6_V1_EJ-13.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435328" y="6343855"/>
              <a:ext cx="2108200" cy="1130300"/>
            </a:xfrm>
            <a:prstGeom prst="rect">
              <a:avLst/>
            </a:prstGeom>
          </p:spPr>
        </p:pic>
        <p:sp>
          <p:nvSpPr>
            <p:cNvPr id="134" name="TextBox 133"/>
            <p:cNvSpPr txBox="1"/>
            <p:nvPr/>
          </p:nvSpPr>
          <p:spPr>
            <a:xfrm>
              <a:off x="7362433" y="6483064"/>
              <a:ext cx="2289821" cy="751840"/>
            </a:xfrm>
            <a:prstGeom prst="rect">
              <a:avLst/>
            </a:prstGeom>
            <a:noFill/>
          </p:spPr>
          <p:txBody>
            <a:bodyPr wrap="none" rtlCol="0">
              <a:prstTxWarp prst="textArchDown">
                <a:avLst>
                  <a:gd name="adj" fmla="val 20519307"/>
                </a:avLst>
              </a:prstTxWarp>
              <a:spAutoFit/>
            </a:bodyPr>
            <a:lstStyle/>
            <a:p>
              <a:pPr algn="ctr"/>
              <a:r>
                <a:rPr lang="en-US" sz="1333" b="1" dirty="0">
                  <a:solidFill>
                    <a:srgbClr val="FFFFFF"/>
                  </a:solidFill>
                  <a:latin typeface="Intel Clear"/>
                  <a:cs typeface="Intel Clear"/>
                </a:rPr>
                <a:t>Video Streaming</a:t>
              </a:r>
            </a:p>
            <a:p>
              <a:pPr algn="r"/>
              <a:endParaRPr lang="en-US" sz="1333" b="1" dirty="0">
                <a:solidFill>
                  <a:srgbClr val="FFFFFF"/>
                </a:solidFill>
                <a:latin typeface="Intel Clear"/>
                <a:cs typeface="Intel Clear"/>
              </a:endParaRPr>
            </a:p>
          </p:txBody>
        </p:sp>
      </p:grpSp>
      <p:sp>
        <p:nvSpPr>
          <p:cNvPr id="135" name="TextBox 134"/>
          <p:cNvSpPr txBox="1"/>
          <p:nvPr/>
        </p:nvSpPr>
        <p:spPr>
          <a:xfrm>
            <a:off x="657868" y="456815"/>
            <a:ext cx="10631136" cy="938719"/>
          </a:xfrm>
          <a:prstGeom prst="rect">
            <a:avLst/>
          </a:prstGeom>
          <a:noFill/>
        </p:spPr>
        <p:txBody>
          <a:bodyPr wrap="square" rtlCol="0">
            <a:spAutoFit/>
          </a:bodyPr>
          <a:lstStyle/>
          <a:p>
            <a:r>
              <a:rPr lang="en-US" sz="5500" dirty="0">
                <a:solidFill>
                  <a:srgbClr val="FFFFFF"/>
                </a:solidFill>
                <a:latin typeface="Intel Clear Pro Bold"/>
                <a:cs typeface="Intel Clear Pro Bold"/>
              </a:rPr>
              <a:t>Matching cloud services to diverse delivery needs</a:t>
            </a:r>
          </a:p>
        </p:txBody>
      </p:sp>
    </p:spTree>
    <p:extLst>
      <p:ext uri="{BB962C8B-B14F-4D97-AF65-F5344CB8AC3E}">
        <p14:creationId xmlns:p14="http://schemas.microsoft.com/office/powerpoint/2010/main" val="1591510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355" y="1937781"/>
            <a:ext cx="2290007" cy="2290007"/>
          </a:xfrm>
          <a:prstGeom prst="rect">
            <a:avLst/>
          </a:prstGeom>
        </p:spPr>
      </p:pic>
      <p:cxnSp>
        <p:nvCxnSpPr>
          <p:cNvPr id="65" name="Straight Connector 64"/>
          <p:cNvCxnSpPr>
            <a:endCxn id="44" idx="1"/>
          </p:cNvCxnSpPr>
          <p:nvPr/>
        </p:nvCxnSpPr>
        <p:spPr>
          <a:xfrm>
            <a:off x="2991299" y="3982502"/>
            <a:ext cx="1717316" cy="1698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4821879" y="3565377"/>
            <a:ext cx="537319" cy="589424"/>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9502" y="4049215"/>
            <a:ext cx="2290007" cy="2290007"/>
          </a:xfrm>
          <a:prstGeom prst="rect">
            <a:avLst/>
          </a:prstGeom>
        </p:spPr>
      </p:pic>
      <p:sp>
        <p:nvSpPr>
          <p:cNvPr id="10" name="Pentagon 9"/>
          <p:cNvSpPr/>
          <p:nvPr/>
        </p:nvSpPr>
        <p:spPr>
          <a:xfrm>
            <a:off x="77860" y="1134533"/>
            <a:ext cx="11606141" cy="389467"/>
          </a:xfrm>
          <a:prstGeom prst="homePlate">
            <a:avLst/>
          </a:prstGeom>
          <a:gradFill flip="none" rotWithShape="1">
            <a:gsLst>
              <a:gs pos="100000">
                <a:srgbClr val="0071C5"/>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3" name="Title 2"/>
          <p:cNvSpPr>
            <a:spLocks noGrp="1"/>
          </p:cNvSpPr>
          <p:nvPr>
            <p:ph type="title"/>
          </p:nvPr>
        </p:nvSpPr>
        <p:spPr>
          <a:xfrm>
            <a:off x="346892" y="146598"/>
            <a:ext cx="10972800" cy="1158240"/>
          </a:xfrm>
        </p:spPr>
        <p:txBody>
          <a:bodyPr/>
          <a:lstStyle/>
          <a:p>
            <a:pPr algn="ctr"/>
            <a:r>
              <a:rPr lang="en-US" sz="5867" dirty="0">
                <a:latin typeface="Intel Clear Pro" panose="020B0804020202060201" pitchFamily="34" charset="0"/>
                <a:cs typeface="Intel Clear Pro" panose="020B0804020202060201" pitchFamily="34" charset="0"/>
              </a:rPr>
              <a:t>5G Networks of the Future</a:t>
            </a:r>
          </a:p>
        </p:txBody>
      </p:sp>
      <p:sp>
        <p:nvSpPr>
          <p:cNvPr id="2" name="Slide Number Placeholder 1"/>
          <p:cNvSpPr>
            <a:spLocks noGrp="1"/>
          </p:cNvSpPr>
          <p:nvPr>
            <p:ph type="sldNum" sz="quarter" idx="4294967295"/>
          </p:nvPr>
        </p:nvSpPr>
        <p:spPr>
          <a:xfrm>
            <a:off x="0" y="6427788"/>
            <a:ext cx="838200" cy="365125"/>
          </a:xfrm>
          <a:prstGeom prst="rect">
            <a:avLst/>
          </a:prstGeom>
        </p:spPr>
        <p:txBody>
          <a:bodyPr/>
          <a:lstStyle/>
          <a:p>
            <a:fld id="{EE2556C5-CE8C-6547-B838-EA80C61A4AF7}" type="slidenum">
              <a:rPr lang="en-US" smtClean="0">
                <a:solidFill>
                  <a:prstClr val="white"/>
                </a:solidFill>
              </a:rPr>
              <a:pPr/>
              <a:t>5</a:t>
            </a:fld>
            <a:endParaRPr lang="en-US" dirty="0">
              <a:solidFill>
                <a:prstClr val="white"/>
              </a:solidFill>
            </a:endParaRPr>
          </a:p>
        </p:txBody>
      </p:sp>
      <p:sp>
        <p:nvSpPr>
          <p:cNvPr id="7" name="TextBox 6"/>
          <p:cNvSpPr txBox="1"/>
          <p:nvPr/>
        </p:nvSpPr>
        <p:spPr>
          <a:xfrm>
            <a:off x="1" y="1167972"/>
            <a:ext cx="4564396" cy="369332"/>
          </a:xfrm>
          <a:prstGeom prst="rect">
            <a:avLst/>
          </a:prstGeom>
          <a:noFill/>
        </p:spPr>
        <p:txBody>
          <a:bodyPr vert="horz" wrap="square" lIns="0" tIns="0" rIns="0" bIns="0" rtlCol="0">
            <a:spAutoFit/>
          </a:bodyPr>
          <a:lstStyle/>
          <a:p>
            <a:pPr algn="ctr" defTabSz="609570"/>
            <a:r>
              <a:rPr lang="en-US" sz="2400" dirty="0">
                <a:solidFill>
                  <a:srgbClr val="0071C5"/>
                </a:solidFill>
                <a:latin typeface="Intel Clear Pro Bold"/>
                <a:cs typeface="Intel Clear Pro Bold"/>
              </a:rPr>
              <a:t>Today’s public network</a:t>
            </a:r>
            <a:endParaRPr lang="en-US" sz="1467" dirty="0">
              <a:solidFill>
                <a:srgbClr val="0071C5"/>
              </a:solidFill>
            </a:endParaRPr>
          </a:p>
        </p:txBody>
      </p:sp>
      <p:sp>
        <p:nvSpPr>
          <p:cNvPr id="8" name="TextBox 7"/>
          <p:cNvSpPr txBox="1"/>
          <p:nvPr/>
        </p:nvSpPr>
        <p:spPr>
          <a:xfrm>
            <a:off x="5875944" y="1127332"/>
            <a:ext cx="5082501" cy="369332"/>
          </a:xfrm>
          <a:prstGeom prst="rect">
            <a:avLst/>
          </a:prstGeom>
          <a:noFill/>
        </p:spPr>
        <p:txBody>
          <a:bodyPr vert="horz" wrap="square" lIns="0" tIns="0" rIns="0" bIns="0" rtlCol="0">
            <a:spAutoFit/>
          </a:bodyPr>
          <a:lstStyle/>
          <a:p>
            <a:pPr algn="ctr" defTabSz="609570"/>
            <a:r>
              <a:rPr lang="en-US" sz="2400" dirty="0">
                <a:solidFill>
                  <a:prstClr val="white"/>
                </a:solidFill>
                <a:latin typeface="Intel Clear Pro Bold"/>
                <a:cs typeface="Intel Clear Pro Bold"/>
              </a:rPr>
              <a:t>Tomorrow</a:t>
            </a:r>
            <a:endParaRPr lang="en-US" sz="1467" dirty="0">
              <a:solidFill>
                <a:prstClr val="white"/>
              </a:solidFill>
            </a:endParaRPr>
          </a:p>
        </p:txBody>
      </p:sp>
      <p:cxnSp>
        <p:nvCxnSpPr>
          <p:cNvPr id="18" name="Straight Connector 17"/>
          <p:cNvCxnSpPr/>
          <p:nvPr/>
        </p:nvCxnSpPr>
        <p:spPr>
          <a:xfrm>
            <a:off x="4368801" y="2072640"/>
            <a:ext cx="6871772" cy="8797"/>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376917" y="2070851"/>
            <a:ext cx="0" cy="19462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260892" y="2091601"/>
            <a:ext cx="0" cy="19462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9" idx="6"/>
          </p:cNvCxnSpPr>
          <p:nvPr/>
        </p:nvCxnSpPr>
        <p:spPr>
          <a:xfrm flipV="1">
            <a:off x="1878069" y="3870961"/>
            <a:ext cx="834651" cy="885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1016001" y="3891281"/>
            <a:ext cx="295641" cy="885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338199" y="3299968"/>
            <a:ext cx="590829" cy="590829"/>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44" name="Oval 43"/>
          <p:cNvSpPr/>
          <p:nvPr/>
        </p:nvSpPr>
        <p:spPr>
          <a:xfrm>
            <a:off x="4627882" y="5603344"/>
            <a:ext cx="551284" cy="533296"/>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56" name="TextBox 55"/>
          <p:cNvSpPr txBox="1"/>
          <p:nvPr/>
        </p:nvSpPr>
        <p:spPr>
          <a:xfrm>
            <a:off x="2323579" y="5770151"/>
            <a:ext cx="2389635" cy="344710"/>
          </a:xfrm>
          <a:prstGeom prst="rect">
            <a:avLst/>
          </a:prstGeom>
          <a:noFill/>
        </p:spPr>
        <p:txBody>
          <a:bodyPr vert="horz" wrap="square" lIns="0" tIns="0" rIns="0" bIns="0" rtlCol="0">
            <a:spAutoFit/>
          </a:bodyPr>
          <a:lstStyle/>
          <a:p>
            <a:pPr algn="ctr" defTabSz="609570">
              <a:lnSpc>
                <a:spcPct val="80000"/>
              </a:lnSpc>
            </a:pPr>
            <a:r>
              <a:rPr lang="en-US" sz="1400" b="1" dirty="0">
                <a:solidFill>
                  <a:srgbClr val="003C71"/>
                </a:solidFill>
              </a:rPr>
              <a:t>Network in a box: </a:t>
            </a:r>
          </a:p>
          <a:p>
            <a:pPr algn="ctr" defTabSz="609570">
              <a:lnSpc>
                <a:spcPct val="80000"/>
              </a:lnSpc>
            </a:pPr>
            <a:r>
              <a:rPr lang="en-US" sz="1400" b="1" dirty="0" smtClean="0">
                <a:solidFill>
                  <a:srgbClr val="003C71"/>
                </a:solidFill>
              </a:rPr>
              <a:t> </a:t>
            </a:r>
            <a:r>
              <a:rPr lang="en-US" sz="1200" b="1" dirty="0" smtClean="0">
                <a:solidFill>
                  <a:srgbClr val="003C71"/>
                </a:solidFill>
              </a:rPr>
              <a:t>Mobile Edge Computing , </a:t>
            </a:r>
            <a:r>
              <a:rPr lang="en-US" sz="1200" b="1" dirty="0" err="1">
                <a:solidFill>
                  <a:srgbClr val="003C71"/>
                </a:solidFill>
              </a:rPr>
              <a:t>vEPC</a:t>
            </a:r>
            <a:endParaRPr lang="en-US" sz="1200" b="1" dirty="0">
              <a:solidFill>
                <a:srgbClr val="003C71"/>
              </a:solidFill>
            </a:endParaRPr>
          </a:p>
        </p:txBody>
      </p:sp>
      <p:grpSp>
        <p:nvGrpSpPr>
          <p:cNvPr id="4" name="Group 3"/>
          <p:cNvGrpSpPr/>
          <p:nvPr/>
        </p:nvGrpSpPr>
        <p:grpSpPr>
          <a:xfrm>
            <a:off x="238997" y="2061119"/>
            <a:ext cx="4160160" cy="2892584"/>
            <a:chOff x="186623" y="1644558"/>
            <a:chExt cx="5114192" cy="3489406"/>
          </a:xfrm>
        </p:grpSpPr>
        <p:cxnSp>
          <p:nvCxnSpPr>
            <p:cNvPr id="14" name="Straight Connector 13"/>
            <p:cNvCxnSpPr/>
            <p:nvPr/>
          </p:nvCxnSpPr>
          <p:spPr>
            <a:xfrm>
              <a:off x="642326" y="1654289"/>
              <a:ext cx="4496271"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32592" y="1644558"/>
              <a:ext cx="0" cy="19462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138596" y="1654290"/>
              <a:ext cx="0" cy="19462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467782" y="3440513"/>
              <a:ext cx="733797" cy="795988"/>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400">
                <a:solidFill>
                  <a:prstClr val="white"/>
                </a:solidFill>
              </a:endParaRPr>
            </a:p>
          </p:txBody>
        </p:sp>
        <p:sp>
          <p:nvSpPr>
            <p:cNvPr id="23" name="Oval 22"/>
            <p:cNvSpPr/>
            <p:nvPr/>
          </p:nvSpPr>
          <p:spPr>
            <a:xfrm>
              <a:off x="3103605" y="2341493"/>
              <a:ext cx="846667" cy="846667"/>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400">
                <a:solidFill>
                  <a:prstClr val="white"/>
                </a:solidFill>
              </a:endParaRPr>
            </a:p>
          </p:txBody>
        </p:sp>
        <p:cxnSp>
          <p:nvCxnSpPr>
            <p:cNvPr id="15" name="Straight Connector 14"/>
            <p:cNvCxnSpPr/>
            <p:nvPr/>
          </p:nvCxnSpPr>
          <p:spPr>
            <a:xfrm flipV="1">
              <a:off x="3415159" y="3128203"/>
              <a:ext cx="30869" cy="48834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6623" y="3934226"/>
              <a:ext cx="1281159" cy="371280"/>
            </a:xfrm>
            <a:prstGeom prst="rect">
              <a:avLst/>
            </a:prstGeom>
            <a:noFill/>
          </p:spPr>
          <p:txBody>
            <a:bodyPr wrap="square" rtlCol="0">
              <a:spAutoFit/>
            </a:bodyPr>
            <a:lstStyle/>
            <a:p>
              <a:pPr defTabSz="609570"/>
              <a:r>
                <a:rPr lang="en-US" sz="1400" b="1" dirty="0" err="1" smtClean="0">
                  <a:solidFill>
                    <a:srgbClr val="003C71"/>
                  </a:solidFill>
                  <a:ea typeface="Intel Clear" panose="020B0604020203020204" pitchFamily="34" charset="0"/>
                  <a:cs typeface="Intel Clear" panose="020B0604020203020204" pitchFamily="34" charset="0"/>
                </a:rPr>
                <a:t>eNode</a:t>
              </a:r>
              <a:r>
                <a:rPr lang="en-US" sz="1400" b="1" dirty="0" smtClean="0">
                  <a:solidFill>
                    <a:srgbClr val="003C71"/>
                  </a:solidFill>
                  <a:ea typeface="Intel Clear" panose="020B0604020203020204" pitchFamily="34" charset="0"/>
                  <a:cs typeface="Intel Clear" panose="020B0604020203020204" pitchFamily="34" charset="0"/>
                </a:rPr>
                <a:t> B</a:t>
              </a:r>
              <a:endParaRPr lang="en-US" sz="1400" dirty="0">
                <a:solidFill>
                  <a:srgbClr val="003C71"/>
                </a:solidFill>
                <a:ea typeface="Intel Clear" panose="020B0604020203020204" pitchFamily="34" charset="0"/>
                <a:cs typeface="Intel Clear" panose="020B0604020203020204" pitchFamily="34" charset="0"/>
              </a:endParaRPr>
            </a:p>
          </p:txBody>
        </p:sp>
        <p:sp>
          <p:nvSpPr>
            <p:cNvPr id="28" name="TextBox 27"/>
            <p:cNvSpPr txBox="1"/>
            <p:nvPr/>
          </p:nvSpPr>
          <p:spPr>
            <a:xfrm>
              <a:off x="1271235" y="4211939"/>
              <a:ext cx="2831897" cy="371280"/>
            </a:xfrm>
            <a:prstGeom prst="rect">
              <a:avLst/>
            </a:prstGeom>
            <a:noFill/>
          </p:spPr>
          <p:txBody>
            <a:bodyPr wrap="square" rtlCol="0">
              <a:spAutoFit/>
            </a:bodyPr>
            <a:lstStyle/>
            <a:p>
              <a:pPr defTabSz="609570"/>
              <a:r>
                <a:rPr lang="en-US" sz="1400" b="1" dirty="0" smtClean="0">
                  <a:solidFill>
                    <a:srgbClr val="003C71"/>
                  </a:solidFill>
                  <a:ea typeface="Intel Clear" panose="020B0604020203020204" pitchFamily="34" charset="0"/>
                  <a:cs typeface="Intel Clear" panose="020B0604020203020204" pitchFamily="34" charset="0"/>
                </a:rPr>
                <a:t>Evolved Packet Core</a:t>
              </a:r>
              <a:endParaRPr lang="en-US" sz="1400" dirty="0">
                <a:solidFill>
                  <a:srgbClr val="003C71"/>
                </a:solidFill>
                <a:ea typeface="Intel Clear" panose="020B0604020203020204" pitchFamily="34" charset="0"/>
                <a:cs typeface="Intel Clear" panose="020B0604020203020204" pitchFamily="34" charset="0"/>
              </a:endParaRPr>
            </a:p>
          </p:txBody>
        </p:sp>
        <p:sp>
          <p:nvSpPr>
            <p:cNvPr id="29" name="TextBox 28"/>
            <p:cNvSpPr txBox="1"/>
            <p:nvPr/>
          </p:nvSpPr>
          <p:spPr>
            <a:xfrm>
              <a:off x="520989" y="4539916"/>
              <a:ext cx="2894171" cy="594048"/>
            </a:xfrm>
            <a:prstGeom prst="rect">
              <a:avLst/>
            </a:prstGeom>
            <a:noFill/>
          </p:spPr>
          <p:txBody>
            <a:bodyPr wrap="square" rtlCol="0">
              <a:spAutoFit/>
            </a:bodyPr>
            <a:lstStyle/>
            <a:p>
              <a:pPr algn="ctr" defTabSz="609570"/>
              <a:r>
                <a:rPr lang="en-US" sz="1200" b="1" dirty="0">
                  <a:solidFill>
                    <a:srgbClr val="003C71"/>
                  </a:solidFill>
                  <a:ea typeface="Intel Clear" panose="020B0604020203020204" pitchFamily="34" charset="0"/>
                  <a:cs typeface="Intel Clear" panose="020B0604020203020204" pitchFamily="34" charset="0"/>
                </a:rPr>
                <a:t>Subscriber </a:t>
              </a:r>
              <a:r>
                <a:rPr lang="en-US" sz="1200" b="1" dirty="0" err="1">
                  <a:solidFill>
                    <a:srgbClr val="003C71"/>
                  </a:solidFill>
                  <a:ea typeface="Intel Clear" panose="020B0604020203020204" pitchFamily="34" charset="0"/>
                  <a:cs typeface="Intel Clear" panose="020B0604020203020204" pitchFamily="34" charset="0"/>
                </a:rPr>
                <a:t>Mgmt</a:t>
              </a:r>
              <a:r>
                <a:rPr lang="en-US" sz="1200" b="1" dirty="0">
                  <a:solidFill>
                    <a:srgbClr val="003C71"/>
                  </a:solidFill>
                  <a:ea typeface="Intel Clear" panose="020B0604020203020204" pitchFamily="34" charset="0"/>
                  <a:cs typeface="Intel Clear" panose="020B0604020203020204" pitchFamily="34" charset="0"/>
                </a:rPr>
                <a:t>/Charging</a:t>
              </a:r>
            </a:p>
            <a:p>
              <a:pPr algn="ctr" defTabSz="609570"/>
              <a:endParaRPr lang="en-US" sz="1400" dirty="0">
                <a:solidFill>
                  <a:srgbClr val="003C71"/>
                </a:solidFill>
                <a:ea typeface="Intel Clear" panose="020B0604020203020204" pitchFamily="34" charset="0"/>
                <a:cs typeface="Intel Clear" panose="020B0604020203020204" pitchFamily="34" charset="0"/>
              </a:endParaRPr>
            </a:p>
          </p:txBody>
        </p:sp>
        <p:sp>
          <p:nvSpPr>
            <p:cNvPr id="30" name="TextBox 29"/>
            <p:cNvSpPr txBox="1"/>
            <p:nvPr/>
          </p:nvSpPr>
          <p:spPr>
            <a:xfrm>
              <a:off x="3653048" y="3850128"/>
              <a:ext cx="1303864" cy="501537"/>
            </a:xfrm>
            <a:prstGeom prst="rect">
              <a:avLst/>
            </a:prstGeom>
            <a:noFill/>
          </p:spPr>
          <p:txBody>
            <a:bodyPr wrap="square" rtlCol="0">
              <a:spAutoFit/>
            </a:bodyPr>
            <a:lstStyle/>
            <a:p>
              <a:pPr algn="ctr" defTabSz="609570"/>
              <a:r>
                <a:rPr lang="en-US" sz="1051" b="1" dirty="0">
                  <a:solidFill>
                    <a:srgbClr val="003C71"/>
                  </a:solidFill>
                  <a:ea typeface="Intel Clear" panose="020B0604020203020204" pitchFamily="34" charset="0"/>
                  <a:cs typeface="Intel Clear" panose="020B0604020203020204" pitchFamily="34" charset="0"/>
                </a:rPr>
                <a:t>Backhaul</a:t>
              </a:r>
            </a:p>
            <a:p>
              <a:pPr algn="ctr" defTabSz="609570"/>
              <a:endParaRPr lang="en-US" sz="1051" dirty="0">
                <a:solidFill>
                  <a:srgbClr val="003C71"/>
                </a:solidFill>
                <a:ea typeface="Intel Clear" panose="020B0604020203020204" pitchFamily="34" charset="0"/>
                <a:cs typeface="Intel Clear" panose="020B0604020203020204" pitchFamily="34" charset="0"/>
              </a:endParaRPr>
            </a:p>
          </p:txBody>
        </p:sp>
        <p:sp>
          <p:nvSpPr>
            <p:cNvPr id="31" name="TextBox 30"/>
            <p:cNvSpPr txBox="1"/>
            <p:nvPr/>
          </p:nvSpPr>
          <p:spPr>
            <a:xfrm>
              <a:off x="2749253" y="2024908"/>
              <a:ext cx="1573730" cy="631175"/>
            </a:xfrm>
            <a:prstGeom prst="rect">
              <a:avLst/>
            </a:prstGeom>
            <a:noFill/>
          </p:spPr>
          <p:txBody>
            <a:bodyPr wrap="square" rtlCol="0">
              <a:spAutoFit/>
            </a:bodyPr>
            <a:lstStyle/>
            <a:p>
              <a:pPr algn="ctr" defTabSz="609570"/>
              <a:r>
                <a:rPr lang="en-US" sz="1400" b="1" dirty="0">
                  <a:solidFill>
                    <a:srgbClr val="003C71"/>
                  </a:solidFill>
                  <a:ea typeface="Intel Clear" panose="020B0604020203020204" pitchFamily="34" charset="0"/>
                  <a:cs typeface="Intel Clear" panose="020B0604020203020204" pitchFamily="34" charset="0"/>
                </a:rPr>
                <a:t>Data Center</a:t>
              </a:r>
            </a:p>
            <a:p>
              <a:pPr algn="ctr" defTabSz="609570"/>
              <a:endParaRPr lang="en-US" sz="1400" dirty="0">
                <a:solidFill>
                  <a:srgbClr val="003C71"/>
                </a:solidFill>
                <a:ea typeface="Intel Clear" panose="020B0604020203020204" pitchFamily="34" charset="0"/>
                <a:cs typeface="Intel Clear" panose="020B0604020203020204" pitchFamily="34" charset="0"/>
              </a:endParaRPr>
            </a:p>
          </p:txBody>
        </p:sp>
        <p:pic>
          <p:nvPicPr>
            <p:cNvPr id="32" name="Picture 31"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5026" y="3408218"/>
              <a:ext cx="801972" cy="801972"/>
            </a:xfrm>
            <a:prstGeom prst="rect">
              <a:avLst/>
            </a:prstGeom>
          </p:spPr>
        </p:pic>
        <p:pic>
          <p:nvPicPr>
            <p:cNvPr id="34" name="Picture 33" descr="Untitled-3-03.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43987" y="3326335"/>
              <a:ext cx="914400" cy="914400"/>
            </a:xfrm>
            <a:prstGeom prst="rect">
              <a:avLst/>
            </a:prstGeom>
          </p:spPr>
        </p:pic>
        <p:pic>
          <p:nvPicPr>
            <p:cNvPr id="36" name="Picture 35" descr="Untitled-3-0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3983" y="3143355"/>
              <a:ext cx="914400" cy="914400"/>
            </a:xfrm>
            <a:prstGeom prst="rect">
              <a:avLst/>
            </a:prstGeom>
          </p:spPr>
        </p:pic>
        <p:pic>
          <p:nvPicPr>
            <p:cNvPr id="50" name="Picture 49" descr="Untitled-3-0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44609" y="2224521"/>
              <a:ext cx="914400" cy="914400"/>
            </a:xfrm>
            <a:prstGeom prst="rect">
              <a:avLst/>
            </a:prstGeom>
          </p:spPr>
        </p:pic>
        <p:cxnSp>
          <p:nvCxnSpPr>
            <p:cNvPr id="62" name="Straight Connector 61"/>
            <p:cNvCxnSpPr/>
            <p:nvPr/>
          </p:nvCxnSpPr>
          <p:spPr>
            <a:xfrm flipV="1">
              <a:off x="3636278" y="3605690"/>
              <a:ext cx="1664537" cy="18145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74" name="TextBox 73"/>
          <p:cNvSpPr txBox="1"/>
          <p:nvPr/>
        </p:nvSpPr>
        <p:spPr>
          <a:xfrm>
            <a:off x="6927708" y="2202091"/>
            <a:ext cx="4148667" cy="1949701"/>
          </a:xfrm>
          <a:prstGeom prst="rect">
            <a:avLst/>
          </a:prstGeom>
          <a:noFill/>
        </p:spPr>
        <p:txBody>
          <a:bodyPr vert="horz" wrap="square" lIns="0" tIns="0" rIns="0" bIns="0" rtlCol="0">
            <a:spAutoFit/>
          </a:bodyPr>
          <a:lstStyle/>
          <a:p>
            <a:pPr defTabSz="609570"/>
            <a:r>
              <a:rPr lang="en-US" sz="2400" dirty="0">
                <a:solidFill>
                  <a:srgbClr val="0071C5"/>
                </a:solidFill>
                <a:latin typeface="Intel Clear Pro Bold"/>
                <a:cs typeface="Intel Clear Pro Bold"/>
              </a:rPr>
              <a:t>Smart City/Communities</a:t>
            </a:r>
          </a:p>
          <a:p>
            <a:pPr marL="228589" indent="-228589" defTabSz="609570">
              <a:buFont typeface="Wingdings" charset="2"/>
              <a:buChar char="§"/>
            </a:pPr>
            <a:r>
              <a:rPr lang="en-US" sz="1467" dirty="0">
                <a:solidFill>
                  <a:srgbClr val="0071C5"/>
                </a:solidFill>
              </a:rPr>
              <a:t>Network in a box with regional data centers</a:t>
            </a:r>
          </a:p>
          <a:p>
            <a:pPr defTabSz="609570"/>
            <a:endParaRPr lang="en-US" sz="1467" dirty="0">
              <a:solidFill>
                <a:srgbClr val="0071C5"/>
              </a:solidFill>
            </a:endParaRPr>
          </a:p>
          <a:p>
            <a:pPr marL="228589" indent="-228589" defTabSz="609570">
              <a:buFont typeface="Wingdings" charset="2"/>
              <a:buChar char="§"/>
            </a:pPr>
            <a:r>
              <a:rPr lang="en-US" sz="1467" dirty="0">
                <a:solidFill>
                  <a:srgbClr val="0071C5"/>
                </a:solidFill>
              </a:rPr>
              <a:t>Indoor and outdoor connectivity, presence, </a:t>
            </a:r>
            <a:br>
              <a:rPr lang="en-US" sz="1467" dirty="0">
                <a:solidFill>
                  <a:srgbClr val="0071C5"/>
                </a:solidFill>
              </a:rPr>
            </a:br>
            <a:r>
              <a:rPr lang="en-US" sz="1467" dirty="0">
                <a:solidFill>
                  <a:srgbClr val="0071C5"/>
                </a:solidFill>
              </a:rPr>
              <a:t>city/transportation infrastructure apps</a:t>
            </a:r>
          </a:p>
          <a:p>
            <a:pPr marL="228589" indent="-228589" defTabSz="609570">
              <a:buFont typeface="Wingdings" charset="2"/>
              <a:buChar char="§"/>
            </a:pPr>
            <a:r>
              <a:rPr lang="en-US" sz="1467" dirty="0">
                <a:solidFill>
                  <a:srgbClr val="0071C5"/>
                </a:solidFill>
              </a:rPr>
              <a:t>Multi-spectrum: alternative, licensed &amp; unlicensed</a:t>
            </a:r>
          </a:p>
          <a:p>
            <a:pPr defTabSz="609570"/>
            <a:endParaRPr lang="en-US" sz="1467" dirty="0" err="1">
              <a:solidFill>
                <a:srgbClr val="0071C5"/>
              </a:solidFill>
            </a:endParaRPr>
          </a:p>
        </p:txBody>
      </p:sp>
      <p:sp>
        <p:nvSpPr>
          <p:cNvPr id="75" name="TextBox 74"/>
          <p:cNvSpPr txBox="1"/>
          <p:nvPr/>
        </p:nvSpPr>
        <p:spPr>
          <a:xfrm>
            <a:off x="6983666" y="4588674"/>
            <a:ext cx="4282591" cy="1498167"/>
          </a:xfrm>
          <a:prstGeom prst="rect">
            <a:avLst/>
          </a:prstGeom>
          <a:noFill/>
        </p:spPr>
        <p:txBody>
          <a:bodyPr vert="horz" wrap="square" lIns="0" tIns="0" rIns="0" bIns="0" rtlCol="0">
            <a:spAutoFit/>
          </a:bodyPr>
          <a:lstStyle/>
          <a:p>
            <a:pPr defTabSz="609570"/>
            <a:r>
              <a:rPr lang="en-US" sz="2400" dirty="0">
                <a:solidFill>
                  <a:srgbClr val="0071C5"/>
                </a:solidFill>
                <a:latin typeface="Intel Clear Pro Bold"/>
                <a:cs typeface="Intel Clear Pro Bold"/>
              </a:rPr>
              <a:t>Factories/manufacturers</a:t>
            </a:r>
          </a:p>
          <a:p>
            <a:pPr marL="228589" indent="-228589" defTabSz="609570">
              <a:buFont typeface="Wingdings" charset="2"/>
              <a:buChar char="§"/>
            </a:pPr>
            <a:r>
              <a:rPr lang="en-US" sz="1467" dirty="0">
                <a:solidFill>
                  <a:srgbClr val="0071C5"/>
                </a:solidFill>
              </a:rPr>
              <a:t>Network in a box providing application slice(s)</a:t>
            </a:r>
          </a:p>
          <a:p>
            <a:pPr marL="228589" indent="-228589" defTabSz="609570">
              <a:buFont typeface="Wingdings" charset="2"/>
              <a:buChar char="§"/>
            </a:pPr>
            <a:endParaRPr lang="en-US" sz="1467" dirty="0">
              <a:solidFill>
                <a:srgbClr val="0071C5"/>
              </a:solidFill>
            </a:endParaRPr>
          </a:p>
          <a:p>
            <a:pPr marL="228589" indent="-228589" defTabSz="609570">
              <a:buFont typeface="Wingdings" charset="2"/>
              <a:buChar char="§"/>
            </a:pPr>
            <a:r>
              <a:rPr lang="en-US" sz="1467" dirty="0">
                <a:solidFill>
                  <a:srgbClr val="0071C5"/>
                </a:solidFill>
              </a:rPr>
              <a:t>Application and multi-spectrum (alternative, licensed, unlicensed) for indoor/outdoor connectivity</a:t>
            </a:r>
          </a:p>
        </p:txBody>
      </p:sp>
      <p:sp>
        <p:nvSpPr>
          <p:cNvPr id="81" name="TextBox 80"/>
          <p:cNvSpPr txBox="1"/>
          <p:nvPr/>
        </p:nvSpPr>
        <p:spPr>
          <a:xfrm>
            <a:off x="4883658" y="3964231"/>
            <a:ext cx="457412" cy="164212"/>
          </a:xfrm>
          <a:prstGeom prst="rect">
            <a:avLst/>
          </a:prstGeom>
          <a:noFill/>
        </p:spPr>
        <p:txBody>
          <a:bodyPr vert="horz" wrap="square" lIns="0" tIns="0" rIns="0" bIns="0" rtlCol="0">
            <a:spAutoFit/>
          </a:bodyPr>
          <a:lstStyle/>
          <a:p>
            <a:pPr algn="ctr" defTabSz="609570"/>
            <a:r>
              <a:rPr lang="en-US" sz="1067" dirty="0">
                <a:solidFill>
                  <a:prstClr val="white"/>
                </a:solidFill>
              </a:rPr>
              <a:t>RRH</a:t>
            </a:r>
          </a:p>
        </p:txBody>
      </p:sp>
      <p:pic>
        <p:nvPicPr>
          <p:cNvPr id="64" name="Picture 63" descr="Untitled-3-06.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94385" y="3281513"/>
            <a:ext cx="516155" cy="516155"/>
          </a:xfrm>
          <a:prstGeom prst="rect">
            <a:avLst/>
          </a:prstGeom>
        </p:spPr>
      </p:pic>
      <p:pic>
        <p:nvPicPr>
          <p:cNvPr id="84" name="Picture 83"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5562303" y="2875281"/>
            <a:ext cx="270989" cy="139167"/>
          </a:xfrm>
          <a:prstGeom prst="rect">
            <a:avLst/>
          </a:prstGeom>
        </p:spPr>
      </p:pic>
      <p:pic>
        <p:nvPicPr>
          <p:cNvPr id="33" name="Picture 32" descr="Untitled-3-02.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85138" y="2676437"/>
            <a:ext cx="295623" cy="295623"/>
          </a:xfrm>
          <a:prstGeom prst="rect">
            <a:avLst/>
          </a:prstGeom>
        </p:spPr>
      </p:pic>
      <p:pic>
        <p:nvPicPr>
          <p:cNvPr id="89" name="Picture 88" descr="Untitled-3-02.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96873" y="2685030"/>
            <a:ext cx="412852" cy="412852"/>
          </a:xfrm>
          <a:prstGeom prst="rect">
            <a:avLst/>
          </a:prstGeom>
        </p:spPr>
      </p:pic>
      <p:cxnSp>
        <p:nvCxnSpPr>
          <p:cNvPr id="5" name="Straight Connector 4"/>
          <p:cNvCxnSpPr>
            <a:stCxn id="113" idx="2"/>
            <a:endCxn id="108" idx="2"/>
          </p:cNvCxnSpPr>
          <p:nvPr/>
        </p:nvCxnSpPr>
        <p:spPr>
          <a:xfrm flipH="1">
            <a:off x="4947107" y="5420361"/>
            <a:ext cx="132636" cy="25907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112" idx="1"/>
            <a:endCxn id="108" idx="2"/>
          </p:cNvCxnSpPr>
          <p:nvPr/>
        </p:nvCxnSpPr>
        <p:spPr>
          <a:xfrm flipH="1">
            <a:off x="4947108" y="5387443"/>
            <a:ext cx="356413" cy="291996"/>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7662623" y="4080735"/>
            <a:ext cx="147860" cy="45008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5116607" y="5247042"/>
            <a:ext cx="1231271" cy="509223"/>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6" name="Picture 85" descr="Untitled-3-06.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68136" y="3533197"/>
            <a:ext cx="516155" cy="516155"/>
          </a:xfrm>
          <a:prstGeom prst="rect">
            <a:avLst/>
          </a:prstGeom>
        </p:spPr>
      </p:pic>
      <p:sp>
        <p:nvSpPr>
          <p:cNvPr id="96" name="TextBox 95"/>
          <p:cNvSpPr txBox="1"/>
          <p:nvPr/>
        </p:nvSpPr>
        <p:spPr>
          <a:xfrm>
            <a:off x="4381351" y="3723143"/>
            <a:ext cx="457412" cy="164212"/>
          </a:xfrm>
          <a:prstGeom prst="rect">
            <a:avLst/>
          </a:prstGeom>
          <a:noFill/>
        </p:spPr>
        <p:txBody>
          <a:bodyPr vert="horz" wrap="square" lIns="0" tIns="0" rIns="0" bIns="0" rtlCol="0">
            <a:spAutoFit/>
          </a:bodyPr>
          <a:lstStyle/>
          <a:p>
            <a:pPr algn="ctr" defTabSz="609570"/>
            <a:r>
              <a:rPr lang="en-US" sz="1067" dirty="0">
                <a:solidFill>
                  <a:prstClr val="white"/>
                </a:solidFill>
              </a:rPr>
              <a:t>RRH</a:t>
            </a:r>
          </a:p>
        </p:txBody>
      </p:sp>
      <p:sp>
        <p:nvSpPr>
          <p:cNvPr id="61" name="TextBox 60"/>
          <p:cNvSpPr txBox="1"/>
          <p:nvPr/>
        </p:nvSpPr>
        <p:spPr>
          <a:xfrm>
            <a:off x="9554322" y="2851666"/>
            <a:ext cx="985602" cy="164212"/>
          </a:xfrm>
          <a:prstGeom prst="rect">
            <a:avLst/>
          </a:prstGeom>
          <a:noFill/>
        </p:spPr>
        <p:txBody>
          <a:bodyPr vert="horz" wrap="square" lIns="0" tIns="0" rIns="0" bIns="0" rtlCol="0">
            <a:spAutoFit/>
          </a:bodyPr>
          <a:lstStyle/>
          <a:p>
            <a:pPr defTabSz="609570"/>
            <a:r>
              <a:rPr lang="en-US" sz="1067" dirty="0" smtClean="0">
                <a:solidFill>
                  <a:srgbClr val="003C71"/>
                </a:solidFill>
              </a:rPr>
              <a:t>v </a:t>
            </a:r>
            <a:r>
              <a:rPr lang="en-US" sz="1067" dirty="0">
                <a:solidFill>
                  <a:srgbClr val="003C71"/>
                </a:solidFill>
              </a:rPr>
              <a:t>MEC + </a:t>
            </a:r>
            <a:r>
              <a:rPr lang="en-US" sz="1067" dirty="0" err="1">
                <a:solidFill>
                  <a:srgbClr val="003C71"/>
                </a:solidFill>
              </a:rPr>
              <a:t>vEPC</a:t>
            </a:r>
            <a:endParaRPr lang="en-US" sz="1067" dirty="0">
              <a:solidFill>
                <a:srgbClr val="003C71"/>
              </a:solidFill>
            </a:endParaRPr>
          </a:p>
        </p:txBody>
      </p:sp>
      <p:pic>
        <p:nvPicPr>
          <p:cNvPr id="99" name="Picture 98"/>
          <p:cNvPicPr>
            <a:picLocks noChangeAspect="1"/>
          </p:cNvPicPr>
          <p:nvPr/>
        </p:nvPicPr>
        <p:blipFill>
          <a:blip r:embed="rId1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20362" y="2461770"/>
            <a:ext cx="87599" cy="92271"/>
          </a:xfrm>
          <a:prstGeom prst="rect">
            <a:avLst/>
          </a:prstGeom>
        </p:spPr>
      </p:pic>
      <p:pic>
        <p:nvPicPr>
          <p:cNvPr id="100" name="Picture 99"/>
          <p:cNvPicPr>
            <a:picLocks noChangeAspect="1"/>
          </p:cNvPicPr>
          <p:nvPr/>
        </p:nvPicPr>
        <p:blipFill>
          <a:blip r:embed="rId1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25477" y="2804160"/>
            <a:ext cx="104963" cy="110560"/>
          </a:xfrm>
          <a:prstGeom prst="rect">
            <a:avLst/>
          </a:prstGeom>
        </p:spPr>
      </p:pic>
      <p:pic>
        <p:nvPicPr>
          <p:cNvPr id="101" name="Picture 100"/>
          <p:cNvPicPr>
            <a:picLocks noChangeAspect="1"/>
          </p:cNvPicPr>
          <p:nvPr/>
        </p:nvPicPr>
        <p:blipFill>
          <a:blip r:embed="rId1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00040" y="2954479"/>
            <a:ext cx="96520" cy="101668"/>
          </a:xfrm>
          <a:prstGeom prst="rect">
            <a:avLst/>
          </a:prstGeom>
        </p:spPr>
      </p:pic>
      <p:pic>
        <p:nvPicPr>
          <p:cNvPr id="102" name="Picture 101"/>
          <p:cNvPicPr>
            <a:picLocks noChangeAspect="1"/>
          </p:cNvPicPr>
          <p:nvPr/>
        </p:nvPicPr>
        <p:blipFill>
          <a:blip r:embed="rId1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715002" y="2289050"/>
            <a:ext cx="87599" cy="92271"/>
          </a:xfrm>
          <a:prstGeom prst="rect">
            <a:avLst/>
          </a:prstGeom>
        </p:spPr>
      </p:pic>
      <p:pic>
        <p:nvPicPr>
          <p:cNvPr id="105" name="Picture 104"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4942543" y="2778761"/>
            <a:ext cx="270989" cy="139167"/>
          </a:xfrm>
          <a:prstGeom prst="rect">
            <a:avLst/>
          </a:prstGeom>
        </p:spPr>
      </p:pic>
      <p:pic>
        <p:nvPicPr>
          <p:cNvPr id="106" name="Picture 105"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5333703" y="2509521"/>
            <a:ext cx="270989" cy="139167"/>
          </a:xfrm>
          <a:prstGeom prst="rect">
            <a:avLst/>
          </a:prstGeom>
        </p:spPr>
      </p:pic>
      <p:pic>
        <p:nvPicPr>
          <p:cNvPr id="107" name="Picture 106"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7889240" y="5189321"/>
            <a:ext cx="371139" cy="190599"/>
          </a:xfrm>
          <a:prstGeom prst="rect">
            <a:avLst/>
          </a:prstGeom>
        </p:spPr>
      </p:pic>
      <p:pic>
        <p:nvPicPr>
          <p:cNvPr id="108" name="Picture 107"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4633495" y="5679437"/>
            <a:ext cx="627224" cy="313880"/>
          </a:xfrm>
          <a:prstGeom prst="rect">
            <a:avLst/>
          </a:prstGeom>
        </p:spPr>
      </p:pic>
      <p:pic>
        <p:nvPicPr>
          <p:cNvPr id="109" name="Picture 108" descr="Untitled-3-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9179990" y="2884895"/>
            <a:ext cx="270989" cy="139167"/>
          </a:xfrm>
          <a:prstGeom prst="rect">
            <a:avLst/>
          </a:prstGeom>
        </p:spPr>
      </p:pic>
      <p:pic>
        <p:nvPicPr>
          <p:cNvPr id="112" name="Picture 111"/>
          <p:cNvPicPr>
            <a:picLocks noChangeAspect="1"/>
          </p:cNvPicPr>
          <p:nvPr/>
        </p:nvPicPr>
        <p:blipFill>
          <a:blip r:embed="rId1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5303520" y="5334203"/>
            <a:ext cx="101085" cy="106476"/>
          </a:xfrm>
          <a:prstGeom prst="rect">
            <a:avLst/>
          </a:prstGeom>
        </p:spPr>
      </p:pic>
      <p:pic>
        <p:nvPicPr>
          <p:cNvPr id="113" name="Picture 112"/>
          <p:cNvPicPr>
            <a:picLocks noChangeAspect="1"/>
          </p:cNvPicPr>
          <p:nvPr/>
        </p:nvPicPr>
        <p:blipFill>
          <a:blip r:embed="rId1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5029200" y="5313883"/>
            <a:ext cx="101085" cy="106476"/>
          </a:xfrm>
          <a:prstGeom prst="rect">
            <a:avLst/>
          </a:prstGeom>
        </p:spPr>
      </p:pic>
      <p:pic>
        <p:nvPicPr>
          <p:cNvPr id="115" name="Picture 114"/>
          <p:cNvPicPr>
            <a:picLocks noChangeAspect="1"/>
          </p:cNvPicPr>
          <p:nvPr/>
        </p:nvPicPr>
        <p:blipFill>
          <a:blip r:embed="rId1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299200" y="5136083"/>
            <a:ext cx="101085" cy="106476"/>
          </a:xfrm>
          <a:prstGeom prst="rect">
            <a:avLst/>
          </a:prstGeom>
        </p:spPr>
      </p:pic>
      <p:pic>
        <p:nvPicPr>
          <p:cNvPr id="117" name="Picture 116"/>
          <p:cNvPicPr>
            <a:picLocks noChangeAspect="1"/>
          </p:cNvPicPr>
          <p:nvPr/>
        </p:nvPicPr>
        <p:blipFill>
          <a:blip r:embed="rId1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5928360" y="5059883"/>
            <a:ext cx="101085" cy="106476"/>
          </a:xfrm>
          <a:prstGeom prst="rect">
            <a:avLst/>
          </a:prstGeom>
        </p:spPr>
      </p:pic>
      <p:cxnSp>
        <p:nvCxnSpPr>
          <p:cNvPr id="118" name="Straight Connector 117"/>
          <p:cNvCxnSpPr/>
          <p:nvPr/>
        </p:nvCxnSpPr>
        <p:spPr>
          <a:xfrm flipH="1">
            <a:off x="5096291" y="5176522"/>
            <a:ext cx="867631" cy="594983"/>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419600" y="1595121"/>
            <a:ext cx="6939280" cy="451534"/>
          </a:xfrm>
          <a:prstGeom prst="rect">
            <a:avLst/>
          </a:prstGeom>
          <a:noFill/>
        </p:spPr>
        <p:txBody>
          <a:bodyPr vert="horz" wrap="square" lIns="0" tIns="0" rIns="0" bIns="0" rtlCol="0">
            <a:spAutoFit/>
          </a:bodyPr>
          <a:lstStyle/>
          <a:p>
            <a:pPr defTabSz="914400"/>
            <a:r>
              <a:rPr lang="en-US" sz="1467" dirty="0">
                <a:solidFill>
                  <a:srgbClr val="003C71"/>
                </a:solidFill>
              </a:rPr>
              <a:t>COTS necessary, enables broader ecosystem, new business opportunities, workload convergence, </a:t>
            </a:r>
            <a:r>
              <a:rPr lang="en-US" sz="1467" dirty="0" err="1">
                <a:solidFill>
                  <a:srgbClr val="003C71"/>
                </a:solidFill>
              </a:rPr>
              <a:t>i.e</a:t>
            </a:r>
            <a:r>
              <a:rPr lang="en-US" sz="1467" dirty="0">
                <a:solidFill>
                  <a:srgbClr val="003C71"/>
                </a:solidFill>
              </a:rPr>
              <a:t> Network in a box for enterprises</a:t>
            </a:r>
          </a:p>
        </p:txBody>
      </p:sp>
    </p:spTree>
    <p:extLst>
      <p:ext uri="{BB962C8B-B14F-4D97-AF65-F5344CB8AC3E}">
        <p14:creationId xmlns:p14="http://schemas.microsoft.com/office/powerpoint/2010/main" val="3699108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Left-Right Arrow 79"/>
          <p:cNvSpPr/>
          <p:nvPr/>
        </p:nvSpPr>
        <p:spPr bwMode="auto">
          <a:xfrm>
            <a:off x="2799246" y="3115953"/>
            <a:ext cx="2027180" cy="448572"/>
          </a:xfrm>
          <a:prstGeom prst="leftRightArrow">
            <a:avLst>
              <a:gd name="adj1" fmla="val 79973"/>
              <a:gd name="adj2" fmla="val 41930"/>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83200" tIns="83200" rIns="83200" bIns="83200" numCol="1" rtlCol="0" anchor="ctr" anchorCtr="0" compatLnSpc="1">
            <a:prstTxWarp prst="textNoShape">
              <a:avLst/>
            </a:prstTxWarp>
          </a:bodyPr>
          <a:lstStyle/>
          <a:p>
            <a:pPr defTabSz="1014480" eaLnBrk="0" fontAlgn="base" hangingPunct="0">
              <a:spcBef>
                <a:spcPct val="0"/>
              </a:spcBef>
              <a:spcAft>
                <a:spcPct val="0"/>
              </a:spcAft>
            </a:pPr>
            <a:endParaRPr lang="en-US" sz="1200" dirty="0">
              <a:solidFill>
                <a:srgbClr val="000000"/>
              </a:solidFill>
            </a:endParaRPr>
          </a:p>
        </p:txBody>
      </p:sp>
      <p:grpSp>
        <p:nvGrpSpPr>
          <p:cNvPr id="4" name="Group 3"/>
          <p:cNvGrpSpPr/>
          <p:nvPr/>
        </p:nvGrpSpPr>
        <p:grpSpPr>
          <a:xfrm>
            <a:off x="263555" y="1468842"/>
            <a:ext cx="11834309" cy="5158926"/>
            <a:chOff x="-272473" y="1489988"/>
            <a:chExt cx="11965917" cy="5368012"/>
          </a:xfrm>
        </p:grpSpPr>
        <p:sp>
          <p:nvSpPr>
            <p:cNvPr id="103" name="Left-Right Arrow 102"/>
            <p:cNvSpPr/>
            <p:nvPr/>
          </p:nvSpPr>
          <p:spPr>
            <a:xfrm>
              <a:off x="4963610" y="5693579"/>
              <a:ext cx="6616797" cy="1140216"/>
            </a:xfrm>
            <a:prstGeom prst="leftRightArrow">
              <a:avLst>
                <a:gd name="adj1" fmla="val 50000"/>
                <a:gd name="adj2" fmla="val 1929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600" dirty="0">
                <a:solidFill>
                  <a:prstClr val="white"/>
                </a:solidFill>
              </a:endParaRPr>
            </a:p>
          </p:txBody>
        </p:sp>
        <p:grpSp>
          <p:nvGrpSpPr>
            <p:cNvPr id="3" name="Group 2"/>
            <p:cNvGrpSpPr/>
            <p:nvPr/>
          </p:nvGrpSpPr>
          <p:grpSpPr>
            <a:xfrm>
              <a:off x="-272473" y="1489988"/>
              <a:ext cx="11965917" cy="4851602"/>
              <a:chOff x="-272473" y="1489988"/>
              <a:chExt cx="11965917" cy="4851602"/>
            </a:xfrm>
          </p:grpSpPr>
          <p:sp>
            <p:nvSpPr>
              <p:cNvPr id="6" name="Rounded Rectangle 5"/>
              <p:cNvSpPr/>
              <p:nvPr/>
            </p:nvSpPr>
            <p:spPr>
              <a:xfrm>
                <a:off x="5065411" y="4870275"/>
                <a:ext cx="6094503" cy="725851"/>
              </a:xfrm>
              <a:prstGeom prst="roundRect">
                <a:avLst/>
              </a:prstGeom>
              <a:gradFill>
                <a:gsLst>
                  <a:gs pos="0">
                    <a:schemeClr val="bg1"/>
                  </a:gs>
                  <a:gs pos="100000">
                    <a:schemeClr val="bg1">
                      <a:lumMod val="75000"/>
                    </a:schemeClr>
                  </a:gs>
                </a:gsLst>
                <a:lin ang="54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a:endParaRPr lang="en-US" sz="1100" dirty="0">
                  <a:solidFill>
                    <a:prstClr val="white"/>
                  </a:solidFill>
                </a:endParaRPr>
              </a:p>
            </p:txBody>
          </p:sp>
          <p:pic>
            <p:nvPicPr>
              <p:cNvPr id="7" name="Picture 6"/>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76895" y="5007518"/>
                <a:ext cx="603611" cy="464639"/>
              </a:xfrm>
              <a:prstGeom prst="rect">
                <a:avLst/>
              </a:prstGeom>
            </p:spPr>
          </p:pic>
          <p:pic>
            <p:nvPicPr>
              <p:cNvPr id="8" name="Picture 7"/>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75127" y="4966047"/>
                <a:ext cx="743487" cy="533295"/>
              </a:xfrm>
              <a:prstGeom prst="rect">
                <a:avLst/>
              </a:prstGeom>
            </p:spPr>
          </p:pic>
          <p:pic>
            <p:nvPicPr>
              <p:cNvPr id="9" name="Picture 8"/>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34975" y="4993309"/>
                <a:ext cx="631068" cy="506032"/>
              </a:xfrm>
              <a:prstGeom prst="rect">
                <a:avLst/>
              </a:prstGeom>
            </p:spPr>
          </p:pic>
          <p:sp>
            <p:nvSpPr>
              <p:cNvPr id="10" name="TextBox 9"/>
              <p:cNvSpPr txBox="1"/>
              <p:nvPr>
                <p:custDataLst>
                  <p:tags r:id="rId2"/>
                </p:custDataLst>
              </p:nvPr>
            </p:nvSpPr>
            <p:spPr>
              <a:xfrm>
                <a:off x="-110403" y="1520176"/>
                <a:ext cx="2194560" cy="541757"/>
              </a:xfrm>
              <a:prstGeom prst="rect">
                <a:avLst/>
              </a:prstGeom>
              <a:blipFill dpi="0" rotWithShape="1">
                <a:blip r:embed="rId15" cstate="email">
                  <a:extLst>
                    <a:ext uri="{28A0092B-C50C-407E-A947-70E740481C1C}">
                      <a14:useLocalDpi xmlns:a14="http://schemas.microsoft.com/office/drawing/2010/main"/>
                    </a:ext>
                  </a:extLst>
                </a:blip>
                <a:srcRect/>
                <a:tile tx="0" ty="0" sx="100000" sy="100000" flip="xy" algn="b"/>
              </a:blipFill>
            </p:spPr>
            <p:txBody>
              <a:bodyPr vert="horz" wrap="square" lIns="0" tIns="0" rIns="0" bIns="88900" rtlCol="0" anchor="b">
                <a:spAutoFit/>
              </a:bodyPr>
              <a:lstStyle/>
              <a:p>
                <a:pPr algn="ctr" defTabSz="609570"/>
                <a:r>
                  <a:rPr lang="en-US" sz="1400" b="1" cap="all" dirty="0">
                    <a:solidFill>
                      <a:prstClr val="black">
                        <a:lumMod val="75000"/>
                        <a:lumOff val="25000"/>
                      </a:prstClr>
                    </a:solidFill>
                  </a:rPr>
                  <a:t>Device/ Machine/On-Site edge/Fog</a:t>
                </a:r>
              </a:p>
            </p:txBody>
          </p:sp>
          <p:sp>
            <p:nvSpPr>
              <p:cNvPr id="11" name="TextBox 10"/>
              <p:cNvSpPr txBox="1"/>
              <p:nvPr>
                <p:custDataLst>
                  <p:tags r:id="rId3"/>
                </p:custDataLst>
              </p:nvPr>
            </p:nvSpPr>
            <p:spPr>
              <a:xfrm>
                <a:off x="2516285" y="1693047"/>
                <a:ext cx="2194560" cy="317582"/>
              </a:xfrm>
              <a:prstGeom prst="rect">
                <a:avLst/>
              </a:prstGeom>
              <a:blipFill dpi="0" rotWithShape="1">
                <a:blip r:embed="rId15" cstate="email">
                  <a:extLst>
                    <a:ext uri="{28A0092B-C50C-407E-A947-70E740481C1C}">
                      <a14:useLocalDpi xmlns:a14="http://schemas.microsoft.com/office/drawing/2010/main"/>
                    </a:ext>
                  </a:extLst>
                </a:blip>
                <a:srcRect/>
                <a:tile tx="0" ty="0" sx="100000" sy="100000" flip="xy" algn="b"/>
              </a:blipFill>
            </p:spPr>
            <p:txBody>
              <a:bodyPr vert="horz" wrap="square" lIns="0" tIns="0" rIns="0" bIns="88900" rtlCol="0" anchor="b">
                <a:spAutoFit/>
              </a:bodyPr>
              <a:lstStyle/>
              <a:p>
                <a:pPr algn="ctr" defTabSz="609570"/>
                <a:r>
                  <a:rPr lang="en-US" sz="1400" b="1" cap="all" dirty="0">
                    <a:solidFill>
                      <a:prstClr val="black">
                        <a:lumMod val="75000"/>
                        <a:lumOff val="25000"/>
                      </a:prstClr>
                    </a:solidFill>
                  </a:rPr>
                  <a:t>access technology</a:t>
                </a:r>
              </a:p>
            </p:txBody>
          </p:sp>
          <p:sp>
            <p:nvSpPr>
              <p:cNvPr id="12" name="TextBox 11"/>
              <p:cNvSpPr txBox="1"/>
              <p:nvPr>
                <p:custDataLst>
                  <p:tags r:id="rId4"/>
                </p:custDataLst>
              </p:nvPr>
            </p:nvSpPr>
            <p:spPr>
              <a:xfrm>
                <a:off x="4939918" y="1559865"/>
                <a:ext cx="2194560" cy="541757"/>
              </a:xfrm>
              <a:prstGeom prst="rect">
                <a:avLst/>
              </a:prstGeom>
              <a:blipFill dpi="0" rotWithShape="1">
                <a:blip r:embed="rId15" cstate="email">
                  <a:extLst>
                    <a:ext uri="{28A0092B-C50C-407E-A947-70E740481C1C}">
                      <a14:useLocalDpi xmlns:a14="http://schemas.microsoft.com/office/drawing/2010/main"/>
                    </a:ext>
                  </a:extLst>
                </a:blip>
                <a:srcRect/>
                <a:tile tx="0" ty="0" sx="100000" sy="100000" flip="xy" algn="b"/>
              </a:blipFill>
            </p:spPr>
            <p:txBody>
              <a:bodyPr vert="horz" wrap="square" lIns="0" tIns="0" rIns="0" bIns="88900" rtlCol="0" anchor="b">
                <a:spAutoFit/>
              </a:bodyPr>
              <a:lstStyle/>
              <a:p>
                <a:pPr algn="ctr" defTabSz="609570"/>
                <a:r>
                  <a:rPr lang="en-US" sz="1400" b="1" cap="all" dirty="0">
                    <a:solidFill>
                      <a:prstClr val="black">
                        <a:lumMod val="75000"/>
                        <a:lumOff val="25000"/>
                      </a:prstClr>
                    </a:solidFill>
                  </a:rPr>
                  <a:t>Access </a:t>
                </a:r>
              </a:p>
              <a:p>
                <a:pPr algn="ctr" defTabSz="609570"/>
                <a:r>
                  <a:rPr lang="en-US" sz="1400" b="1" cap="all" dirty="0">
                    <a:solidFill>
                      <a:prstClr val="black">
                        <a:lumMod val="75000"/>
                        <a:lumOff val="25000"/>
                      </a:prstClr>
                    </a:solidFill>
                  </a:rPr>
                  <a:t>Network/Far edge</a:t>
                </a:r>
              </a:p>
            </p:txBody>
          </p:sp>
          <p:sp>
            <p:nvSpPr>
              <p:cNvPr id="13" name="TextBox 12"/>
              <p:cNvSpPr txBox="1"/>
              <p:nvPr>
                <p:custDataLst>
                  <p:tags r:id="rId5"/>
                </p:custDataLst>
              </p:nvPr>
            </p:nvSpPr>
            <p:spPr>
              <a:xfrm>
                <a:off x="7178138" y="1542947"/>
                <a:ext cx="2194560" cy="541757"/>
              </a:xfrm>
              <a:prstGeom prst="rect">
                <a:avLst/>
              </a:prstGeom>
              <a:blipFill dpi="0" rotWithShape="1">
                <a:blip r:embed="rId15" cstate="email">
                  <a:extLst>
                    <a:ext uri="{28A0092B-C50C-407E-A947-70E740481C1C}">
                      <a14:useLocalDpi xmlns:a14="http://schemas.microsoft.com/office/drawing/2010/main"/>
                    </a:ext>
                  </a:extLst>
                </a:blip>
                <a:srcRect/>
                <a:tile tx="0" ty="0" sx="100000" sy="100000" flip="xy" algn="b"/>
              </a:blipFill>
            </p:spPr>
            <p:txBody>
              <a:bodyPr vert="horz" wrap="square" lIns="0" tIns="0" rIns="0" bIns="88900" rtlCol="0" anchor="b">
                <a:spAutoFit/>
              </a:bodyPr>
              <a:lstStyle/>
              <a:p>
                <a:pPr algn="ctr" defTabSz="609570"/>
                <a:r>
                  <a:rPr lang="en-US" sz="1400" b="1" cap="all" dirty="0">
                    <a:solidFill>
                      <a:prstClr val="black">
                        <a:lumMod val="75000"/>
                        <a:lumOff val="25000"/>
                      </a:prstClr>
                    </a:solidFill>
                  </a:rPr>
                  <a:t>Core </a:t>
                </a:r>
              </a:p>
              <a:p>
                <a:pPr algn="ctr" defTabSz="609570"/>
                <a:r>
                  <a:rPr lang="en-US" sz="1400" b="1" cap="all" dirty="0">
                    <a:solidFill>
                      <a:prstClr val="black">
                        <a:lumMod val="75000"/>
                        <a:lumOff val="25000"/>
                      </a:prstClr>
                    </a:solidFill>
                  </a:rPr>
                  <a:t>Network</a:t>
                </a:r>
              </a:p>
            </p:txBody>
          </p:sp>
          <p:sp>
            <p:nvSpPr>
              <p:cNvPr id="14" name="TextBox 13"/>
              <p:cNvSpPr txBox="1"/>
              <p:nvPr>
                <p:custDataLst>
                  <p:tags r:id="rId6"/>
                </p:custDataLst>
              </p:nvPr>
            </p:nvSpPr>
            <p:spPr>
              <a:xfrm>
                <a:off x="9498884" y="1489988"/>
                <a:ext cx="2194560" cy="317582"/>
              </a:xfrm>
              <a:prstGeom prst="rect">
                <a:avLst/>
              </a:prstGeom>
              <a:blipFill dpi="0" rotWithShape="1">
                <a:blip r:embed="rId15" cstate="email">
                  <a:extLst>
                    <a:ext uri="{28A0092B-C50C-407E-A947-70E740481C1C}">
                      <a14:useLocalDpi xmlns:a14="http://schemas.microsoft.com/office/drawing/2010/main"/>
                    </a:ext>
                  </a:extLst>
                </a:blip>
                <a:srcRect/>
                <a:tile tx="0" ty="0" sx="100000" sy="100000" flip="xy" algn="b"/>
              </a:blipFill>
            </p:spPr>
            <p:txBody>
              <a:bodyPr vert="horz" wrap="square" lIns="0" tIns="0" rIns="0" bIns="88900" rtlCol="0" anchor="b">
                <a:spAutoFit/>
              </a:bodyPr>
              <a:lstStyle/>
              <a:p>
                <a:pPr algn="ctr" defTabSz="609570"/>
                <a:r>
                  <a:rPr lang="en-US" sz="1400" b="1" cap="all" dirty="0">
                    <a:solidFill>
                      <a:prstClr val="black">
                        <a:lumMod val="75000"/>
                        <a:lumOff val="25000"/>
                      </a:prstClr>
                    </a:solidFill>
                  </a:rPr>
                  <a:t>Internet / Cloud</a:t>
                </a:r>
              </a:p>
            </p:txBody>
          </p:sp>
          <p:pic>
            <p:nvPicPr>
              <p:cNvPr id="15" name="Picture 14"/>
              <p:cNvPicPr>
                <a:picLocks noChangeAspect="1"/>
              </p:cNvPicPr>
              <p:nvPr/>
            </p:nvPicPr>
            <p:blipFill rotWithShape="1">
              <a:blip r:embed="rId16" cstate="email">
                <a:clrChange>
                  <a:clrFrom>
                    <a:srgbClr val="CCCCCC"/>
                  </a:clrFrom>
                  <a:clrTo>
                    <a:srgbClr val="CCCCCC">
                      <a:alpha val="0"/>
                    </a:srgbClr>
                  </a:clrTo>
                </a:clrChange>
                <a:extLst>
                  <a:ext uri="{28A0092B-C50C-407E-A947-70E740481C1C}">
                    <a14:useLocalDpi xmlns:a14="http://schemas.microsoft.com/office/drawing/2010/main"/>
                  </a:ext>
                </a:extLst>
              </a:blip>
              <a:srcRect/>
              <a:stretch/>
            </p:blipFill>
            <p:spPr>
              <a:xfrm>
                <a:off x="5231299" y="3183453"/>
                <a:ext cx="418815" cy="409355"/>
              </a:xfrm>
              <a:prstGeom prst="rect">
                <a:avLst/>
              </a:prstGeom>
            </p:spPr>
          </p:pic>
          <p:pic>
            <p:nvPicPr>
              <p:cNvPr id="16" name="Picture 15" descr="http://www.virtela.net/wp-content/themes/virtela/images/automation.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51168" y="2214993"/>
                <a:ext cx="1853491" cy="11966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220307" y="2037343"/>
                <a:ext cx="2176408" cy="160125"/>
              </a:xfrm>
              <a:prstGeom prst="rect">
                <a:avLst/>
              </a:prstGeom>
              <a:noFill/>
            </p:spPr>
            <p:txBody>
              <a:bodyPr wrap="square" lIns="0" tIns="0" rIns="0" bIns="0" rtlCol="0">
                <a:spAutoFit/>
              </a:bodyPr>
              <a:lstStyle/>
              <a:p>
                <a:pPr algn="ctr" defTabSz="609570"/>
                <a:r>
                  <a:rPr lang="en-US" sz="1000" i="1" dirty="0">
                    <a:solidFill>
                      <a:srgbClr val="B1BABF">
                        <a:lumMod val="50000"/>
                      </a:srgbClr>
                    </a:solidFill>
                    <a:cs typeface="Neo Sans Intel"/>
                  </a:rPr>
                  <a:t>Network function virtualization</a:t>
                </a:r>
              </a:p>
            </p:txBody>
          </p:sp>
          <p:pic>
            <p:nvPicPr>
              <p:cNvPr id="18" name="Picture 17"/>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99847" y="5007518"/>
                <a:ext cx="603611" cy="464639"/>
              </a:xfrm>
              <a:prstGeom prst="rect">
                <a:avLst/>
              </a:prstGeom>
            </p:spPr>
          </p:pic>
          <p:pic>
            <p:nvPicPr>
              <p:cNvPr id="19" name="Picture 18"/>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20583" y="4966047"/>
                <a:ext cx="743487" cy="533295"/>
              </a:xfrm>
              <a:prstGeom prst="rect">
                <a:avLst/>
              </a:prstGeom>
            </p:spPr>
          </p:pic>
          <p:pic>
            <p:nvPicPr>
              <p:cNvPr id="20" name="Picture 19"/>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80997" y="4993309"/>
                <a:ext cx="631068" cy="506032"/>
              </a:xfrm>
              <a:prstGeom prst="rect">
                <a:avLst/>
              </a:prstGeom>
            </p:spPr>
          </p:pic>
          <p:sp>
            <p:nvSpPr>
              <p:cNvPr id="21" name="Rounded Rectangle 20"/>
              <p:cNvSpPr/>
              <p:nvPr/>
            </p:nvSpPr>
            <p:spPr>
              <a:xfrm>
                <a:off x="5065411" y="4473697"/>
                <a:ext cx="6094503" cy="303319"/>
              </a:xfrm>
              <a:prstGeom prst="roundRect">
                <a:avLst/>
              </a:prstGeom>
              <a:gradFill>
                <a:gsLst>
                  <a:gs pos="0">
                    <a:schemeClr val="bg1"/>
                  </a:gs>
                  <a:gs pos="100000">
                    <a:schemeClr val="bg1">
                      <a:lumMod val="75000"/>
                    </a:schemeClr>
                  </a:gs>
                </a:gsLst>
                <a:lin ang="54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a:r>
                  <a:rPr lang="en-US" sz="1000" i="1" dirty="0">
                    <a:solidFill>
                      <a:prstClr val="black"/>
                    </a:solidFill>
                  </a:rPr>
                  <a:t>Hypervisor</a:t>
                </a:r>
              </a:p>
            </p:txBody>
          </p:sp>
          <p:sp>
            <p:nvSpPr>
              <p:cNvPr id="22" name="Rounded Rectangle 21"/>
              <p:cNvSpPr/>
              <p:nvPr/>
            </p:nvSpPr>
            <p:spPr>
              <a:xfrm>
                <a:off x="5073687" y="3708480"/>
                <a:ext cx="6086227" cy="663037"/>
              </a:xfrm>
              <a:prstGeom prst="roundRect">
                <a:avLst/>
              </a:prstGeom>
              <a:gradFill>
                <a:gsLst>
                  <a:gs pos="0">
                    <a:schemeClr val="bg1"/>
                  </a:gs>
                  <a:gs pos="100000">
                    <a:schemeClr val="bg1">
                      <a:lumMod val="75000"/>
                    </a:schemeClr>
                  </a:gs>
                </a:gsLst>
                <a:lin ang="54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b"/>
              <a:lstStyle/>
              <a:p>
                <a:pPr algn="ctr" defTabSz="609570"/>
                <a:r>
                  <a:rPr lang="en-US" sz="1000" i="1" dirty="0">
                    <a:solidFill>
                      <a:prstClr val="black"/>
                    </a:solidFill>
                  </a:rPr>
                  <a:t>Operating System</a:t>
                </a:r>
              </a:p>
            </p:txBody>
          </p:sp>
          <p:pic>
            <p:nvPicPr>
              <p:cNvPr id="23" name="Picture 22" descr="http://www.cellfawn.com/spec/spec_icons/OS.png"/>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7608794" y="3746058"/>
                <a:ext cx="416719" cy="3286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www.cellfawn.com/spec/spec_icons/OS.png"/>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8446005" y="3723437"/>
                <a:ext cx="311943" cy="37385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882932" y="2909960"/>
                <a:ext cx="2363595" cy="160125"/>
              </a:xfrm>
              <a:prstGeom prst="rect">
                <a:avLst/>
              </a:prstGeom>
              <a:noFill/>
            </p:spPr>
            <p:txBody>
              <a:bodyPr wrap="square" lIns="0" tIns="0" rIns="0" bIns="0" rtlCol="0">
                <a:spAutoFit/>
              </a:bodyPr>
              <a:lstStyle/>
              <a:p>
                <a:pPr algn="ctr" defTabSz="609570"/>
                <a:r>
                  <a:rPr lang="en-US" sz="1000" i="1" dirty="0">
                    <a:solidFill>
                      <a:srgbClr val="B1BABF">
                        <a:lumMod val="50000"/>
                      </a:srgbClr>
                    </a:solidFill>
                    <a:cs typeface="Neo Sans Intel"/>
                  </a:rPr>
                  <a:t>C-RAN (Remote Radio Heads)</a:t>
                </a:r>
              </a:p>
            </p:txBody>
          </p:sp>
          <p:pic>
            <p:nvPicPr>
              <p:cNvPr id="26" name="Picture 25"/>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35016" y="5007518"/>
                <a:ext cx="603611" cy="464639"/>
              </a:xfrm>
              <a:prstGeom prst="rect">
                <a:avLst/>
              </a:prstGeom>
            </p:spPr>
          </p:pic>
          <p:pic>
            <p:nvPicPr>
              <p:cNvPr id="27" name="Picture 26"/>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39661" y="4966047"/>
                <a:ext cx="743487" cy="533295"/>
              </a:xfrm>
              <a:prstGeom prst="rect">
                <a:avLst/>
              </a:prstGeom>
            </p:spPr>
          </p:pic>
          <p:pic>
            <p:nvPicPr>
              <p:cNvPr id="28" name="Picture 27"/>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81333" y="4993309"/>
                <a:ext cx="631068" cy="506032"/>
              </a:xfrm>
              <a:prstGeom prst="rect">
                <a:avLst/>
              </a:prstGeom>
            </p:spPr>
          </p:pic>
          <p:sp>
            <p:nvSpPr>
              <p:cNvPr id="29" name="TextBox 28"/>
              <p:cNvSpPr txBox="1"/>
              <p:nvPr/>
            </p:nvSpPr>
            <p:spPr>
              <a:xfrm>
                <a:off x="5587185" y="1960744"/>
                <a:ext cx="911693" cy="160125"/>
              </a:xfrm>
              <a:prstGeom prst="rect">
                <a:avLst/>
              </a:prstGeom>
              <a:noFill/>
            </p:spPr>
            <p:txBody>
              <a:bodyPr wrap="square" lIns="0" tIns="0" rIns="0" bIns="0" rtlCol="0">
                <a:spAutoFit/>
              </a:bodyPr>
              <a:lstStyle/>
              <a:p>
                <a:pPr algn="ctr" defTabSz="609570"/>
                <a:r>
                  <a:rPr lang="en-US" sz="1000" i="1" dirty="0">
                    <a:solidFill>
                      <a:srgbClr val="B1BABF">
                        <a:lumMod val="50000"/>
                      </a:srgbClr>
                    </a:solidFill>
                    <a:cs typeface="Neo Sans Intel"/>
                  </a:rPr>
                  <a:t>Small cells</a:t>
                </a:r>
              </a:p>
            </p:txBody>
          </p:sp>
          <p:grpSp>
            <p:nvGrpSpPr>
              <p:cNvPr id="30" name="Group 29"/>
              <p:cNvGrpSpPr/>
              <p:nvPr/>
            </p:nvGrpSpPr>
            <p:grpSpPr>
              <a:xfrm>
                <a:off x="5376060" y="1975520"/>
                <a:ext cx="1354747" cy="749035"/>
                <a:chOff x="5470886" y="2368930"/>
                <a:chExt cx="1354747" cy="749034"/>
              </a:xfrm>
            </p:grpSpPr>
            <p:pic>
              <p:nvPicPr>
                <p:cNvPr id="31"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767735" y="2490734"/>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388689" y="2490832"/>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064584" y="2632737"/>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599954" y="2718555"/>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775845" y="2854892"/>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470886" y="2368930"/>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488686" y="2745981"/>
                  <a:ext cx="225679" cy="2630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icons.webpatashala.com/Icons/Icons8-Metro-Style-Icons/Png/radio-tower-512-icon-20131054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308885" y="2830697"/>
                  <a:ext cx="225679" cy="263072"/>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p:cNvPicPr>
                <a:picLocks noChangeAspect="1"/>
              </p:cNvPicPr>
              <p:nvPr/>
            </p:nvPicPr>
            <p:blipFill rotWithShape="1">
              <a:blip r:embed="rId16" cstate="email">
                <a:clrChange>
                  <a:clrFrom>
                    <a:srgbClr val="CCCCCC"/>
                  </a:clrFrom>
                  <a:clrTo>
                    <a:srgbClr val="CCCCCC">
                      <a:alpha val="0"/>
                    </a:srgbClr>
                  </a:clrTo>
                </a:clrChange>
                <a:extLst>
                  <a:ext uri="{28A0092B-C50C-407E-A947-70E740481C1C}">
                    <a14:useLocalDpi xmlns:a14="http://schemas.microsoft.com/office/drawing/2010/main"/>
                  </a:ext>
                </a:extLst>
              </a:blip>
              <a:srcRect/>
              <a:stretch/>
            </p:blipFill>
            <p:spPr>
              <a:xfrm>
                <a:off x="5785795" y="3183453"/>
                <a:ext cx="418815" cy="409355"/>
              </a:xfrm>
              <a:prstGeom prst="rect">
                <a:avLst/>
              </a:prstGeom>
            </p:spPr>
          </p:pic>
          <p:cxnSp>
            <p:nvCxnSpPr>
              <p:cNvPr id="40" name="Straight Connector 39"/>
              <p:cNvCxnSpPr/>
              <p:nvPr/>
            </p:nvCxnSpPr>
            <p:spPr>
              <a:xfrm>
                <a:off x="5995201" y="3595189"/>
                <a:ext cx="0" cy="115672"/>
              </a:xfrm>
              <a:prstGeom prst="line">
                <a:avLst/>
              </a:prstGeom>
              <a:ln w="9525">
                <a:solidFill>
                  <a:schemeClr val="tx1">
                    <a:lumMod val="95000"/>
                    <a:lumOff val="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rotWithShape="1">
              <a:blip r:embed="rId16" cstate="email">
                <a:clrChange>
                  <a:clrFrom>
                    <a:srgbClr val="CCCCCC"/>
                  </a:clrFrom>
                  <a:clrTo>
                    <a:srgbClr val="CCCCCC">
                      <a:alpha val="0"/>
                    </a:srgbClr>
                  </a:clrTo>
                </a:clrChange>
                <a:extLst>
                  <a:ext uri="{28A0092B-C50C-407E-A947-70E740481C1C}">
                    <a14:useLocalDpi xmlns:a14="http://schemas.microsoft.com/office/drawing/2010/main"/>
                  </a:ext>
                </a:extLst>
              </a:blip>
              <a:srcRect/>
              <a:stretch/>
            </p:blipFill>
            <p:spPr>
              <a:xfrm>
                <a:off x="6293267" y="3183453"/>
                <a:ext cx="418815" cy="409355"/>
              </a:xfrm>
              <a:prstGeom prst="rect">
                <a:avLst/>
              </a:prstGeom>
            </p:spPr>
          </p:pic>
          <p:cxnSp>
            <p:nvCxnSpPr>
              <p:cNvPr id="42" name="Straight Connector 41"/>
              <p:cNvCxnSpPr/>
              <p:nvPr/>
            </p:nvCxnSpPr>
            <p:spPr>
              <a:xfrm>
                <a:off x="8227936" y="3125573"/>
                <a:ext cx="0" cy="582907"/>
              </a:xfrm>
              <a:prstGeom prst="line">
                <a:avLst/>
              </a:prstGeom>
              <a:ln w="9525">
                <a:solidFill>
                  <a:schemeClr val="tx1">
                    <a:lumMod val="95000"/>
                    <a:lumOff val="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501536" y="3595189"/>
                <a:ext cx="0" cy="115672"/>
              </a:xfrm>
              <a:prstGeom prst="line">
                <a:avLst/>
              </a:prstGeom>
              <a:ln w="9525">
                <a:solidFill>
                  <a:schemeClr val="tx1">
                    <a:lumMod val="95000"/>
                    <a:lumOff val="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437117" y="3595189"/>
                <a:ext cx="0" cy="115672"/>
              </a:xfrm>
              <a:prstGeom prst="line">
                <a:avLst/>
              </a:prstGeom>
              <a:ln w="9525">
                <a:solidFill>
                  <a:schemeClr val="tx1">
                    <a:lumMod val="95000"/>
                    <a:lumOff val="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45" name="Picture 20" descr="http://blog.bankaf.com/wp-content/uploads/2012/09/HiRes-Cloud-computing-icon.jpg"/>
              <p:cNvPicPr>
                <a:picLocks noChangeAspect="1" noChangeArrowheads="1"/>
              </p:cNvPicPr>
              <p:nvPr/>
            </p:nvPicPr>
            <p:blipFill>
              <a:blip r:embed="rId21" cstate="email">
                <a:grayscl/>
                <a:extLst>
                  <a:ext uri="{28A0092B-C50C-407E-A947-70E740481C1C}">
                    <a14:useLocalDpi xmlns:a14="http://schemas.microsoft.com/office/drawing/2010/main"/>
                  </a:ext>
                </a:extLst>
              </a:blip>
              <a:srcRect/>
              <a:stretch>
                <a:fillRect/>
              </a:stretch>
            </p:blipFill>
            <p:spPr bwMode="auto">
              <a:xfrm>
                <a:off x="9470627" y="1988516"/>
                <a:ext cx="1002203" cy="9807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http://www.cloudproviderusa.com/wp-content/uploads/2012/08/AppCloud-1.jpg"/>
              <p:cNvPicPr>
                <a:picLocks noChangeAspect="1" noChangeArrowheads="1"/>
              </p:cNvPicPr>
              <p:nvPr/>
            </p:nvPicPr>
            <p:blipFill>
              <a:blip r:embed="rId22"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10275339" y="2457753"/>
                <a:ext cx="1271847" cy="1157468"/>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a:xfrm rot="16200000">
                <a:off x="10487287" y="4498282"/>
                <a:ext cx="1882920" cy="303319"/>
              </a:xfrm>
              <a:prstGeom prst="roundRect">
                <a:avLst/>
              </a:prstGeom>
              <a:gradFill>
                <a:gsLst>
                  <a:gs pos="0">
                    <a:schemeClr val="bg1"/>
                  </a:gs>
                  <a:gs pos="100000">
                    <a:schemeClr val="bg1">
                      <a:lumMod val="75000"/>
                    </a:schemeClr>
                  </a:gs>
                </a:gsLst>
                <a:lin ang="54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a:r>
                  <a:rPr lang="en-US" sz="1000" i="1" dirty="0">
                    <a:solidFill>
                      <a:prstClr val="black"/>
                    </a:solidFill>
                  </a:rPr>
                  <a:t>Security</a:t>
                </a:r>
              </a:p>
            </p:txBody>
          </p:sp>
          <p:grpSp>
            <p:nvGrpSpPr>
              <p:cNvPr id="48" name="Group 47"/>
              <p:cNvGrpSpPr/>
              <p:nvPr>
                <p:custDataLst>
                  <p:tags r:id="rId7"/>
                </p:custDataLst>
              </p:nvPr>
            </p:nvGrpSpPr>
            <p:grpSpPr>
              <a:xfrm>
                <a:off x="2276285" y="2086943"/>
                <a:ext cx="2410511" cy="2690072"/>
                <a:chOff x="2371112" y="2649266"/>
                <a:chExt cx="2410511" cy="3151506"/>
              </a:xfrm>
            </p:grpSpPr>
            <p:sp>
              <p:nvSpPr>
                <p:cNvPr id="49" name="Freeform 48"/>
                <p:cNvSpPr/>
                <p:nvPr/>
              </p:nvSpPr>
              <p:spPr>
                <a:xfrm>
                  <a:off x="3395976" y="3650455"/>
                  <a:ext cx="1308195" cy="546815"/>
                </a:xfrm>
                <a:custGeom>
                  <a:avLst/>
                  <a:gdLst>
                    <a:gd name="connsiteX0" fmla="*/ 919984 w 1149264"/>
                    <a:gd name="connsiteY0" fmla="*/ 0 h 546815"/>
                    <a:gd name="connsiteX1" fmla="*/ 1149264 w 1149264"/>
                    <a:gd name="connsiteY1" fmla="*/ 273408 h 546815"/>
                    <a:gd name="connsiteX2" fmla="*/ 919984 w 1149264"/>
                    <a:gd name="connsiteY2" fmla="*/ 546815 h 546815"/>
                    <a:gd name="connsiteX3" fmla="*/ 919984 w 1149264"/>
                    <a:gd name="connsiteY3" fmla="*/ 492060 h 546815"/>
                    <a:gd name="connsiteX4" fmla="*/ 57968 w 1149264"/>
                    <a:gd name="connsiteY4" fmla="*/ 492060 h 546815"/>
                    <a:gd name="connsiteX5" fmla="*/ 57909 w 1149264"/>
                    <a:gd name="connsiteY5" fmla="*/ 491238 h 546815"/>
                    <a:gd name="connsiteX6" fmla="*/ 3793 w 1149264"/>
                    <a:gd name="connsiteY6" fmla="*/ 73317 h 546815"/>
                    <a:gd name="connsiteX7" fmla="*/ 0 w 1149264"/>
                    <a:gd name="connsiteY7" fmla="*/ 54755 h 546815"/>
                    <a:gd name="connsiteX8" fmla="*/ 919984 w 1149264"/>
                    <a:gd name="connsiteY8" fmla="*/ 54755 h 54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64" h="546815">
                      <a:moveTo>
                        <a:pt x="919984" y="0"/>
                      </a:moveTo>
                      <a:lnTo>
                        <a:pt x="1149264" y="273408"/>
                      </a:lnTo>
                      <a:lnTo>
                        <a:pt x="919984" y="546815"/>
                      </a:lnTo>
                      <a:lnTo>
                        <a:pt x="919984" y="492060"/>
                      </a:lnTo>
                      <a:lnTo>
                        <a:pt x="57968" y="492060"/>
                      </a:lnTo>
                      <a:lnTo>
                        <a:pt x="57909" y="491238"/>
                      </a:lnTo>
                      <a:cubicBezTo>
                        <a:pt x="43574" y="330121"/>
                        <a:pt x="25205" y="188495"/>
                        <a:pt x="3793" y="73317"/>
                      </a:cubicBezTo>
                      <a:lnTo>
                        <a:pt x="0" y="54755"/>
                      </a:lnTo>
                      <a:lnTo>
                        <a:pt x="919984" y="54755"/>
                      </a:lnTo>
                      <a:close/>
                    </a:path>
                  </a:pathLst>
                </a:custGeom>
                <a:gradFill flip="none" rotWithShape="1">
                  <a:gsLst>
                    <a:gs pos="100000">
                      <a:schemeClr val="tx1">
                        <a:alpha val="0"/>
                      </a:schemeClr>
                    </a:gs>
                    <a:gs pos="0">
                      <a:schemeClr val="accent1">
                        <a:lumMod val="5000"/>
                        <a:lumOff val="95000"/>
                        <a:alpha val="0"/>
                      </a:schemeClr>
                    </a:gs>
                    <a:gs pos="82000">
                      <a:schemeClr val="tx1">
                        <a:lumMod val="65000"/>
                        <a:lumOff val="35000"/>
                        <a:alpha val="0"/>
                      </a:schemeClr>
                    </a:gs>
                  </a:gsLst>
                  <a:lin ang="5400000" scaled="1"/>
                  <a:tileRect/>
                </a:gradFill>
                <a:ln w="12700">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70"/>
                  <a:endParaRPr lang="en-US" sz="1100" dirty="0">
                    <a:solidFill>
                      <a:prstClr val="white"/>
                    </a:solidFill>
                  </a:endParaRPr>
                </a:p>
              </p:txBody>
            </p:sp>
            <p:grpSp>
              <p:nvGrpSpPr>
                <p:cNvPr id="50" name="Group 49"/>
                <p:cNvGrpSpPr/>
                <p:nvPr>
                  <p:custDataLst>
                    <p:tags r:id="rId9"/>
                  </p:custDataLst>
                </p:nvPr>
              </p:nvGrpSpPr>
              <p:grpSpPr>
                <a:xfrm>
                  <a:off x="3038671" y="2649934"/>
                  <a:ext cx="1742952" cy="3150838"/>
                  <a:chOff x="3038671" y="2649934"/>
                  <a:chExt cx="1742952" cy="3150838"/>
                </a:xfrm>
              </p:grpSpPr>
              <p:sp>
                <p:nvSpPr>
                  <p:cNvPr id="59" name="Rectangle 58"/>
                  <p:cNvSpPr/>
                  <p:nvPr/>
                </p:nvSpPr>
                <p:spPr>
                  <a:xfrm>
                    <a:off x="3256806" y="2649946"/>
                    <a:ext cx="1524817" cy="3150826"/>
                  </a:xfrm>
                  <a:prstGeom prst="rect">
                    <a:avLst/>
                  </a:prstGeom>
                  <a:gradFill>
                    <a:gsLst>
                      <a:gs pos="0">
                        <a:schemeClr val="accent1">
                          <a:lumMod val="5000"/>
                          <a:lumOff val="95000"/>
                        </a:schemeClr>
                      </a:gs>
                      <a:gs pos="100000">
                        <a:schemeClr val="tx1">
                          <a:lumMod val="65000"/>
                          <a:lumOff val="3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100" dirty="0">
                      <a:solidFill>
                        <a:prstClr val="white"/>
                      </a:solidFill>
                    </a:endParaRPr>
                  </a:p>
                </p:txBody>
              </p:sp>
              <p:sp>
                <p:nvSpPr>
                  <p:cNvPr id="60" name="Oval 59"/>
                  <p:cNvSpPr/>
                  <p:nvPr/>
                </p:nvSpPr>
                <p:spPr>
                  <a:xfrm flipV="1">
                    <a:off x="3038671" y="2649934"/>
                    <a:ext cx="449087" cy="3150832"/>
                  </a:xfrm>
                  <a:prstGeom prst="ellipse">
                    <a:avLst/>
                  </a:prstGeom>
                  <a:gradFill>
                    <a:gsLst>
                      <a:gs pos="0">
                        <a:schemeClr val="accent1">
                          <a:lumMod val="5000"/>
                          <a:lumOff val="95000"/>
                        </a:schemeClr>
                      </a:gs>
                      <a:gs pos="100000">
                        <a:schemeClr val="tx1">
                          <a:lumMod val="65000"/>
                          <a:lumOff val="3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100" dirty="0">
                      <a:solidFill>
                        <a:prstClr val="white"/>
                      </a:solidFill>
                    </a:endParaRPr>
                  </a:p>
                </p:txBody>
              </p:sp>
            </p:grpSp>
            <p:sp>
              <p:nvSpPr>
                <p:cNvPr id="51" name="Left-Right Arrow 50"/>
                <p:cNvSpPr/>
                <p:nvPr/>
              </p:nvSpPr>
              <p:spPr bwMode="auto">
                <a:xfrm>
                  <a:off x="2453696" y="3411209"/>
                  <a:ext cx="2093281" cy="546815"/>
                </a:xfrm>
                <a:prstGeom prst="leftRightArrow">
                  <a:avLst>
                    <a:gd name="adj1" fmla="val 79973"/>
                    <a:gd name="adj2" fmla="val 41930"/>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83200" tIns="83200" rIns="83200" bIns="83200" numCol="1" rtlCol="0" anchor="ctr" anchorCtr="0" compatLnSpc="1">
                  <a:prstTxWarp prst="textNoShape">
                    <a:avLst/>
                  </a:prstTxWarp>
                </a:bodyPr>
                <a:lstStyle/>
                <a:p>
                  <a:pPr defTabSz="1014480" eaLnBrk="0" fontAlgn="base" hangingPunct="0">
                    <a:spcBef>
                      <a:spcPct val="0"/>
                    </a:spcBef>
                    <a:spcAft>
                      <a:spcPct val="0"/>
                    </a:spcAft>
                  </a:pPr>
                  <a:r>
                    <a:rPr lang="en-US" sz="1600" dirty="0">
                      <a:solidFill>
                        <a:srgbClr val="000000"/>
                      </a:solidFill>
                    </a:rPr>
                    <a:t>4G</a:t>
                  </a:r>
                </a:p>
              </p:txBody>
            </p:sp>
            <p:sp>
              <p:nvSpPr>
                <p:cNvPr id="52" name="Left-Right Arrow 51"/>
                <p:cNvSpPr/>
                <p:nvPr/>
              </p:nvSpPr>
              <p:spPr bwMode="auto">
                <a:xfrm>
                  <a:off x="2479294" y="4575420"/>
                  <a:ext cx="2049726" cy="546815"/>
                </a:xfrm>
                <a:prstGeom prst="leftRightArrow">
                  <a:avLst>
                    <a:gd name="adj1" fmla="val 79973"/>
                    <a:gd name="adj2" fmla="val 41930"/>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83200" tIns="83200" rIns="83200" bIns="83200" numCol="1" rtlCol="0" anchor="ctr" anchorCtr="0" compatLnSpc="1">
                  <a:prstTxWarp prst="textNoShape">
                    <a:avLst/>
                  </a:prstTxWarp>
                </a:bodyPr>
                <a:lstStyle/>
                <a:p>
                  <a:pPr defTabSz="1014480" eaLnBrk="0" fontAlgn="base" hangingPunct="0">
                    <a:spcBef>
                      <a:spcPct val="0"/>
                    </a:spcBef>
                    <a:spcAft>
                      <a:spcPct val="0"/>
                    </a:spcAft>
                  </a:pPr>
                  <a:r>
                    <a:rPr lang="en-US" sz="1600" dirty="0">
                      <a:solidFill>
                        <a:srgbClr val="000000"/>
                      </a:solidFill>
                    </a:rPr>
                    <a:t>3G/2G</a:t>
                  </a:r>
                </a:p>
              </p:txBody>
            </p:sp>
            <p:sp>
              <p:nvSpPr>
                <p:cNvPr id="53" name="Left-Right Arrow 52"/>
                <p:cNvSpPr/>
                <p:nvPr/>
              </p:nvSpPr>
              <p:spPr bwMode="auto">
                <a:xfrm>
                  <a:off x="2371112" y="5210844"/>
                  <a:ext cx="2049728" cy="546815"/>
                </a:xfrm>
                <a:prstGeom prst="leftRightArrow">
                  <a:avLst>
                    <a:gd name="adj1" fmla="val 79973"/>
                    <a:gd name="adj2" fmla="val 41930"/>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83200" tIns="83200" rIns="83200" bIns="83200" numCol="1" rtlCol="0" anchor="ctr" anchorCtr="0" compatLnSpc="1">
                  <a:prstTxWarp prst="textNoShape">
                    <a:avLst/>
                  </a:prstTxWarp>
                </a:bodyPr>
                <a:lstStyle/>
                <a:p>
                  <a:pPr defTabSz="1014480" eaLnBrk="0" fontAlgn="base" hangingPunct="0">
                    <a:spcBef>
                      <a:spcPct val="0"/>
                    </a:spcBef>
                    <a:spcAft>
                      <a:spcPct val="0"/>
                    </a:spcAft>
                  </a:pPr>
                  <a:endParaRPr lang="en-US" sz="1600" dirty="0">
                    <a:solidFill>
                      <a:srgbClr val="000000"/>
                    </a:solidFill>
                  </a:endParaRPr>
                </a:p>
              </p:txBody>
            </p:sp>
            <p:sp>
              <p:nvSpPr>
                <p:cNvPr id="54" name="Left-Right Arrow 53"/>
                <p:cNvSpPr/>
                <p:nvPr/>
              </p:nvSpPr>
              <p:spPr bwMode="auto">
                <a:xfrm>
                  <a:off x="2407408" y="2778750"/>
                  <a:ext cx="2049728" cy="546815"/>
                </a:xfrm>
                <a:prstGeom prst="leftRightArrow">
                  <a:avLst>
                    <a:gd name="adj1" fmla="val 79973"/>
                    <a:gd name="adj2" fmla="val 41930"/>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83200" tIns="83200" rIns="83200" bIns="83200" numCol="1" rtlCol="0" anchor="ctr" anchorCtr="0" compatLnSpc="1">
                  <a:prstTxWarp prst="textNoShape">
                    <a:avLst/>
                  </a:prstTxWarp>
                </a:bodyPr>
                <a:lstStyle/>
                <a:p>
                  <a:pPr defTabSz="1014480" eaLnBrk="0" fontAlgn="base" hangingPunct="0">
                    <a:spcBef>
                      <a:spcPct val="0"/>
                    </a:spcBef>
                    <a:spcAft>
                      <a:spcPct val="0"/>
                    </a:spcAft>
                  </a:pPr>
                  <a:endParaRPr lang="en-US" sz="1600" dirty="0">
                    <a:solidFill>
                      <a:srgbClr val="000000"/>
                    </a:solidFill>
                  </a:endParaRPr>
                </a:p>
              </p:txBody>
            </p:sp>
            <p:sp>
              <p:nvSpPr>
                <p:cNvPr id="55" name="Freeform 54"/>
                <p:cNvSpPr/>
                <p:nvPr/>
              </p:nvSpPr>
              <p:spPr>
                <a:xfrm>
                  <a:off x="3233909" y="2649266"/>
                  <a:ext cx="1543713" cy="3150827"/>
                </a:xfrm>
                <a:custGeom>
                  <a:avLst/>
                  <a:gdLst>
                    <a:gd name="connsiteX0" fmla="*/ 6443 w 1524817"/>
                    <a:gd name="connsiteY0" fmla="*/ 0 h 3150826"/>
                    <a:gd name="connsiteX1" fmla="*/ 1524817 w 1524817"/>
                    <a:gd name="connsiteY1" fmla="*/ 0 h 3150826"/>
                    <a:gd name="connsiteX2" fmla="*/ 1524817 w 1524817"/>
                    <a:gd name="connsiteY2" fmla="*/ 3150826 h 3150826"/>
                    <a:gd name="connsiteX3" fmla="*/ 0 w 1524817"/>
                    <a:gd name="connsiteY3" fmla="*/ 3150826 h 3150826"/>
                    <a:gd name="connsiteX4" fmla="*/ 0 w 1524817"/>
                    <a:gd name="connsiteY4" fmla="*/ 3148550 h 3150826"/>
                    <a:gd name="connsiteX5" fmla="*/ 6409 w 1524817"/>
                    <a:gd name="connsiteY5" fmla="*/ 3150820 h 3150826"/>
                    <a:gd name="connsiteX6" fmla="*/ 230953 w 1524817"/>
                    <a:gd name="connsiteY6" fmla="*/ 1575404 h 3150826"/>
                    <a:gd name="connsiteX7" fmla="*/ 29368 w 1524817"/>
                    <a:gd name="connsiteY7" fmla="*/ 8122 h 3150826"/>
                    <a:gd name="connsiteX8" fmla="*/ 0 w 1524817"/>
                    <a:gd name="connsiteY8" fmla="*/ 0 h 3150826"/>
                    <a:gd name="connsiteX9" fmla="*/ 6375 w 1524817"/>
                    <a:gd name="connsiteY9" fmla="*/ 0 h 3150826"/>
                    <a:gd name="connsiteX10" fmla="*/ 0 w 1524817"/>
                    <a:gd name="connsiteY10" fmla="*/ 2259 h 315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817" h="3150826">
                      <a:moveTo>
                        <a:pt x="6443" y="0"/>
                      </a:moveTo>
                      <a:lnTo>
                        <a:pt x="1524817" y="0"/>
                      </a:lnTo>
                      <a:lnTo>
                        <a:pt x="1524817" y="3150826"/>
                      </a:lnTo>
                      <a:lnTo>
                        <a:pt x="0" y="3150826"/>
                      </a:lnTo>
                      <a:lnTo>
                        <a:pt x="0" y="3148550"/>
                      </a:lnTo>
                      <a:lnTo>
                        <a:pt x="6409" y="3150820"/>
                      </a:lnTo>
                      <a:cubicBezTo>
                        <a:pt x="130421" y="3150820"/>
                        <a:pt x="230953" y="2445482"/>
                        <a:pt x="230953" y="1575404"/>
                      </a:cubicBezTo>
                      <a:cubicBezTo>
                        <a:pt x="230953" y="759706"/>
                        <a:pt x="142595" y="88799"/>
                        <a:pt x="29368" y="8122"/>
                      </a:cubicBezTo>
                      <a:close/>
                      <a:moveTo>
                        <a:pt x="0" y="0"/>
                      </a:moveTo>
                      <a:lnTo>
                        <a:pt x="6375" y="0"/>
                      </a:lnTo>
                      <a:lnTo>
                        <a:pt x="0" y="2259"/>
                      </a:lnTo>
                      <a:close/>
                    </a:path>
                  </a:pathLst>
                </a:custGeom>
                <a:gradFill>
                  <a:gsLst>
                    <a:gs pos="100000">
                      <a:schemeClr val="tx1"/>
                    </a:gs>
                    <a:gs pos="0">
                      <a:schemeClr val="accent1">
                        <a:lumMod val="5000"/>
                        <a:lumOff val="95000"/>
                      </a:schemeClr>
                    </a:gs>
                    <a:gs pos="82000">
                      <a:schemeClr val="tx1">
                        <a:lumMod val="65000"/>
                        <a:lumOff val="3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70"/>
                  <a:endParaRPr lang="en-US" sz="1100" dirty="0">
                    <a:solidFill>
                      <a:prstClr val="white"/>
                    </a:solidFill>
                  </a:endParaRPr>
                </a:p>
              </p:txBody>
            </p:sp>
            <p:sp>
              <p:nvSpPr>
                <p:cNvPr id="56" name="TextBox 55"/>
                <p:cNvSpPr txBox="1"/>
                <p:nvPr/>
              </p:nvSpPr>
              <p:spPr>
                <a:xfrm>
                  <a:off x="2703741" y="2881807"/>
                  <a:ext cx="1837445" cy="300147"/>
                </a:xfrm>
                <a:prstGeom prst="rect">
                  <a:avLst/>
                </a:prstGeom>
                <a:noFill/>
              </p:spPr>
              <p:txBody>
                <a:bodyPr wrap="square" lIns="0" tIns="0" rIns="0" bIns="0" rtlCol="0" anchor="ctr">
                  <a:spAutoFit/>
                </a:bodyPr>
                <a:lstStyle/>
                <a:p>
                  <a:pPr defTabSz="609570"/>
                  <a:r>
                    <a:rPr lang="en-US" sz="1600" dirty="0">
                      <a:solidFill>
                        <a:prstClr val="black"/>
                      </a:solidFill>
                      <a:cs typeface="Neo Sans Intel"/>
                    </a:rPr>
                    <a:t>5G</a:t>
                  </a:r>
                  <a:endParaRPr lang="en-US" sz="500" dirty="0">
                    <a:solidFill>
                      <a:prstClr val="black"/>
                    </a:solidFill>
                    <a:cs typeface="Neo Sans Intel"/>
                  </a:endParaRPr>
                </a:p>
              </p:txBody>
            </p:sp>
          </p:grpSp>
          <p:sp>
            <p:nvSpPr>
              <p:cNvPr id="61" name="TextBox 60"/>
              <p:cNvSpPr txBox="1"/>
              <p:nvPr/>
            </p:nvSpPr>
            <p:spPr>
              <a:xfrm>
                <a:off x="3083982" y="4293082"/>
                <a:ext cx="1766639" cy="160125"/>
              </a:xfrm>
              <a:prstGeom prst="rect">
                <a:avLst/>
              </a:prstGeom>
              <a:noFill/>
            </p:spPr>
            <p:txBody>
              <a:bodyPr wrap="square" lIns="0" tIns="0" rIns="0" bIns="0" rtlCol="0" anchor="ctr">
                <a:spAutoFit/>
              </a:bodyPr>
              <a:lstStyle/>
              <a:p>
                <a:pPr algn="ctr" defTabSz="609570"/>
                <a:endParaRPr lang="en-US" sz="1000" b="1" i="1" dirty="0">
                  <a:solidFill>
                    <a:prstClr val="white"/>
                  </a:solidFill>
                  <a:cs typeface="Neo Sans Intel"/>
                </a:endParaRPr>
              </a:p>
            </p:txBody>
          </p:sp>
          <p:grpSp>
            <p:nvGrpSpPr>
              <p:cNvPr id="62" name="Group 61"/>
              <p:cNvGrpSpPr/>
              <p:nvPr/>
            </p:nvGrpSpPr>
            <p:grpSpPr>
              <a:xfrm>
                <a:off x="-272473" y="1934866"/>
                <a:ext cx="2635366" cy="3483611"/>
                <a:chOff x="-177647" y="2422545"/>
                <a:chExt cx="2635366" cy="3483611"/>
              </a:xfrm>
            </p:grpSpPr>
            <p:pic>
              <p:nvPicPr>
                <p:cNvPr id="63" name="Picture 4" descr="http://yourfirstsmartphone.com/wp-content/uploads/2014/07/smartphone-tablet-icon.jpg"/>
                <p:cNvPicPr>
                  <a:picLocks noChangeAspect="1" noChangeArrowheads="1"/>
                </p:cNvPicPr>
                <p:nvPr/>
              </p:nvPicPr>
              <p:blipFill>
                <a:blip r:embed="rId2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73691" y="2422545"/>
                  <a:ext cx="548807" cy="57982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s://d30y9cdsu7xlg0.cloudfront.net/png/53241-200.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16902" y="3120416"/>
                  <a:ext cx="687087" cy="72592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s://www.aylanetworks.com/wp-content/uploads/2014/08/device-icon.jp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84688" y="3671754"/>
                  <a:ext cx="967621" cy="10095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http://www.emeaitsales.com/emeaitsales/emea-images/Logos/warehouse-icon-origineel.gif"/>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77647" y="4480534"/>
                  <a:ext cx="903283" cy="69559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http://momixpc.com/wp-content/uploads/2014/11/icon-graphic-city-and-systems.pn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60946" y="5045451"/>
                  <a:ext cx="2096773" cy="86070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531273" y="3455910"/>
                  <a:ext cx="911692" cy="160125"/>
                </a:xfrm>
                <a:prstGeom prst="rect">
                  <a:avLst/>
                </a:prstGeom>
                <a:noFill/>
              </p:spPr>
              <p:txBody>
                <a:bodyPr wrap="square" lIns="0" tIns="0" rIns="0" bIns="0" rtlCol="0">
                  <a:spAutoFit/>
                </a:bodyPr>
                <a:lstStyle/>
                <a:p>
                  <a:pPr algn="ctr" defTabSz="609570"/>
                  <a:r>
                    <a:rPr lang="en-US" sz="1000" i="1" dirty="0">
                      <a:solidFill>
                        <a:srgbClr val="B1BABF">
                          <a:lumMod val="50000"/>
                        </a:srgbClr>
                      </a:solidFill>
                      <a:cs typeface="Neo Sans Intel"/>
                    </a:rPr>
                    <a:t>IOT</a:t>
                  </a:r>
                </a:p>
              </p:txBody>
            </p:sp>
            <p:pic>
              <p:nvPicPr>
                <p:cNvPr id="69" name="Picture 68"/>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492210" y="2751993"/>
                  <a:ext cx="918493" cy="647702"/>
                </a:xfrm>
                <a:prstGeom prst="rect">
                  <a:avLst/>
                </a:prstGeom>
              </p:spPr>
            </p:pic>
          </p:grpSp>
          <p:sp>
            <p:nvSpPr>
              <p:cNvPr id="71" name="TextBox 70"/>
              <p:cNvSpPr txBox="1"/>
              <p:nvPr/>
            </p:nvSpPr>
            <p:spPr>
              <a:xfrm>
                <a:off x="2716896" y="5027356"/>
                <a:ext cx="802311" cy="224176"/>
              </a:xfrm>
              <a:prstGeom prst="rect">
                <a:avLst/>
              </a:prstGeom>
              <a:noFill/>
            </p:spPr>
            <p:txBody>
              <a:bodyPr wrap="none" lIns="0" tIns="0" rIns="0" bIns="0" rtlCol="0">
                <a:spAutoFit/>
              </a:bodyPr>
              <a:lstStyle/>
              <a:p>
                <a:pPr defTabSz="609570"/>
                <a:r>
                  <a:rPr lang="en-US" sz="1400" b="1" dirty="0">
                    <a:solidFill>
                      <a:srgbClr val="0071C5"/>
                    </a:solidFill>
                    <a:cs typeface="Neo Sans Intel"/>
                  </a:rPr>
                  <a:t>CCG/DCG</a:t>
                </a:r>
              </a:p>
            </p:txBody>
          </p:sp>
          <p:grpSp>
            <p:nvGrpSpPr>
              <p:cNvPr id="90" name="Group 89"/>
              <p:cNvGrpSpPr/>
              <p:nvPr>
                <p:custDataLst>
                  <p:tags r:id="rId8"/>
                </p:custDataLst>
              </p:nvPr>
            </p:nvGrpSpPr>
            <p:grpSpPr>
              <a:xfrm>
                <a:off x="2954420" y="4847932"/>
                <a:ext cx="1742952" cy="721043"/>
                <a:chOff x="3038671" y="2649934"/>
                <a:chExt cx="1742952" cy="3150838"/>
              </a:xfrm>
            </p:grpSpPr>
            <p:sp>
              <p:nvSpPr>
                <p:cNvPr id="99" name="Rectangle 98"/>
                <p:cNvSpPr/>
                <p:nvPr/>
              </p:nvSpPr>
              <p:spPr>
                <a:xfrm>
                  <a:off x="3256806" y="2649946"/>
                  <a:ext cx="1524817" cy="3150826"/>
                </a:xfrm>
                <a:prstGeom prst="rect">
                  <a:avLst/>
                </a:prstGeom>
                <a:gradFill>
                  <a:gsLst>
                    <a:gs pos="0">
                      <a:schemeClr val="accent1">
                        <a:lumMod val="5000"/>
                        <a:lumOff val="95000"/>
                      </a:schemeClr>
                    </a:gs>
                    <a:gs pos="100000">
                      <a:schemeClr val="tx1">
                        <a:lumMod val="65000"/>
                        <a:lumOff val="3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100" dirty="0">
                    <a:solidFill>
                      <a:prstClr val="white"/>
                    </a:solidFill>
                  </a:endParaRPr>
                </a:p>
              </p:txBody>
            </p:sp>
            <p:sp>
              <p:nvSpPr>
                <p:cNvPr id="100" name="Oval 99"/>
                <p:cNvSpPr/>
                <p:nvPr/>
              </p:nvSpPr>
              <p:spPr>
                <a:xfrm flipV="1">
                  <a:off x="3038671" y="2649934"/>
                  <a:ext cx="449087" cy="3150832"/>
                </a:xfrm>
                <a:prstGeom prst="ellipse">
                  <a:avLst/>
                </a:prstGeom>
                <a:gradFill>
                  <a:gsLst>
                    <a:gs pos="0">
                      <a:schemeClr val="accent1">
                        <a:lumMod val="5000"/>
                        <a:lumOff val="95000"/>
                      </a:schemeClr>
                    </a:gs>
                    <a:gs pos="100000">
                      <a:schemeClr val="tx1">
                        <a:lumMod val="65000"/>
                        <a:lumOff val="3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100" dirty="0">
                    <a:solidFill>
                      <a:prstClr val="white"/>
                    </a:solidFill>
                  </a:endParaRPr>
                </a:p>
              </p:txBody>
            </p:sp>
          </p:grpSp>
          <p:sp>
            <p:nvSpPr>
              <p:cNvPr id="93" name="Left-Right Arrow 92"/>
              <p:cNvSpPr/>
              <p:nvPr/>
            </p:nvSpPr>
            <p:spPr bwMode="auto">
              <a:xfrm>
                <a:off x="2407205" y="4992281"/>
                <a:ext cx="2049728" cy="466752"/>
              </a:xfrm>
              <a:prstGeom prst="leftRightArrow">
                <a:avLst>
                  <a:gd name="adj1" fmla="val 79973"/>
                  <a:gd name="adj2" fmla="val 41930"/>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83200" tIns="83200" rIns="83200" bIns="83200" numCol="1" rtlCol="0" anchor="ctr" anchorCtr="0" compatLnSpc="1">
                <a:prstTxWarp prst="textNoShape">
                  <a:avLst/>
                </a:prstTxWarp>
              </a:bodyPr>
              <a:lstStyle/>
              <a:p>
                <a:pPr defTabSz="1014480" eaLnBrk="0" fontAlgn="base" hangingPunct="0">
                  <a:spcBef>
                    <a:spcPct val="0"/>
                  </a:spcBef>
                  <a:spcAft>
                    <a:spcPct val="0"/>
                  </a:spcAft>
                </a:pPr>
                <a:r>
                  <a:rPr lang="en-US" sz="1600" dirty="0">
                    <a:solidFill>
                      <a:srgbClr val="000000"/>
                    </a:solidFill>
                  </a:rPr>
                  <a:t>Wired</a:t>
                </a:r>
              </a:p>
            </p:txBody>
          </p:sp>
          <p:sp>
            <p:nvSpPr>
              <p:cNvPr id="95" name="Freeform 94"/>
              <p:cNvSpPr/>
              <p:nvPr/>
            </p:nvSpPr>
            <p:spPr>
              <a:xfrm>
                <a:off x="3149658" y="4847933"/>
                <a:ext cx="1543713" cy="706393"/>
              </a:xfrm>
              <a:custGeom>
                <a:avLst/>
                <a:gdLst>
                  <a:gd name="connsiteX0" fmla="*/ 6443 w 1524817"/>
                  <a:gd name="connsiteY0" fmla="*/ 0 h 3150826"/>
                  <a:gd name="connsiteX1" fmla="*/ 1524817 w 1524817"/>
                  <a:gd name="connsiteY1" fmla="*/ 0 h 3150826"/>
                  <a:gd name="connsiteX2" fmla="*/ 1524817 w 1524817"/>
                  <a:gd name="connsiteY2" fmla="*/ 3150826 h 3150826"/>
                  <a:gd name="connsiteX3" fmla="*/ 0 w 1524817"/>
                  <a:gd name="connsiteY3" fmla="*/ 3150826 h 3150826"/>
                  <a:gd name="connsiteX4" fmla="*/ 0 w 1524817"/>
                  <a:gd name="connsiteY4" fmla="*/ 3148550 h 3150826"/>
                  <a:gd name="connsiteX5" fmla="*/ 6409 w 1524817"/>
                  <a:gd name="connsiteY5" fmla="*/ 3150820 h 3150826"/>
                  <a:gd name="connsiteX6" fmla="*/ 230953 w 1524817"/>
                  <a:gd name="connsiteY6" fmla="*/ 1575404 h 3150826"/>
                  <a:gd name="connsiteX7" fmla="*/ 29368 w 1524817"/>
                  <a:gd name="connsiteY7" fmla="*/ 8122 h 3150826"/>
                  <a:gd name="connsiteX8" fmla="*/ 0 w 1524817"/>
                  <a:gd name="connsiteY8" fmla="*/ 0 h 3150826"/>
                  <a:gd name="connsiteX9" fmla="*/ 6375 w 1524817"/>
                  <a:gd name="connsiteY9" fmla="*/ 0 h 3150826"/>
                  <a:gd name="connsiteX10" fmla="*/ 0 w 1524817"/>
                  <a:gd name="connsiteY10" fmla="*/ 2259 h 315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817" h="3150826">
                    <a:moveTo>
                      <a:pt x="6443" y="0"/>
                    </a:moveTo>
                    <a:lnTo>
                      <a:pt x="1524817" y="0"/>
                    </a:lnTo>
                    <a:lnTo>
                      <a:pt x="1524817" y="3150826"/>
                    </a:lnTo>
                    <a:lnTo>
                      <a:pt x="0" y="3150826"/>
                    </a:lnTo>
                    <a:lnTo>
                      <a:pt x="0" y="3148550"/>
                    </a:lnTo>
                    <a:lnTo>
                      <a:pt x="6409" y="3150820"/>
                    </a:lnTo>
                    <a:cubicBezTo>
                      <a:pt x="130421" y="3150820"/>
                      <a:pt x="230953" y="2445482"/>
                      <a:pt x="230953" y="1575404"/>
                    </a:cubicBezTo>
                    <a:cubicBezTo>
                      <a:pt x="230953" y="759706"/>
                      <a:pt x="142595" y="88799"/>
                      <a:pt x="29368" y="8122"/>
                    </a:cubicBezTo>
                    <a:close/>
                    <a:moveTo>
                      <a:pt x="0" y="0"/>
                    </a:moveTo>
                    <a:lnTo>
                      <a:pt x="6375" y="0"/>
                    </a:lnTo>
                    <a:lnTo>
                      <a:pt x="0" y="2259"/>
                    </a:lnTo>
                    <a:close/>
                  </a:path>
                </a:pathLst>
              </a:custGeom>
              <a:gradFill>
                <a:gsLst>
                  <a:gs pos="100000">
                    <a:schemeClr val="tx1"/>
                  </a:gs>
                  <a:gs pos="0">
                    <a:schemeClr val="accent1">
                      <a:lumMod val="5000"/>
                      <a:lumOff val="95000"/>
                    </a:schemeClr>
                  </a:gs>
                  <a:gs pos="82000">
                    <a:schemeClr val="tx1">
                      <a:lumMod val="65000"/>
                      <a:lumOff val="3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70"/>
                <a:endParaRPr lang="en-US" sz="1100" dirty="0">
                  <a:solidFill>
                    <a:prstClr val="white"/>
                  </a:solidFill>
                </a:endParaRPr>
              </a:p>
            </p:txBody>
          </p:sp>
          <p:sp>
            <p:nvSpPr>
              <p:cNvPr id="107" name="TextBox 106"/>
              <p:cNvSpPr txBox="1"/>
              <p:nvPr/>
            </p:nvSpPr>
            <p:spPr>
              <a:xfrm>
                <a:off x="6506963" y="5989315"/>
                <a:ext cx="2930784" cy="352275"/>
              </a:xfrm>
              <a:prstGeom prst="rect">
                <a:avLst/>
              </a:prstGeom>
              <a:noFill/>
            </p:spPr>
            <p:txBody>
              <a:bodyPr wrap="none" rtlCol="0">
                <a:spAutoFit/>
              </a:bodyPr>
              <a:lstStyle/>
              <a:p>
                <a:pPr defTabSz="914332"/>
                <a:r>
                  <a:rPr lang="en-US" sz="1600" dirty="0">
                    <a:solidFill>
                      <a:prstClr val="white"/>
                    </a:solidFill>
                    <a:cs typeface="Neo Sans Intel"/>
                  </a:rPr>
                  <a:t>Sliceable Virtualized Network</a:t>
                </a:r>
              </a:p>
            </p:txBody>
          </p:sp>
        </p:grpSp>
        <p:sp>
          <p:nvSpPr>
            <p:cNvPr id="102" name="Left-Right Arrow 101"/>
            <p:cNvSpPr/>
            <p:nvPr/>
          </p:nvSpPr>
          <p:spPr>
            <a:xfrm>
              <a:off x="290295" y="5672123"/>
              <a:ext cx="4673316" cy="1185877"/>
            </a:xfrm>
            <a:prstGeom prst="leftRightArrow">
              <a:avLst>
                <a:gd name="adj1" fmla="val 50000"/>
                <a:gd name="adj2" fmla="val 2172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1600" dirty="0">
                  <a:solidFill>
                    <a:prstClr val="white"/>
                  </a:solidFill>
                </a:rPr>
                <a:t>Smart Device / Machines as Integral</a:t>
              </a:r>
            </a:p>
            <a:p>
              <a:pPr algn="ctr" defTabSz="609570"/>
              <a:r>
                <a:rPr lang="en-US" sz="1600" dirty="0">
                  <a:solidFill>
                    <a:prstClr val="white"/>
                  </a:solidFill>
                </a:rPr>
                <a:t>Part of E2E </a:t>
              </a:r>
              <a:r>
                <a:rPr lang="en-US" sz="1600" dirty="0" err="1">
                  <a:solidFill>
                    <a:prstClr val="white"/>
                  </a:solidFill>
                </a:rPr>
                <a:t>Comms</a:t>
              </a:r>
              <a:r>
                <a:rPr lang="en-US" sz="1600" dirty="0">
                  <a:solidFill>
                    <a:prstClr val="white"/>
                  </a:solidFill>
                </a:rPr>
                <a:t> Network</a:t>
              </a:r>
            </a:p>
          </p:txBody>
        </p:sp>
      </p:grpSp>
      <p:sp>
        <p:nvSpPr>
          <p:cNvPr id="109" name="Title 1"/>
          <p:cNvSpPr>
            <a:spLocks noGrp="1"/>
          </p:cNvSpPr>
          <p:nvPr>
            <p:ph type="title"/>
          </p:nvPr>
        </p:nvSpPr>
        <p:spPr>
          <a:xfrm>
            <a:off x="472019" y="445319"/>
            <a:ext cx="11719981" cy="759685"/>
          </a:xfrm>
        </p:spPr>
        <p:txBody>
          <a:bodyPr>
            <a:noAutofit/>
          </a:bodyPr>
          <a:lstStyle/>
          <a:p>
            <a:r>
              <a:rPr lang="en-US" sz="2800" dirty="0">
                <a:solidFill>
                  <a:srgbClr val="0071C5"/>
                </a:solidFill>
                <a:latin typeface="+mj-lt"/>
              </a:rPr>
              <a:t>5G + IOT E2E Communication Transformation</a:t>
            </a:r>
            <a:endParaRPr lang="en-US" sz="2800" dirty="0">
              <a:latin typeface="+mj-lt"/>
            </a:endParaRPr>
          </a:p>
        </p:txBody>
      </p:sp>
      <p:sp>
        <p:nvSpPr>
          <p:cNvPr id="5" name="Slide Number Placeholder 4"/>
          <p:cNvSpPr>
            <a:spLocks noGrp="1"/>
          </p:cNvSpPr>
          <p:nvPr>
            <p:ph type="sldNum" sz="quarter" idx="12"/>
          </p:nvPr>
        </p:nvSpPr>
        <p:spPr>
          <a:xfrm>
            <a:off x="211572" y="6602939"/>
            <a:ext cx="130379" cy="123111"/>
          </a:xfrm>
        </p:spPr>
        <p:txBody>
          <a:bodyPr/>
          <a:lstStyle/>
          <a:p>
            <a:fld id="{81111548-983B-424B-BA24-EB88490952D6}" type="slidenum">
              <a:rPr lang="en-US" smtClean="0">
                <a:solidFill>
                  <a:prstClr val="white"/>
                </a:solidFill>
              </a:rPr>
              <a:pPr/>
              <a:t>6</a:t>
            </a:fld>
            <a:endParaRPr lang="en-US" dirty="0">
              <a:solidFill>
                <a:prstClr val="white"/>
              </a:solidFill>
            </a:endParaRPr>
          </a:p>
        </p:txBody>
      </p:sp>
      <p:sp>
        <p:nvSpPr>
          <p:cNvPr id="82" name="TextBox 81"/>
          <p:cNvSpPr txBox="1"/>
          <p:nvPr/>
        </p:nvSpPr>
        <p:spPr>
          <a:xfrm>
            <a:off x="3021641" y="3262852"/>
            <a:ext cx="1790377" cy="153888"/>
          </a:xfrm>
          <a:prstGeom prst="rect">
            <a:avLst/>
          </a:prstGeom>
          <a:noFill/>
        </p:spPr>
        <p:txBody>
          <a:bodyPr wrap="square" lIns="0" tIns="0" rIns="0" bIns="0" rtlCol="0" anchor="ctr">
            <a:spAutoFit/>
          </a:bodyPr>
          <a:lstStyle/>
          <a:p>
            <a:pPr algn="ctr" defTabSz="609570"/>
            <a:r>
              <a:rPr lang="en-US" sz="1000" dirty="0">
                <a:solidFill>
                  <a:prstClr val="black"/>
                </a:solidFill>
                <a:cs typeface="Neo Sans Intel"/>
              </a:rPr>
              <a:t>NB-IOT, CATM, LORA, </a:t>
            </a:r>
            <a:r>
              <a:rPr lang="en-US" sz="1000" dirty="0" err="1">
                <a:solidFill>
                  <a:prstClr val="black"/>
                </a:solidFill>
                <a:cs typeface="Neo Sans Intel"/>
              </a:rPr>
              <a:t>SigFox</a:t>
            </a:r>
            <a:endParaRPr lang="en-US" sz="1000" dirty="0">
              <a:solidFill>
                <a:prstClr val="black"/>
              </a:solidFill>
              <a:cs typeface="Neo Sans Intel"/>
            </a:endParaRPr>
          </a:p>
        </p:txBody>
      </p:sp>
      <p:sp>
        <p:nvSpPr>
          <p:cNvPr id="83" name="TextBox 82"/>
          <p:cNvSpPr txBox="1"/>
          <p:nvPr/>
        </p:nvSpPr>
        <p:spPr>
          <a:xfrm>
            <a:off x="2634819" y="4254083"/>
            <a:ext cx="1472388" cy="161711"/>
          </a:xfrm>
          <a:prstGeom prst="rect">
            <a:avLst/>
          </a:prstGeom>
          <a:noFill/>
        </p:spPr>
        <p:txBody>
          <a:bodyPr wrap="square" lIns="0" tIns="0" rIns="0" bIns="0" rtlCol="0" anchor="ctr">
            <a:spAutoFit/>
          </a:bodyPr>
          <a:lstStyle/>
          <a:p>
            <a:pPr algn="ctr" defTabSz="609570"/>
            <a:r>
              <a:rPr lang="en-US" sz="1051" b="1" dirty="0" err="1">
                <a:solidFill>
                  <a:prstClr val="black"/>
                </a:solidFill>
                <a:cs typeface="Neo Sans Intel"/>
              </a:rPr>
              <a:t>WiFi</a:t>
            </a:r>
            <a:r>
              <a:rPr lang="en-US" sz="1051" b="1" dirty="0">
                <a:solidFill>
                  <a:prstClr val="black"/>
                </a:solidFill>
                <a:cs typeface="Neo Sans Intel"/>
              </a:rPr>
              <a:t>/</a:t>
            </a:r>
            <a:r>
              <a:rPr lang="en-US" sz="1051" b="1" dirty="0" err="1">
                <a:solidFill>
                  <a:prstClr val="black"/>
                </a:solidFill>
                <a:cs typeface="Neo Sans Intel"/>
              </a:rPr>
              <a:t>WiGig</a:t>
            </a:r>
            <a:endParaRPr lang="en-US" sz="1051" b="1" dirty="0">
              <a:solidFill>
                <a:prstClr val="black"/>
              </a:solidFill>
              <a:cs typeface="Neo Sans Intel"/>
            </a:endParaRPr>
          </a:p>
        </p:txBody>
      </p:sp>
      <p:grpSp>
        <p:nvGrpSpPr>
          <p:cNvPr id="84" name="Group 83"/>
          <p:cNvGrpSpPr/>
          <p:nvPr/>
        </p:nvGrpSpPr>
        <p:grpSpPr>
          <a:xfrm>
            <a:off x="1756155" y="3004367"/>
            <a:ext cx="1018533" cy="1020639"/>
            <a:chOff x="967143" y="5331579"/>
            <a:chExt cx="1136930" cy="994452"/>
          </a:xfrm>
        </p:grpSpPr>
        <p:pic>
          <p:nvPicPr>
            <p:cNvPr id="85" name="Picture 12" descr="C:\Users\nchandwa\AppData\Local\Microsoft\Windows\Temporary Internet Files\Content.IE5\BBEVAT2U\7309654004_cfb2fa6b4d_z[1].jp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rot="2348460">
              <a:off x="1753967" y="5657708"/>
              <a:ext cx="295991" cy="24814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967143" y="5331579"/>
              <a:ext cx="1136930" cy="329868"/>
            </a:xfrm>
            <a:prstGeom prst="rect">
              <a:avLst/>
            </a:prstGeom>
            <a:noFill/>
          </p:spPr>
          <p:txBody>
            <a:bodyPr wrap="square" lIns="0" tIns="0" rIns="0" bIns="0" rtlCol="0">
              <a:spAutoFit/>
            </a:bodyPr>
            <a:lstStyle/>
            <a:p>
              <a:pPr algn="ctr" defTabSz="609570"/>
              <a:r>
                <a:rPr lang="en-US" sz="1100" i="1" dirty="0">
                  <a:solidFill>
                    <a:srgbClr val="B1BABF">
                      <a:lumMod val="50000"/>
                    </a:srgbClr>
                  </a:solidFill>
                  <a:cs typeface="Neo Sans Intel"/>
                </a:rPr>
                <a:t>Edge</a:t>
              </a:r>
            </a:p>
            <a:p>
              <a:pPr algn="ctr" defTabSz="609570"/>
              <a:r>
                <a:rPr lang="en-US" sz="1100" i="1" dirty="0">
                  <a:solidFill>
                    <a:srgbClr val="B1BABF">
                      <a:lumMod val="50000"/>
                    </a:srgbClr>
                  </a:solidFill>
                  <a:cs typeface="Neo Sans Intel"/>
                </a:rPr>
                <a:t> Compute</a:t>
              </a:r>
            </a:p>
          </p:txBody>
        </p:sp>
        <p:pic>
          <p:nvPicPr>
            <p:cNvPr id="87" name="Picture 11"/>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299614" y="5703139"/>
              <a:ext cx="504636" cy="48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12" descr="C:\Users\nchandwa\AppData\Local\Microsoft\Windows\Temporary Internet Files\Content.IE5\BBEVAT2U\7309654004_cfb2fa6b4d_z[1].jpg"/>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rot="14709898">
              <a:off x="1025365" y="6054937"/>
              <a:ext cx="277648" cy="264540"/>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19" descr="C:\Users\nchandwa\AppData\Local\Microsoft\Windows\Temporary Internet Files\Content.IE5\LZR34J2X\Server[1].jpg"/>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186947" y="2423389"/>
            <a:ext cx="469132" cy="540695"/>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6704677" y="3013911"/>
            <a:ext cx="1732607" cy="123111"/>
          </a:xfrm>
          <a:prstGeom prst="rect">
            <a:avLst/>
          </a:prstGeom>
          <a:noFill/>
        </p:spPr>
        <p:txBody>
          <a:bodyPr wrap="square" lIns="0" tIns="0" rIns="0" bIns="0" rtlCol="0">
            <a:spAutoFit/>
          </a:bodyPr>
          <a:lstStyle/>
          <a:p>
            <a:pPr algn="ctr" defTabSz="609570"/>
            <a:r>
              <a:rPr lang="en-US" sz="800" i="1" dirty="0">
                <a:solidFill>
                  <a:srgbClr val="B1BABF">
                    <a:lumMod val="50000"/>
                  </a:srgbClr>
                </a:solidFill>
                <a:cs typeface="Neo Sans Intel"/>
              </a:rPr>
              <a:t>Edge Compute</a:t>
            </a:r>
          </a:p>
        </p:txBody>
      </p:sp>
    </p:spTree>
    <p:extLst>
      <p:ext uri="{BB962C8B-B14F-4D97-AF65-F5344CB8AC3E}">
        <p14:creationId xmlns:p14="http://schemas.microsoft.com/office/powerpoint/2010/main" val="173982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Complex Packet Processing Pipeline with </a:t>
            </a:r>
            <a:r>
              <a:rPr lang="en-US" i="1" dirty="0" err="1"/>
              <a:t>QoS</a:t>
            </a:r>
            <a:r>
              <a:rPr lang="en-US" i="1" dirty="0"/>
              <a:t> Support</a:t>
            </a:r>
            <a:endParaRPr lang="en-US" dirty="0"/>
          </a:p>
        </p:txBody>
      </p:sp>
      <p:sp>
        <p:nvSpPr>
          <p:cNvPr id="3" name="Slide Number Placeholder 2"/>
          <p:cNvSpPr>
            <a:spLocks noGrp="1"/>
          </p:cNvSpPr>
          <p:nvPr>
            <p:ph type="sldNum" sz="quarter" idx="4294967295"/>
          </p:nvPr>
        </p:nvSpPr>
        <p:spPr>
          <a:xfrm>
            <a:off x="0" y="6427788"/>
            <a:ext cx="838200" cy="365125"/>
          </a:xfrm>
          <a:prstGeom prst="rect">
            <a:avLst/>
          </a:prstGeom>
        </p:spPr>
        <p:txBody>
          <a:bodyPr/>
          <a:lstStyle/>
          <a:p>
            <a:fld id="{EE2556C5-CE8C-6547-B838-EA80C61A4AF7}" type="slidenum">
              <a:rPr lang="en-US" smtClean="0">
                <a:solidFill>
                  <a:prstClr val="white"/>
                </a:solidFill>
              </a:rPr>
              <a:pPr/>
              <a:t>7</a:t>
            </a:fld>
            <a:endParaRPr lang="en-US">
              <a:solidFill>
                <a:prstClr val="white"/>
              </a:solidFill>
            </a:endParaRPr>
          </a:p>
        </p:txBody>
      </p:sp>
      <p:pic>
        <p:nvPicPr>
          <p:cNvPr id="5" name="Picture 4"/>
          <p:cNvPicPr>
            <a:picLocks noChangeAspect="1"/>
          </p:cNvPicPr>
          <p:nvPr/>
        </p:nvPicPr>
        <p:blipFill>
          <a:blip r:embed="rId3"/>
          <a:stretch>
            <a:fillRect/>
          </a:stretch>
        </p:blipFill>
        <p:spPr>
          <a:xfrm>
            <a:off x="1351859" y="1690688"/>
            <a:ext cx="8623075" cy="4059982"/>
          </a:xfrm>
          <a:prstGeom prst="rect">
            <a:avLst/>
          </a:prstGeom>
        </p:spPr>
      </p:pic>
    </p:spTree>
    <p:extLst>
      <p:ext uri="{BB962C8B-B14F-4D97-AF65-F5344CB8AC3E}">
        <p14:creationId xmlns:p14="http://schemas.microsoft.com/office/powerpoint/2010/main" val="3196758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20529" y="122336"/>
            <a:ext cx="10515600" cy="1325563"/>
          </a:xfrm>
        </p:spPr>
        <p:txBody>
          <a:bodyPr>
            <a:normAutofit/>
          </a:bodyPr>
          <a:lstStyle/>
          <a:p>
            <a:r>
              <a:rPr lang="en-US" dirty="0" smtClean="0"/>
              <a:t>Packet Look ups in an </a:t>
            </a:r>
            <a:r>
              <a:rPr lang="en-US" dirty="0" err="1" smtClean="0"/>
              <a:t>OpenFlow</a:t>
            </a:r>
            <a:r>
              <a:rPr lang="en-US" dirty="0" smtClean="0"/>
              <a:t>* </a:t>
            </a:r>
            <a:r>
              <a:rPr lang="en-US" dirty="0"/>
              <a:t>switch</a:t>
            </a:r>
            <a:r>
              <a:rPr lang="en-US" sz="4000" dirty="0"/>
              <a:t>.</a:t>
            </a:r>
          </a:p>
        </p:txBody>
      </p:sp>
      <p:sp>
        <p:nvSpPr>
          <p:cNvPr id="3" name="Slide Number Placeholder 2"/>
          <p:cNvSpPr>
            <a:spLocks noGrp="1"/>
          </p:cNvSpPr>
          <p:nvPr>
            <p:ph type="sldNum" sz="quarter" idx="4294967295"/>
          </p:nvPr>
        </p:nvSpPr>
        <p:spPr>
          <a:xfrm>
            <a:off x="0" y="6427788"/>
            <a:ext cx="838200" cy="365125"/>
          </a:xfrm>
          <a:prstGeom prst="rect">
            <a:avLst/>
          </a:prstGeom>
        </p:spPr>
        <p:txBody>
          <a:bodyPr/>
          <a:lstStyle/>
          <a:p>
            <a:fld id="{EE2556C5-CE8C-6547-B838-EA80C61A4AF7}" type="slidenum">
              <a:rPr lang="en-US" smtClean="0">
                <a:solidFill>
                  <a:prstClr val="white"/>
                </a:solidFill>
              </a:rPr>
              <a:pPr/>
              <a:t>8</a:t>
            </a:fld>
            <a:endParaRPr lang="en-US">
              <a:solidFill>
                <a:prstClr val="white"/>
              </a:solidFill>
            </a:endParaRPr>
          </a:p>
        </p:txBody>
      </p:sp>
      <p:sp>
        <p:nvSpPr>
          <p:cNvPr id="13" name="Trapezoid 12"/>
          <p:cNvSpPr/>
          <p:nvPr/>
        </p:nvSpPr>
        <p:spPr>
          <a:xfrm>
            <a:off x="8446770" y="3451860"/>
            <a:ext cx="617220" cy="740246"/>
          </a:xfrm>
          <a:prstGeom prst="trapezoid">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0" name="Picture 9"/>
          <p:cNvPicPr>
            <a:picLocks noChangeAspect="1"/>
          </p:cNvPicPr>
          <p:nvPr/>
        </p:nvPicPr>
        <p:blipFill>
          <a:blip r:embed="rId4"/>
          <a:stretch>
            <a:fillRect/>
          </a:stretch>
        </p:blipFill>
        <p:spPr>
          <a:xfrm>
            <a:off x="920529" y="1554685"/>
            <a:ext cx="4766310" cy="2835371"/>
          </a:xfrm>
          <a:prstGeom prst="rect">
            <a:avLst/>
          </a:prstGeom>
        </p:spPr>
      </p:pic>
      <p:pic>
        <p:nvPicPr>
          <p:cNvPr id="6" name="Picture 5"/>
          <p:cNvPicPr>
            <a:picLocks noChangeAspect="1"/>
          </p:cNvPicPr>
          <p:nvPr/>
        </p:nvPicPr>
        <p:blipFill>
          <a:blip r:embed="rId5"/>
          <a:stretch>
            <a:fillRect/>
          </a:stretch>
        </p:blipFill>
        <p:spPr>
          <a:xfrm>
            <a:off x="6842525" y="1416165"/>
            <a:ext cx="4283709" cy="25851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29" y="4603628"/>
            <a:ext cx="3675889" cy="1761491"/>
          </a:xfrm>
          <a:prstGeom prst="rect">
            <a:avLst/>
          </a:prstGeom>
        </p:spPr>
      </p:pic>
      <p:graphicFrame>
        <p:nvGraphicFramePr>
          <p:cNvPr id="5" name="Table 4"/>
          <p:cNvGraphicFramePr>
            <a:graphicFrameLocks noGrp="1"/>
          </p:cNvGraphicFramePr>
          <p:nvPr>
            <p:extLst/>
          </p:nvPr>
        </p:nvGraphicFramePr>
        <p:xfrm>
          <a:off x="5776760" y="4140079"/>
          <a:ext cx="6415240" cy="2255520"/>
        </p:xfrm>
        <a:graphic>
          <a:graphicData uri="http://schemas.openxmlformats.org/drawingml/2006/table">
            <a:tbl>
              <a:tblPr firstRow="1" bandRow="1">
                <a:tableStyleId>{5C22544A-7EE6-4342-B048-85BDC9FD1C3A}</a:tableStyleId>
              </a:tblPr>
              <a:tblGrid>
                <a:gridCol w="641524"/>
                <a:gridCol w="641524"/>
                <a:gridCol w="641524"/>
                <a:gridCol w="641524"/>
                <a:gridCol w="641524"/>
                <a:gridCol w="641524"/>
                <a:gridCol w="641524"/>
                <a:gridCol w="641524"/>
                <a:gridCol w="498564"/>
                <a:gridCol w="784484"/>
              </a:tblGrid>
              <a:tr h="339845">
                <a:tc>
                  <a:txBody>
                    <a:bodyPr/>
                    <a:lstStyle/>
                    <a:p>
                      <a:r>
                        <a:rPr lang="en-US" sz="1000" dirty="0" smtClean="0"/>
                        <a:t>Port</a:t>
                      </a:r>
                      <a:endParaRPr lang="en-US" sz="1000" dirty="0"/>
                    </a:p>
                  </a:txBody>
                  <a:tcPr/>
                </a:tc>
                <a:tc>
                  <a:txBody>
                    <a:bodyPr/>
                    <a:lstStyle/>
                    <a:p>
                      <a:r>
                        <a:rPr lang="en-US" sz="1000" dirty="0" err="1" smtClean="0"/>
                        <a:t>Src</a:t>
                      </a:r>
                      <a:r>
                        <a:rPr lang="en-US" sz="1000" dirty="0" smtClean="0"/>
                        <a:t> MAC</a:t>
                      </a:r>
                      <a:endParaRPr lang="en-US" sz="1000" dirty="0"/>
                    </a:p>
                  </a:txBody>
                  <a:tcPr/>
                </a:tc>
                <a:tc>
                  <a:txBody>
                    <a:bodyPr/>
                    <a:lstStyle/>
                    <a:p>
                      <a:r>
                        <a:rPr lang="en-US" sz="1000" dirty="0" err="1" smtClean="0"/>
                        <a:t>Dest</a:t>
                      </a:r>
                      <a:r>
                        <a:rPr lang="en-US" sz="1000" dirty="0" smtClean="0"/>
                        <a:t> Mac</a:t>
                      </a:r>
                      <a:endParaRPr lang="en-US" sz="1000" dirty="0"/>
                    </a:p>
                  </a:txBody>
                  <a:tcPr/>
                </a:tc>
                <a:tc>
                  <a:txBody>
                    <a:bodyPr/>
                    <a:lstStyle/>
                    <a:p>
                      <a:r>
                        <a:rPr lang="en-US" sz="1000" dirty="0" smtClean="0"/>
                        <a:t>VLAN</a:t>
                      </a:r>
                      <a:r>
                        <a:rPr lang="en-US" sz="1000" baseline="0" dirty="0" smtClean="0"/>
                        <a:t> ID</a:t>
                      </a:r>
                      <a:endParaRPr lang="en-US" sz="1000" dirty="0"/>
                    </a:p>
                  </a:txBody>
                  <a:tcPr/>
                </a:tc>
                <a:tc>
                  <a:txBody>
                    <a:bodyPr/>
                    <a:lstStyle/>
                    <a:p>
                      <a:r>
                        <a:rPr lang="en-US" sz="1000" dirty="0" smtClean="0"/>
                        <a:t>Priority</a:t>
                      </a:r>
                      <a:endParaRPr lang="en-US" sz="1000" dirty="0"/>
                    </a:p>
                  </a:txBody>
                  <a:tcPr/>
                </a:tc>
                <a:tc>
                  <a:txBody>
                    <a:bodyPr/>
                    <a:lstStyle/>
                    <a:p>
                      <a:r>
                        <a:rPr lang="en-US" sz="1000" dirty="0" err="1" smtClean="0"/>
                        <a:t>Ethertype</a:t>
                      </a:r>
                      <a:endParaRPr lang="en-US" sz="1000" dirty="0"/>
                    </a:p>
                  </a:txBody>
                  <a:tcPr/>
                </a:tc>
                <a:tc>
                  <a:txBody>
                    <a:bodyPr/>
                    <a:lstStyle/>
                    <a:p>
                      <a:r>
                        <a:rPr lang="en-US" sz="1000" dirty="0" err="1" smtClean="0"/>
                        <a:t>Src</a:t>
                      </a:r>
                      <a:r>
                        <a:rPr lang="en-US" sz="1000" dirty="0" smtClean="0"/>
                        <a:t> IP</a:t>
                      </a:r>
                      <a:endParaRPr lang="en-US" sz="1000" dirty="0"/>
                    </a:p>
                  </a:txBody>
                  <a:tcPr/>
                </a:tc>
                <a:tc>
                  <a:txBody>
                    <a:bodyPr/>
                    <a:lstStyle/>
                    <a:p>
                      <a:r>
                        <a:rPr lang="en-US" sz="1000" dirty="0" err="1" smtClean="0"/>
                        <a:t>Dest</a:t>
                      </a:r>
                      <a:r>
                        <a:rPr lang="en-US" sz="1000" dirty="0" smtClean="0"/>
                        <a:t> IP</a:t>
                      </a:r>
                      <a:endParaRPr lang="en-US" sz="1000" dirty="0"/>
                    </a:p>
                  </a:txBody>
                  <a:tcPr/>
                </a:tc>
                <a:tc>
                  <a:txBody>
                    <a:bodyPr/>
                    <a:lstStyle/>
                    <a:p>
                      <a:r>
                        <a:rPr lang="en-US" sz="1000" dirty="0" smtClean="0"/>
                        <a:t>IP</a:t>
                      </a:r>
                      <a:r>
                        <a:rPr lang="en-US" sz="1000" baseline="0" dirty="0" smtClean="0"/>
                        <a:t> TOS</a:t>
                      </a:r>
                      <a:endParaRPr lang="en-US" sz="1000" dirty="0"/>
                    </a:p>
                  </a:txBody>
                  <a:tcPr/>
                </a:tc>
                <a:tc>
                  <a:txBody>
                    <a:bodyPr/>
                    <a:lstStyle/>
                    <a:p>
                      <a:r>
                        <a:rPr lang="en-US" sz="1000" dirty="0" smtClean="0"/>
                        <a:t>Action</a:t>
                      </a:r>
                      <a:endParaRPr lang="en-US" sz="1000" dirty="0"/>
                    </a:p>
                  </a:txBody>
                  <a:tcPr/>
                </a:tc>
              </a:tr>
              <a:tr h="339845">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sz="1000" dirty="0" smtClean="0"/>
                        <a:t>192.168.*.*</a:t>
                      </a:r>
                      <a:endParaRPr lang="en-US" sz="1000" dirty="0"/>
                    </a:p>
                  </a:txBody>
                  <a:tcPr/>
                </a:tc>
                <a:tc>
                  <a:txBody>
                    <a:bodyPr/>
                    <a:lstStyle/>
                    <a:p>
                      <a:r>
                        <a:rPr lang="en-US" sz="1000" dirty="0" smtClean="0"/>
                        <a:t>192.169.*.*</a:t>
                      </a:r>
                      <a:endParaRPr lang="en-US" sz="1000" dirty="0"/>
                    </a:p>
                  </a:txBody>
                  <a:tcPr/>
                </a:tc>
                <a:tc>
                  <a:txBody>
                    <a:bodyPr/>
                    <a:lstStyle/>
                    <a:p>
                      <a:r>
                        <a:rPr lang="en-US" sz="1000" dirty="0" smtClean="0"/>
                        <a:t>32</a:t>
                      </a:r>
                      <a:endParaRPr lang="en-US" sz="1000" dirty="0"/>
                    </a:p>
                  </a:txBody>
                  <a:tcPr/>
                </a:tc>
                <a:tc>
                  <a:txBody>
                    <a:bodyPr/>
                    <a:lstStyle/>
                    <a:p>
                      <a:r>
                        <a:rPr lang="en-US" dirty="0" smtClean="0"/>
                        <a:t>Q1</a:t>
                      </a:r>
                      <a:endParaRPr lang="en-US" dirty="0"/>
                    </a:p>
                  </a:txBody>
                  <a:tcPr/>
                </a:tc>
              </a:tr>
              <a:tr h="339845">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sz="1000" dirty="0" smtClean="0"/>
                        <a:t>0A.C8.*</a:t>
                      </a:r>
                      <a:endParaRPr lang="en-US" sz="1000" dirty="0"/>
                    </a:p>
                  </a:txBody>
                  <a:tcPr/>
                </a:tc>
                <a:tc>
                  <a:txBody>
                    <a:bodyPr/>
                    <a:lstStyle/>
                    <a:p>
                      <a:r>
                        <a:rPr lang="en-US" sz="1000" dirty="0" smtClean="0"/>
                        <a:t>10</a:t>
                      </a:r>
                      <a:endParaRPr lang="en-US" sz="1000"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Port1</a:t>
                      </a:r>
                      <a:endParaRPr lang="en-US" dirty="0"/>
                    </a:p>
                  </a:txBody>
                  <a:tcPr/>
                </a:tc>
              </a:tr>
              <a:tr h="339845">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sz="1000" dirty="0" smtClean="0"/>
                        <a:t>172.19.*.*</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172.19.*.*</a:t>
                      </a:r>
                    </a:p>
                    <a:p>
                      <a:endParaRPr lang="en-US" dirty="0"/>
                    </a:p>
                  </a:txBody>
                  <a:tcPr/>
                </a:tc>
                <a:tc>
                  <a:txBody>
                    <a:bodyPr/>
                    <a:lstStyle/>
                    <a:p>
                      <a:pPr marL="0" algn="l" defTabSz="914400" rtl="0" eaLnBrk="1" latinLnBrk="0" hangingPunct="1"/>
                      <a:r>
                        <a:rPr lang="en-US" sz="1000" kern="1200" dirty="0" smtClean="0">
                          <a:solidFill>
                            <a:schemeClr val="dk1"/>
                          </a:solidFill>
                          <a:latin typeface="+mn-lt"/>
                          <a:ea typeface="+mn-ea"/>
                          <a:cs typeface="+mn-cs"/>
                        </a:rPr>
                        <a:t>72</a:t>
                      </a:r>
                      <a:endParaRPr lang="en-US" sz="1000" kern="1200" dirty="0">
                        <a:solidFill>
                          <a:schemeClr val="dk1"/>
                        </a:solidFill>
                        <a:latin typeface="+mn-lt"/>
                        <a:ea typeface="+mn-ea"/>
                        <a:cs typeface="+mn-cs"/>
                      </a:endParaRPr>
                    </a:p>
                  </a:txBody>
                  <a:tcPr/>
                </a:tc>
                <a:tc>
                  <a:txBody>
                    <a:bodyPr/>
                    <a:lstStyle/>
                    <a:p>
                      <a:r>
                        <a:rPr lang="en-US" dirty="0" smtClean="0"/>
                        <a:t>Q2</a:t>
                      </a:r>
                      <a:endParaRPr lang="en-US" dirty="0"/>
                    </a:p>
                  </a:txBody>
                  <a:tcPr/>
                </a:tc>
              </a:tr>
              <a:tr h="339845">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sz="1000" dirty="0" smtClean="0"/>
                        <a:t>172.19.*.*</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172.19.*.*</a:t>
                      </a:r>
                    </a:p>
                  </a:txBody>
                  <a:tcPr/>
                </a:tc>
                <a:tc>
                  <a:txBody>
                    <a:bodyPr/>
                    <a:lstStyle/>
                    <a:p>
                      <a:pPr marL="0" algn="l" defTabSz="914400" rtl="0" eaLnBrk="1" latinLnBrk="0" hangingPunct="1"/>
                      <a:r>
                        <a:rPr lang="en-US" sz="1000" kern="1200" dirty="0" smtClean="0">
                          <a:solidFill>
                            <a:schemeClr val="dk1"/>
                          </a:solidFill>
                          <a:latin typeface="+mn-lt"/>
                          <a:ea typeface="+mn-ea"/>
                          <a:cs typeface="+mn-cs"/>
                        </a:rPr>
                        <a:t>96</a:t>
                      </a:r>
                      <a:endParaRPr lang="en-US" sz="1000" kern="1200" dirty="0">
                        <a:solidFill>
                          <a:schemeClr val="dk1"/>
                        </a:solidFill>
                        <a:latin typeface="+mn-lt"/>
                        <a:ea typeface="+mn-ea"/>
                        <a:cs typeface="+mn-cs"/>
                      </a:endParaRPr>
                    </a:p>
                  </a:txBody>
                  <a:tcPr/>
                </a:tc>
                <a:tc>
                  <a:txBody>
                    <a:bodyPr/>
                    <a:lstStyle/>
                    <a:p>
                      <a:r>
                        <a:rPr lang="en-US" dirty="0" smtClean="0"/>
                        <a:t>Q3</a:t>
                      </a:r>
                      <a:endParaRPr lang="en-US" dirty="0"/>
                    </a:p>
                  </a:txBody>
                  <a:tcPr/>
                </a:tc>
              </a:tr>
            </a:tbl>
          </a:graphicData>
        </a:graphic>
      </p:graphicFrame>
      <p:sp>
        <p:nvSpPr>
          <p:cNvPr id="8" name="TextBox 7"/>
          <p:cNvSpPr txBox="1"/>
          <p:nvPr/>
        </p:nvSpPr>
        <p:spPr>
          <a:xfrm>
            <a:off x="242399" y="6378636"/>
            <a:ext cx="5032147" cy="400110"/>
          </a:xfrm>
          <a:prstGeom prst="rect">
            <a:avLst/>
          </a:prstGeom>
          <a:noFill/>
        </p:spPr>
        <p:txBody>
          <a:bodyPr wrap="none" rtlCol="0">
            <a:spAutoFit/>
          </a:bodyPr>
          <a:lstStyle/>
          <a:p>
            <a:pPr defTabSz="914400"/>
            <a:r>
              <a:rPr lang="en-US" sz="1000" dirty="0" smtClean="0">
                <a:solidFill>
                  <a:prstClr val="white"/>
                </a:solidFill>
              </a:rPr>
              <a:t>*  Third </a:t>
            </a:r>
            <a:r>
              <a:rPr lang="en-US" sz="1000" dirty="0">
                <a:solidFill>
                  <a:prstClr val="white"/>
                </a:solidFill>
              </a:rPr>
              <a:t>party Trademark, </a:t>
            </a:r>
            <a:r>
              <a:rPr lang="en-US" sz="1000" dirty="0" smtClean="0">
                <a:solidFill>
                  <a:prstClr val="white"/>
                </a:solidFill>
              </a:rPr>
              <a:t>Other </a:t>
            </a:r>
            <a:r>
              <a:rPr lang="en-US" sz="1000" dirty="0">
                <a:solidFill>
                  <a:prstClr val="white"/>
                </a:solidFill>
              </a:rPr>
              <a:t>names and brands may be claimed as the property of others.</a:t>
            </a:r>
          </a:p>
          <a:p>
            <a:pPr defTabSz="914400"/>
            <a:endParaRPr lang="en-US" sz="1000" dirty="0">
              <a:solidFill>
                <a:prstClr val="black"/>
              </a:solidFill>
            </a:endParaRPr>
          </a:p>
        </p:txBody>
      </p:sp>
    </p:spTree>
    <p:extLst>
      <p:ext uri="{BB962C8B-B14F-4D97-AF65-F5344CB8AC3E}">
        <p14:creationId xmlns:p14="http://schemas.microsoft.com/office/powerpoint/2010/main" val="4207574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US" dirty="0"/>
          </a:p>
        </p:txBody>
      </p:sp>
    </p:spTree>
    <p:extLst>
      <p:ext uri="{BB962C8B-B14F-4D97-AF65-F5344CB8AC3E}">
        <p14:creationId xmlns:p14="http://schemas.microsoft.com/office/powerpoint/2010/main" val="2843144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INHEADERBOX" val="True"/>
</p:tagLst>
</file>

<file path=ppt/tags/tag2.xml><?xml version="1.0" encoding="utf-8"?>
<p:tagLst xmlns:a="http://schemas.openxmlformats.org/drawingml/2006/main" xmlns:r="http://schemas.openxmlformats.org/officeDocument/2006/relationships" xmlns:p="http://schemas.openxmlformats.org/presentationml/2006/main">
  <p:tag name="BAINHEADERBOX" val="True"/>
</p:tagLst>
</file>

<file path=ppt/tags/tag3.xml><?xml version="1.0" encoding="utf-8"?>
<p:tagLst xmlns:a="http://schemas.openxmlformats.org/drawingml/2006/main" xmlns:r="http://schemas.openxmlformats.org/officeDocument/2006/relationships" xmlns:p="http://schemas.openxmlformats.org/presentationml/2006/main">
  <p:tag name="BAINHEADERBOX" val="True"/>
</p:tagLst>
</file>

<file path=ppt/tags/tag4.xml><?xml version="1.0" encoding="utf-8"?>
<p:tagLst xmlns:a="http://schemas.openxmlformats.org/drawingml/2006/main" xmlns:r="http://schemas.openxmlformats.org/officeDocument/2006/relationships" xmlns:p="http://schemas.openxmlformats.org/presentationml/2006/main">
  <p:tag name="BAINHEADERBOX" val="True"/>
</p:tagLst>
</file>

<file path=ppt/tags/tag5.xml><?xml version="1.0" encoding="utf-8"?>
<p:tagLst xmlns:a="http://schemas.openxmlformats.org/drawingml/2006/main" xmlns:r="http://schemas.openxmlformats.org/officeDocument/2006/relationships" xmlns:p="http://schemas.openxmlformats.org/presentationml/2006/main">
  <p:tag name="BAINHEADERBOX" val="True"/>
</p:tagLst>
</file>

<file path=ppt/tags/tag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9.xml><?xml version="1.0" encoding="utf-8"?>
<p:tagLst xmlns:a="http://schemas.openxmlformats.org/drawingml/2006/main" xmlns:r="http://schemas.openxmlformats.org/officeDocument/2006/relationships" xmlns:p="http://schemas.openxmlformats.org/presentationml/2006/main">
  <p:tag name="OFFISYNC_SLIDE_GUID" val="903704e1-71e6-4637-88f8-5a7a20b0f63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Int_PPT Template_ClearPro_16x9">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2.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3.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4.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5.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6.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1361</TotalTime>
  <Words>811</Words>
  <Application>Microsoft Office PowerPoint</Application>
  <PresentationFormat>Widescreen</PresentationFormat>
  <Paragraphs>211</Paragraphs>
  <Slides>11</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11</vt:i4>
      </vt:variant>
    </vt:vector>
  </HeadingPairs>
  <TitlesOfParts>
    <vt:vector size="29" baseType="lpstr">
      <vt:lpstr>Arial</vt:lpstr>
      <vt:lpstr>Arial Narrow</vt:lpstr>
      <vt:lpstr>Calibri</vt:lpstr>
      <vt:lpstr>Century Gothic</vt:lpstr>
      <vt:lpstr>Geometria</vt:lpstr>
      <vt:lpstr>Geometria Medium</vt:lpstr>
      <vt:lpstr>Intel Clear</vt:lpstr>
      <vt:lpstr>Intel Clear Light</vt:lpstr>
      <vt:lpstr>Intel Clear Pro</vt:lpstr>
      <vt:lpstr>Intel Clear Pro Bold</vt:lpstr>
      <vt:lpstr>Lucida Grande</vt:lpstr>
      <vt:lpstr>Neo Sans Intel</vt:lpstr>
      <vt:lpstr>Neo Sans Intel Light</vt:lpstr>
      <vt:lpstr>Neo Sans Intel Medium</vt:lpstr>
      <vt:lpstr>Wingdings</vt:lpstr>
      <vt:lpstr>Wingdings 3</vt:lpstr>
      <vt:lpstr>Ion Boardroom</vt:lpstr>
      <vt:lpstr>Int_PPT Template_ClearPro_16x9</vt:lpstr>
      <vt:lpstr> Welcome and Intro</vt:lpstr>
      <vt:lpstr>5G + IOT requires NETWORK transformation </vt:lpstr>
      <vt:lpstr>PowerPoint Presentation</vt:lpstr>
      <vt:lpstr>PowerPoint Presentation</vt:lpstr>
      <vt:lpstr>5G Networks of the Future</vt:lpstr>
      <vt:lpstr>5G + IOT E2E Communication Transformation</vt:lpstr>
      <vt:lpstr>Complex Packet Processing Pipeline with QoS Support</vt:lpstr>
      <vt:lpstr>Packet Look ups in an OpenFlow* switch.</vt:lpstr>
      <vt:lpstr>Questions?</vt:lpstr>
      <vt:lpstr>PowerPoint Presentation</vt:lpstr>
      <vt:lpstr>5 Pillars of 5G RAN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John</dc:creator>
  <cp:keywords>CTPClassification=CTP_PUBLIC:VisualMarkings=, CTPClassification=CTP_NT</cp:keywords>
  <cp:lastModifiedBy>Ramia, Kannan Babu</cp:lastModifiedBy>
  <cp:revision>129</cp:revision>
  <dcterms:created xsi:type="dcterms:W3CDTF">2016-08-01T15:01:13Z</dcterms:created>
  <dcterms:modified xsi:type="dcterms:W3CDTF">2018-03-07T04:48:05Z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4d2df23b-6cf1-4822-a7f6-40d0d677fecd</vt:lpwstr>
  </property>
  <property fmtid="{D5CDD505-2E9C-101B-9397-08002B2CF9AE}" pid="3" name="CTP_TimeStamp">
    <vt:lpwstr>2018-03-07 04:48:02Z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