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301" r:id="rId4"/>
    <p:sldId id="310" r:id="rId5"/>
    <p:sldId id="305" r:id="rId6"/>
    <p:sldId id="304" r:id="rId7"/>
    <p:sldId id="307" r:id="rId8"/>
    <p:sldId id="308" r:id="rId9"/>
    <p:sldId id="268" r:id="rId10"/>
    <p:sldId id="311" r:id="rId11"/>
    <p:sldId id="312" r:id="rId12"/>
    <p:sldId id="313" r:id="rId13"/>
    <p:sldId id="314" r:id="rId14"/>
    <p:sldId id="309" r:id="rId15"/>
    <p:sldId id="270"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guide id="3" orient="horz" pos="2183">
          <p15:clr>
            <a:srgbClr val="A4A3A4"/>
          </p15:clr>
        </p15:guide>
        <p15:guide id="4" orient="horz" pos="663">
          <p15:clr>
            <a:srgbClr val="A4A3A4"/>
          </p15:clr>
        </p15:guide>
        <p15:guide id="5" pos="50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a Liljedahl" initials="OL" lastIdx="1" clrIdx="0">
    <p:extLst>
      <p:ext uri="{19B8F6BF-5375-455C-9EA6-DF929625EA0E}">
        <p15:presenceInfo xmlns:p15="http://schemas.microsoft.com/office/powerpoint/2012/main" userId="772fa69e-c631-4c3f-9f1e-f1159989fc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230"/>
    <a:srgbClr val="442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75" autoAdjust="0"/>
    <p:restoredTop sz="62376" autoAdjust="0"/>
  </p:normalViewPr>
  <p:slideViewPr>
    <p:cSldViewPr snapToGrid="0">
      <p:cViewPr varScale="1">
        <p:scale>
          <a:sx n="72" d="100"/>
          <a:sy n="72" d="100"/>
        </p:scale>
        <p:origin x="2616" y="60"/>
      </p:cViewPr>
      <p:guideLst>
        <p:guide orient="horz" pos="2184"/>
        <p:guide pos="3840"/>
        <p:guide orient="horz" pos="2183"/>
        <p:guide orient="horz" pos="663"/>
        <p:guide pos="506"/>
      </p:guideLst>
    </p:cSldViewPr>
  </p:slideViewPr>
  <p:notesTextViewPr>
    <p:cViewPr>
      <p:scale>
        <a:sx n="1" d="1"/>
        <a:sy n="1" d="1"/>
      </p:scale>
      <p:origin x="0" y="0"/>
    </p:cViewPr>
  </p:notesTextViewPr>
  <p:notesViewPr>
    <p:cSldViewPr snapToGrid="0">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B38013-A3EC-3B45-817A-5929A218602D}" type="datetimeFigureOut">
              <a:rPr lang="en-US" smtClean="0"/>
              <a:t>10/1/2019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DF47F7-EAD3-824A-BCB1-958757616BDA}" type="slidenum">
              <a:rPr lang="en-US" smtClean="0"/>
              <a:t>‹#›</a:t>
            </a:fld>
            <a:endParaRPr lang="en-US"/>
          </a:p>
        </p:txBody>
      </p:sp>
    </p:spTree>
    <p:extLst>
      <p:ext uri="{BB962C8B-B14F-4D97-AF65-F5344CB8AC3E}">
        <p14:creationId xmlns:p14="http://schemas.microsoft.com/office/powerpoint/2010/main" val="764070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3188C-9136-4BA2-BDF5-EDF7439826ED}" type="datetimeFigureOut">
              <a:rPr lang="en-US" smtClean="0"/>
              <a:t>10/1/2019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0AE41-DF0D-4DDA-B624-95C5AF89EC42}" type="slidenum">
              <a:rPr lang="en-US" smtClean="0"/>
              <a:t>‹#›</a:t>
            </a:fld>
            <a:endParaRPr lang="en-US"/>
          </a:p>
        </p:txBody>
      </p:sp>
    </p:spTree>
    <p:extLst>
      <p:ext uri="{BB962C8B-B14F-4D97-AF65-F5344CB8AC3E}">
        <p14:creationId xmlns:p14="http://schemas.microsoft.com/office/powerpoint/2010/main" val="298039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more appropriate to call this ‘Resource reclamation framework in DPDK’</a:t>
            </a:r>
          </a:p>
        </p:txBody>
      </p:sp>
      <p:sp>
        <p:nvSpPr>
          <p:cNvPr id="4" name="Slide Number Placeholder 3"/>
          <p:cNvSpPr>
            <a:spLocks noGrp="1"/>
          </p:cNvSpPr>
          <p:nvPr>
            <p:ph type="sldNum" sz="quarter" idx="10"/>
          </p:nvPr>
        </p:nvSpPr>
        <p:spPr/>
        <p:txBody>
          <a:bodyPr/>
          <a:lstStyle/>
          <a:p>
            <a:fld id="{BBB0AE41-DF0D-4DDA-B624-95C5AF89EC42}" type="slidenum">
              <a:rPr lang="en-US" smtClean="0"/>
              <a:t>1</a:t>
            </a:fld>
            <a:endParaRPr lang="en-US"/>
          </a:p>
        </p:txBody>
      </p:sp>
    </p:spTree>
    <p:extLst>
      <p:ext uri="{BB962C8B-B14F-4D97-AF65-F5344CB8AC3E}">
        <p14:creationId xmlns:p14="http://schemas.microsoft.com/office/powerpoint/2010/main" val="144098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0AE41-DF0D-4DDA-B624-95C5AF89EC42}" type="slidenum">
              <a:rPr lang="en-US" smtClean="0"/>
              <a:t>10</a:t>
            </a:fld>
            <a:endParaRPr lang="en-US"/>
          </a:p>
        </p:txBody>
      </p:sp>
    </p:spTree>
    <p:extLst>
      <p:ext uri="{BB962C8B-B14F-4D97-AF65-F5344CB8AC3E}">
        <p14:creationId xmlns:p14="http://schemas.microsoft.com/office/powerpoint/2010/main" val="202727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0AE41-DF0D-4DDA-B624-95C5AF89EC42}" type="slidenum">
              <a:rPr lang="en-US" smtClean="0"/>
              <a:t>11</a:t>
            </a:fld>
            <a:endParaRPr lang="en-US"/>
          </a:p>
        </p:txBody>
      </p:sp>
    </p:spTree>
    <p:extLst>
      <p:ext uri="{BB962C8B-B14F-4D97-AF65-F5344CB8AC3E}">
        <p14:creationId xmlns:p14="http://schemas.microsoft.com/office/powerpoint/2010/main" val="3868352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0AE41-DF0D-4DDA-B624-95C5AF89EC42}" type="slidenum">
              <a:rPr lang="en-US" smtClean="0"/>
              <a:t>12</a:t>
            </a:fld>
            <a:endParaRPr lang="en-US"/>
          </a:p>
        </p:txBody>
      </p:sp>
    </p:spTree>
    <p:extLst>
      <p:ext uri="{BB962C8B-B14F-4D97-AF65-F5344CB8AC3E}">
        <p14:creationId xmlns:p14="http://schemas.microsoft.com/office/powerpoint/2010/main" val="4146509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reclamation is being done in the context of the writer thread, it is important to look at writer’s performance </a:t>
            </a:r>
          </a:p>
        </p:txBody>
      </p:sp>
      <p:sp>
        <p:nvSpPr>
          <p:cNvPr id="4" name="Slide Number Placeholder 3"/>
          <p:cNvSpPr>
            <a:spLocks noGrp="1"/>
          </p:cNvSpPr>
          <p:nvPr>
            <p:ph type="sldNum" sz="quarter" idx="5"/>
          </p:nvPr>
        </p:nvSpPr>
        <p:spPr/>
        <p:txBody>
          <a:bodyPr/>
          <a:lstStyle/>
          <a:p>
            <a:fld id="{BBB0AE41-DF0D-4DDA-B624-95C5AF89EC42}" type="slidenum">
              <a:rPr lang="en-US" smtClean="0"/>
              <a:t>13</a:t>
            </a:fld>
            <a:endParaRPr lang="en-US"/>
          </a:p>
        </p:txBody>
      </p:sp>
    </p:spTree>
    <p:extLst>
      <p:ext uri="{BB962C8B-B14F-4D97-AF65-F5344CB8AC3E}">
        <p14:creationId xmlns:p14="http://schemas.microsoft.com/office/powerpoint/2010/main" val="3185379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Thanks for the comments on the patches. I will add 3 new APIs to </a:t>
            </a:r>
            <a:r>
              <a:rPr lang="en-US" dirty="0" err="1"/>
              <a:t>rte_rcu</a:t>
            </a:r>
            <a:r>
              <a:rPr lang="en-US" dirty="0"/>
              <a:t> library (yet to be done).</a:t>
            </a:r>
          </a:p>
          <a:p>
            <a:pPr marL="0" indent="0">
              <a:buNone/>
            </a:pPr>
            <a:endParaRPr lang="en-US" dirty="0"/>
          </a:p>
          <a:p>
            <a:pPr marL="0" indent="0">
              <a:buNone/>
            </a:pPr>
            <a:r>
              <a:rPr lang="en-US" dirty="0"/>
              <a:t>These APIs will abstract common functionality required for resource reclamation and will make it easy for external libraries to integrate with RCU library.</a:t>
            </a:r>
          </a:p>
          <a:p>
            <a:pPr marL="0" indent="0">
              <a:buNone/>
            </a:pPr>
            <a:endParaRPr lang="en-US" dirty="0"/>
          </a:p>
          <a:p>
            <a:pPr marL="0" indent="0">
              <a:buNone/>
            </a:pPr>
            <a:r>
              <a:rPr lang="en-US" dirty="0"/>
              <a:t>These will also make the changes to </a:t>
            </a:r>
            <a:r>
              <a:rPr lang="en-US" dirty="0" err="1"/>
              <a:t>rte_lpm</a:t>
            </a:r>
            <a:r>
              <a:rPr lang="en-US" dirty="0"/>
              <a:t> and </a:t>
            </a:r>
            <a:r>
              <a:rPr lang="en-US" dirty="0" err="1"/>
              <a:t>rte_hash</a:t>
            </a:r>
            <a:r>
              <a:rPr lang="en-US" dirty="0"/>
              <a:t> much simpler.</a:t>
            </a:r>
          </a:p>
        </p:txBody>
      </p:sp>
      <p:sp>
        <p:nvSpPr>
          <p:cNvPr id="4" name="Slide Number Placeholder 3"/>
          <p:cNvSpPr>
            <a:spLocks noGrp="1"/>
          </p:cNvSpPr>
          <p:nvPr>
            <p:ph type="sldNum" sz="quarter" idx="10"/>
          </p:nvPr>
        </p:nvSpPr>
        <p:spPr/>
        <p:txBody>
          <a:bodyPr/>
          <a:lstStyle/>
          <a:p>
            <a:fld id="{BBB0AE41-DF0D-4DDA-B624-95C5AF89EC42}" type="slidenum">
              <a:rPr lang="en-US" smtClean="0"/>
              <a:t>14</a:t>
            </a:fld>
            <a:endParaRPr lang="en-US"/>
          </a:p>
        </p:txBody>
      </p:sp>
    </p:spTree>
    <p:extLst>
      <p:ext uri="{BB962C8B-B14F-4D97-AF65-F5344CB8AC3E}">
        <p14:creationId xmlns:p14="http://schemas.microsoft.com/office/powerpoint/2010/main" val="60005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0AE41-DF0D-4DDA-B624-95C5AF89EC42}" type="slidenum">
              <a:rPr lang="en-US" smtClean="0"/>
              <a:t>15</a:t>
            </a:fld>
            <a:endParaRPr lang="en-US"/>
          </a:p>
        </p:txBody>
      </p:sp>
    </p:spTree>
    <p:extLst>
      <p:ext uri="{BB962C8B-B14F-4D97-AF65-F5344CB8AC3E}">
        <p14:creationId xmlns:p14="http://schemas.microsoft.com/office/powerpoint/2010/main" val="84840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 Intention is to get everyone on the same page on problem definition</a:t>
            </a:r>
          </a:p>
          <a:p>
            <a:endParaRPr lang="en-US" dirty="0"/>
          </a:p>
          <a:p>
            <a:r>
              <a:rPr lang="en-US" dirty="0"/>
              <a:t>Resource reclamation process</a:t>
            </a:r>
          </a:p>
          <a:p>
            <a:r>
              <a:rPr lang="en-US" dirty="0"/>
              <a:t>	Generic process - A look at the generic process to reclaim resources, look at different parts of the application (main thread, writers and readers)</a:t>
            </a:r>
          </a:p>
          <a:p>
            <a:r>
              <a:rPr lang="en-US" dirty="0"/>
              <a:t>	and what roles they have to play in the process.</a:t>
            </a:r>
          </a:p>
          <a:p>
            <a:r>
              <a:rPr lang="en-US" dirty="0"/>
              <a:t>	With lib-</a:t>
            </a:r>
            <a:r>
              <a:rPr lang="en-US" dirty="0" err="1"/>
              <a:t>urcu</a:t>
            </a:r>
            <a:r>
              <a:rPr lang="en-US" dirty="0"/>
              <a:t> – Looks like people are familiar with lib-</a:t>
            </a:r>
            <a:r>
              <a:rPr lang="en-US" dirty="0" err="1"/>
              <a:t>urcu</a:t>
            </a:r>
            <a:r>
              <a:rPr lang="en-US" dirty="0"/>
              <a:t>. It makes sense to talks briefly about what it provides (and then cover how what I am proposing here differs</a:t>
            </a:r>
          </a:p>
          <a:p>
            <a:r>
              <a:rPr lang="en-US" dirty="0"/>
              <a:t>	from that). Look at lib-</a:t>
            </a:r>
            <a:r>
              <a:rPr lang="en-US" dirty="0" err="1"/>
              <a:t>urcu</a:t>
            </a:r>
            <a:r>
              <a:rPr lang="en-US" dirty="0"/>
              <a:t> provides, 2 mechanisms – </a:t>
            </a:r>
            <a:r>
              <a:rPr lang="en-US" dirty="0" err="1"/>
              <a:t>call_rcu</a:t>
            </a:r>
            <a:r>
              <a:rPr lang="en-US" dirty="0"/>
              <a:t> and </a:t>
            </a:r>
            <a:r>
              <a:rPr lang="en-US" dirty="0" err="1"/>
              <a:t>defer_rcu</a:t>
            </a:r>
            <a:r>
              <a:rPr lang="en-US" dirty="0"/>
              <a:t> (marked as experimental)</a:t>
            </a:r>
          </a:p>
          <a:p>
            <a:r>
              <a:rPr lang="en-US" dirty="0"/>
              <a:t>	With </a:t>
            </a:r>
            <a:r>
              <a:rPr lang="en-US" dirty="0" err="1"/>
              <a:t>rte_rcu_qsbr</a:t>
            </a:r>
            <a:r>
              <a:rPr lang="en-US" dirty="0"/>
              <a:t> -  Look at how this process looks like with </a:t>
            </a:r>
            <a:r>
              <a:rPr lang="en-US" dirty="0" err="1"/>
              <a:t>rte_rcu_qsbr</a:t>
            </a:r>
            <a:r>
              <a:rPr lang="en-US" dirty="0"/>
              <a:t>.</a:t>
            </a:r>
          </a:p>
          <a:p>
            <a:endParaRPr lang="en-US" dirty="0"/>
          </a:p>
          <a:p>
            <a:r>
              <a:rPr lang="en-US" dirty="0"/>
              <a:t>Proposal for a DPDK application – Same different parts in DPDK application too, but describe the major part which is the library integration.</a:t>
            </a:r>
          </a:p>
          <a:p>
            <a:endParaRPr lang="en-US" dirty="0"/>
          </a:p>
          <a:p>
            <a:r>
              <a:rPr lang="en-US" dirty="0"/>
              <a:t>Performance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BB0AE41-DF0D-4DDA-B624-95C5AF89EC42}" type="slidenum">
              <a:rPr lang="en-US" smtClean="0"/>
              <a:t>2</a:t>
            </a:fld>
            <a:endParaRPr lang="en-US"/>
          </a:p>
        </p:txBody>
      </p:sp>
    </p:spTree>
    <p:extLst>
      <p:ext uri="{BB962C8B-B14F-4D97-AF65-F5344CB8AC3E}">
        <p14:creationId xmlns:p14="http://schemas.microsoft.com/office/powerpoint/2010/main" val="241833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Lock free algorithms provide scalability and determinism. However, they pose the problem of reclaiming memory. i.e. memory cannot be ‘freed’ immediately after ‘deleting’ an entry from the data structure as reader threads might still be using the deleted entry.</a:t>
            </a:r>
          </a:p>
          <a:p>
            <a:endParaRPr lang="en-US" dirty="0"/>
          </a:p>
          <a:p>
            <a:r>
              <a:rPr lang="en-US" dirty="0"/>
              <a:t>So the process of deleting an entry from the data structures consists of 3 steps:</a:t>
            </a:r>
          </a:p>
          <a:p>
            <a:pPr marL="228600" indent="-228600">
              <a:buAutoNum type="arabicParenR"/>
            </a:pPr>
            <a:r>
              <a:rPr lang="en-US" dirty="0"/>
              <a:t>Remove the reference of the entry from the data structure</a:t>
            </a:r>
          </a:p>
          <a:p>
            <a:pPr marL="228600" indent="-228600">
              <a:buAutoNum type="arabicParenR"/>
            </a:pPr>
            <a:r>
              <a:rPr lang="en-US" dirty="0"/>
              <a:t>Ensure that all the readers are not referencing that entry anymore</a:t>
            </a:r>
          </a:p>
          <a:p>
            <a:pPr marL="228600" indent="-228600">
              <a:buAutoNum type="arabicParenR"/>
            </a:pPr>
            <a:r>
              <a:rPr lang="en-US" dirty="0"/>
              <a:t>Free the entry</a:t>
            </a:r>
          </a:p>
          <a:p>
            <a:pPr marL="0" indent="0">
              <a:buNone/>
            </a:pPr>
            <a:endParaRPr lang="en-US" dirty="0"/>
          </a:p>
          <a:p>
            <a:pPr marL="0" indent="0">
              <a:buNone/>
            </a:pPr>
            <a:r>
              <a:rPr lang="en-US" dirty="0"/>
              <a:t>RCU library helps the writer know when it is safe to free memory.</a:t>
            </a:r>
          </a:p>
        </p:txBody>
      </p:sp>
      <p:sp>
        <p:nvSpPr>
          <p:cNvPr id="4" name="Slide Number Placeholder 3"/>
          <p:cNvSpPr>
            <a:spLocks noGrp="1"/>
          </p:cNvSpPr>
          <p:nvPr>
            <p:ph type="sldNum" sz="quarter" idx="10"/>
          </p:nvPr>
        </p:nvSpPr>
        <p:spPr/>
        <p:txBody>
          <a:bodyPr/>
          <a:lstStyle/>
          <a:p>
            <a:fld id="{BBB0AE41-DF0D-4DDA-B624-95C5AF89EC42}" type="slidenum">
              <a:rPr lang="en-US" smtClean="0"/>
              <a:t>3</a:t>
            </a:fld>
            <a:endParaRPr lang="en-US"/>
          </a:p>
        </p:txBody>
      </p:sp>
    </p:spTree>
    <p:extLst>
      <p:ext uri="{BB962C8B-B14F-4D97-AF65-F5344CB8AC3E}">
        <p14:creationId xmlns:p14="http://schemas.microsoft.com/office/powerpoint/2010/main" val="256312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memory reclamation process using QSBR can be split into 4 parts for our discussion:</a:t>
            </a:r>
            <a:endParaRPr lang="en-US" dirty="0"/>
          </a:p>
          <a:p>
            <a:endParaRPr lang="en-US" dirty="0"/>
          </a:p>
          <a:p>
            <a:pPr marL="228600" indent="-228600">
              <a:buAutoNum type="arabicParenR"/>
            </a:pPr>
            <a:r>
              <a:rPr lang="en-US" sz="1200" kern="1200" dirty="0">
                <a:solidFill>
                  <a:schemeClr val="tx1"/>
                </a:solidFill>
                <a:effectLst/>
                <a:latin typeface="+mn-lt"/>
                <a:ea typeface="+mn-ea"/>
                <a:cs typeface="+mn-cs"/>
              </a:rPr>
              <a:t>Initialization</a:t>
            </a:r>
          </a:p>
          <a:p>
            <a:pPr marL="228600" indent="-228600">
              <a:buAutoNum type="arabicParenR"/>
            </a:pPr>
            <a:r>
              <a:rPr lang="en-US" sz="1200" kern="1200" dirty="0">
                <a:solidFill>
                  <a:schemeClr val="tx1"/>
                </a:solidFill>
                <a:effectLst/>
                <a:latin typeface="+mn-lt"/>
                <a:ea typeface="+mn-ea"/>
                <a:cs typeface="+mn-cs"/>
              </a:rPr>
              <a:t>Quiescent State Reporting</a:t>
            </a:r>
          </a:p>
          <a:p>
            <a:pPr marL="228600" indent="-228600">
              <a:buAutoNum type="arabicParenR"/>
            </a:pPr>
            <a:r>
              <a:rPr lang="en-US" sz="1200" kern="1200" dirty="0">
                <a:solidFill>
                  <a:schemeClr val="tx1"/>
                </a:solidFill>
                <a:effectLst/>
                <a:latin typeface="+mn-lt"/>
                <a:ea typeface="+mn-ea"/>
                <a:cs typeface="+mn-cs"/>
              </a:rPr>
              <a:t>Reclaiming Resources</a:t>
            </a:r>
          </a:p>
          <a:p>
            <a:pPr marL="228600" indent="-228600">
              <a:buAutoNum type="arabicParenR"/>
            </a:pPr>
            <a:r>
              <a:rPr lang="en-US" sz="1200" kern="1200" dirty="0">
                <a:solidFill>
                  <a:schemeClr val="tx1"/>
                </a:solidFill>
                <a:effectLst/>
                <a:latin typeface="+mn-lt"/>
                <a:ea typeface="+mn-ea"/>
                <a:cs typeface="+mn-cs"/>
              </a:rPr>
              <a:t>Shutdown</a:t>
            </a:r>
          </a:p>
          <a:p>
            <a:endParaRPr lang="en-US" dirty="0"/>
          </a:p>
          <a:p>
            <a:pPr marL="0" indent="0">
              <a:buNone/>
            </a:pPr>
            <a:r>
              <a:rPr lang="en-US" sz="1200" kern="1200" dirty="0">
                <a:solidFill>
                  <a:schemeClr val="tx1"/>
                </a:solidFill>
                <a:effectLst/>
                <a:latin typeface="+mn-lt"/>
                <a:ea typeface="+mn-ea"/>
                <a:cs typeface="+mn-cs"/>
              </a:rPr>
              <a:t>The application/main thread has to handle any 'Initialization’ parts of the process such as creating RCU variable, registering the reader threads to report their quiescent state status.</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The reader threads in the application have to report their quiescent state status. This provides the application control over the length of the critical section and grace period.</a:t>
            </a:r>
          </a:p>
          <a:p>
            <a:pPr marL="0" indent="0">
              <a:buNone/>
            </a:pPr>
            <a:endParaRPr lang="en-US" sz="1200" kern="1200" dirty="0">
              <a:solidFill>
                <a:schemeClr val="tx1"/>
              </a:solidFill>
              <a:effectLst/>
              <a:latin typeface="+mn-lt"/>
              <a:ea typeface="+mn-ea"/>
              <a:cs typeface="+mn-cs"/>
            </a:endParaRPr>
          </a:p>
          <a:p>
            <a:pPr marL="0" indent="0">
              <a:buNone/>
            </a:pPr>
            <a:r>
              <a:rPr lang="en-US" dirty="0"/>
              <a:t>The writer threads/the application has to wait for the end of the grace period and free the actual resources. This will be the focus of this discussion.</a:t>
            </a:r>
          </a:p>
          <a:p>
            <a:pPr marL="0" indent="0">
              <a:buNone/>
            </a:pPr>
            <a:endParaRPr lang="en-US" dirty="0"/>
          </a:p>
          <a:p>
            <a:pPr marL="0" indent="0">
              <a:buNone/>
            </a:pPr>
            <a:r>
              <a:rPr lang="en-US" dirty="0"/>
              <a:t>During the shutdown process, the application has to make sure the reader threads are unregistered and all the resources are freed.</a:t>
            </a:r>
          </a:p>
          <a:p>
            <a:pPr marL="0" indent="0">
              <a:buNone/>
            </a:pPr>
            <a:endParaRPr lang="en-US" dirty="0"/>
          </a:p>
          <a:p>
            <a:pPr marL="0" indent="0">
              <a:buNone/>
            </a:pPr>
            <a:r>
              <a:rPr lang="en-US" dirty="0"/>
              <a:t>Once we discuss the reclamation of the resources, we will get back to each of these parts in the context of DPDK.</a:t>
            </a:r>
          </a:p>
        </p:txBody>
      </p:sp>
      <p:sp>
        <p:nvSpPr>
          <p:cNvPr id="4" name="Slide Number Placeholder 3"/>
          <p:cNvSpPr>
            <a:spLocks noGrp="1"/>
          </p:cNvSpPr>
          <p:nvPr>
            <p:ph type="sldNum" sz="quarter" idx="10"/>
          </p:nvPr>
        </p:nvSpPr>
        <p:spPr/>
        <p:txBody>
          <a:bodyPr/>
          <a:lstStyle/>
          <a:p>
            <a:fld id="{BBB0AE41-DF0D-4DDA-B624-95C5AF89EC42}" type="slidenum">
              <a:rPr lang="en-US" smtClean="0"/>
              <a:t>4</a:t>
            </a:fld>
            <a:endParaRPr lang="en-US"/>
          </a:p>
        </p:txBody>
      </p:sp>
    </p:spTree>
    <p:extLst>
      <p:ext uri="{BB962C8B-B14F-4D97-AF65-F5344CB8AC3E}">
        <p14:creationId xmlns:p14="http://schemas.microsoft.com/office/powerpoint/2010/main" val="266787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trivial process.</a:t>
            </a:r>
          </a:p>
          <a:p>
            <a:endParaRPr lang="en-US" dirty="0"/>
          </a:p>
          <a:p>
            <a:r>
              <a:rPr lang="en-US" dirty="0"/>
              <a:t>Advantages:</a:t>
            </a:r>
          </a:p>
          <a:p>
            <a:r>
              <a:rPr lang="en-US" dirty="0"/>
              <a:t>The writer does not need to be aware if the data structure is lock-free. No code changes required in the writer to switch to a lock-free version of the algorithm. This is the most ideal situation for the writer.</a:t>
            </a:r>
          </a:p>
          <a:p>
            <a:endParaRPr lang="en-US" dirty="0"/>
          </a:p>
          <a:p>
            <a:r>
              <a:rPr lang="en-US" dirty="0"/>
              <a:t>Disadvantages:</a:t>
            </a:r>
          </a:p>
          <a:p>
            <a:r>
              <a:rPr lang="en-US" dirty="0"/>
              <a:t>Writer wastes cycles polling the RCU state.</a:t>
            </a:r>
          </a:p>
          <a:p>
            <a:r>
              <a:rPr lang="en-US" dirty="0"/>
              <a:t>Reduces the performance of the writer thread.</a:t>
            </a:r>
          </a:p>
          <a:p>
            <a:r>
              <a:rPr lang="en-US" dirty="0"/>
              <a:t>Traffic on the interconnect increases:</a:t>
            </a:r>
          </a:p>
          <a:p>
            <a:r>
              <a:rPr lang="en-US" dirty="0"/>
              <a:t>	as writers and readers are accessing the RCU state simultaneously</a:t>
            </a:r>
          </a:p>
          <a:p>
            <a:r>
              <a:rPr lang="en-US" dirty="0"/>
              <a:t>	due to polling from writer </a:t>
            </a:r>
          </a:p>
          <a:p>
            <a:endParaRPr lang="en-US" dirty="0"/>
          </a:p>
        </p:txBody>
      </p:sp>
      <p:sp>
        <p:nvSpPr>
          <p:cNvPr id="4" name="Slide Number Placeholder 3"/>
          <p:cNvSpPr>
            <a:spLocks noGrp="1"/>
          </p:cNvSpPr>
          <p:nvPr>
            <p:ph type="sldNum" sz="quarter" idx="10"/>
          </p:nvPr>
        </p:nvSpPr>
        <p:spPr/>
        <p:txBody>
          <a:bodyPr/>
          <a:lstStyle/>
          <a:p>
            <a:fld id="{BBB0AE41-DF0D-4DDA-B624-95C5AF89EC42}" type="slidenum">
              <a:rPr lang="en-US" smtClean="0"/>
              <a:t>5</a:t>
            </a:fld>
            <a:endParaRPr lang="en-US"/>
          </a:p>
        </p:txBody>
      </p:sp>
    </p:spTree>
    <p:extLst>
      <p:ext uri="{BB962C8B-B14F-4D97-AF65-F5344CB8AC3E}">
        <p14:creationId xmlns:p14="http://schemas.microsoft.com/office/powerpoint/2010/main" val="411601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call_rcu</a:t>
            </a:r>
            <a:r>
              <a:rPr lang="en-US" dirty="0"/>
              <a:t> is one of the methods that lib-</a:t>
            </a:r>
            <a:r>
              <a:rPr lang="en-US" dirty="0" err="1"/>
              <a:t>urcu</a:t>
            </a:r>
            <a:r>
              <a:rPr lang="en-US" dirty="0"/>
              <a:t> provides to save the cycles spent in the writer thread as well as number of cycles spent on resource reclamation.</a:t>
            </a:r>
          </a:p>
          <a:p>
            <a:endParaRPr lang="en-US" dirty="0"/>
          </a:p>
          <a:p>
            <a:r>
              <a:rPr lang="en-US" dirty="0"/>
              <a:t>There are several ways to use </a:t>
            </a:r>
            <a:r>
              <a:rPr lang="en-US" dirty="0" err="1"/>
              <a:t>call_rcu</a:t>
            </a:r>
            <a:r>
              <a:rPr lang="en-US" dirty="0"/>
              <a:t> method. The method described here is claimed to suffice most of the use cases.</a:t>
            </a:r>
          </a:p>
          <a:p>
            <a:endParaRPr lang="en-US" dirty="0"/>
          </a:p>
          <a:p>
            <a:r>
              <a:rPr lang="en-US" dirty="0"/>
              <a:t>This method introduces a global ‘defer queue’. The writers enqueue the deleted resource to this queue for later reclamation. The actual reclamation is offloaded to a ‘Reclamation Thread’. The reclamation thread waits for 1 grace period and reclaims all the resources that were deleted before the start of the grace period.</a:t>
            </a:r>
          </a:p>
          <a:p>
            <a:endParaRPr lang="en-US" dirty="0"/>
          </a:p>
          <a:p>
            <a:r>
              <a:rPr lang="en-US" dirty="0"/>
              <a:t>Advantages:</a:t>
            </a:r>
          </a:p>
          <a:p>
            <a:r>
              <a:rPr lang="en-US" dirty="0"/>
              <a:t>Writer does not do continuous polling, instead does other useful work allowing to handle any drop in writer thread’s performance.</a:t>
            </a:r>
          </a:p>
          <a:p>
            <a:r>
              <a:rPr lang="en-US" dirty="0"/>
              <a:t>Since a single GP is enough to reclaim a bunch of resources, the cost is amortized.</a:t>
            </a:r>
          </a:p>
          <a:p>
            <a:endParaRPr lang="en-US" dirty="0"/>
          </a:p>
          <a:p>
            <a:r>
              <a:rPr lang="en-US" dirty="0"/>
              <a:t>Disadvantages:</a:t>
            </a:r>
          </a:p>
          <a:p>
            <a:r>
              <a:rPr lang="en-US" dirty="0"/>
              <a:t>Another thread added to the application.</a:t>
            </a:r>
          </a:p>
          <a:p>
            <a:r>
              <a:rPr lang="en-US" dirty="0"/>
              <a:t>The global queue is a shared resource between writers and reclamation thread.</a:t>
            </a:r>
          </a:p>
          <a:p>
            <a:r>
              <a:rPr lang="en-US" dirty="0"/>
              <a:t>Increases the time to reclaim a resource as the grace period does not start immediately after delete. Any attempts to decrease the time to reclaim will result in increasing the traffic on the interconnect.</a:t>
            </a:r>
          </a:p>
          <a:p>
            <a:r>
              <a:rPr lang="en-US" dirty="0"/>
              <a:t>Traffic on the interconnect is still affected, but magnitude is far less as waiting for grace period happens once for a bunch of the deleted resources.</a:t>
            </a:r>
          </a:p>
          <a:p>
            <a:r>
              <a:rPr lang="en-US" dirty="0"/>
              <a:t>If the writer runs out of resources, it cannot reclaim any resources, it has to wait for the reclamation thread to kick in.</a:t>
            </a:r>
          </a:p>
        </p:txBody>
      </p:sp>
      <p:sp>
        <p:nvSpPr>
          <p:cNvPr id="4" name="Slide Number Placeholder 3"/>
          <p:cNvSpPr>
            <a:spLocks noGrp="1"/>
          </p:cNvSpPr>
          <p:nvPr>
            <p:ph type="sldNum" sz="quarter" idx="10"/>
          </p:nvPr>
        </p:nvSpPr>
        <p:spPr/>
        <p:txBody>
          <a:bodyPr/>
          <a:lstStyle/>
          <a:p>
            <a:fld id="{BBB0AE41-DF0D-4DDA-B624-95C5AF89EC42}" type="slidenum">
              <a:rPr lang="en-US" smtClean="0"/>
              <a:t>6</a:t>
            </a:fld>
            <a:endParaRPr lang="en-US"/>
          </a:p>
        </p:txBody>
      </p:sp>
    </p:spTree>
    <p:extLst>
      <p:ext uri="{BB962C8B-B14F-4D97-AF65-F5344CB8AC3E}">
        <p14:creationId xmlns:p14="http://schemas.microsoft.com/office/powerpoint/2010/main" val="55420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rcu_defer</a:t>
            </a:r>
            <a:r>
              <a:rPr lang="en-US" dirty="0"/>
              <a:t> is marked as experimental, not sure why. </a:t>
            </a:r>
            <a:r>
              <a:rPr lang="en-US" dirty="0" err="1"/>
              <a:t>rcu_defer</a:t>
            </a:r>
            <a:r>
              <a:rPr lang="en-US" dirty="0"/>
              <a:t> solves some of the problems in </a:t>
            </a:r>
            <a:r>
              <a:rPr lang="en-US" dirty="0" err="1"/>
              <a:t>call_rcu</a:t>
            </a:r>
            <a:r>
              <a:rPr lang="en-US" dirty="0"/>
              <a:t>. It introduces per writer thread fixed queues (4K entries?). The reclamation thread wakes up every 100ms and goes through the list of queues and reclaims resources.</a:t>
            </a:r>
          </a:p>
          <a:p>
            <a:endParaRPr lang="en-US" dirty="0"/>
          </a:p>
          <a:p>
            <a:r>
              <a:rPr lang="en-US" dirty="0"/>
              <a:t>Some of the advantages and disadvantages over the </a:t>
            </a:r>
            <a:r>
              <a:rPr lang="en-US" dirty="0" err="1"/>
              <a:t>call_rcu</a:t>
            </a:r>
            <a:r>
              <a:rPr lang="en-US" dirty="0"/>
              <a:t> method are:</a:t>
            </a:r>
          </a:p>
          <a:p>
            <a:endParaRPr lang="en-US" dirty="0"/>
          </a:p>
          <a:p>
            <a:r>
              <a:rPr lang="en-US" dirty="0"/>
              <a:t>Advantages:</a:t>
            </a:r>
          </a:p>
          <a:p>
            <a:r>
              <a:rPr lang="en-US" dirty="0"/>
              <a:t>Defer queue is per writer thread</a:t>
            </a:r>
          </a:p>
          <a:p>
            <a:endParaRPr lang="en-US" dirty="0"/>
          </a:p>
          <a:p>
            <a:r>
              <a:rPr lang="en-US" dirty="0"/>
              <a:t>Disadvantages:</a:t>
            </a:r>
          </a:p>
          <a:p>
            <a:r>
              <a:rPr lang="en-US" dirty="0"/>
              <a:t>Nothing additional over </a:t>
            </a:r>
            <a:r>
              <a:rPr lang="en-US" dirty="0" err="1"/>
              <a:t>call_rcu</a:t>
            </a:r>
            <a:r>
              <a:rPr lang="en-US" dirty="0"/>
              <a:t>.</a:t>
            </a:r>
          </a:p>
          <a:p>
            <a:r>
              <a:rPr lang="en-US" dirty="0"/>
              <a:t>If the writer thread runs out of resources, it still does not reclaim the resources.</a:t>
            </a:r>
          </a:p>
        </p:txBody>
      </p:sp>
      <p:sp>
        <p:nvSpPr>
          <p:cNvPr id="4" name="Slide Number Placeholder 3"/>
          <p:cNvSpPr>
            <a:spLocks noGrp="1"/>
          </p:cNvSpPr>
          <p:nvPr>
            <p:ph type="sldNum" sz="quarter" idx="10"/>
          </p:nvPr>
        </p:nvSpPr>
        <p:spPr/>
        <p:txBody>
          <a:bodyPr/>
          <a:lstStyle/>
          <a:p>
            <a:fld id="{BBB0AE41-DF0D-4DDA-B624-95C5AF89EC42}" type="slidenum">
              <a:rPr lang="en-US" smtClean="0"/>
              <a:t>7</a:t>
            </a:fld>
            <a:endParaRPr lang="en-US"/>
          </a:p>
        </p:txBody>
      </p:sp>
    </p:spTree>
    <p:extLst>
      <p:ext uri="{BB962C8B-B14F-4D97-AF65-F5344CB8AC3E}">
        <p14:creationId xmlns:p14="http://schemas.microsoft.com/office/powerpoint/2010/main" val="235220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method proposed here solves some of the issues described.</a:t>
            </a:r>
          </a:p>
          <a:p>
            <a:endParaRPr lang="en-US" dirty="0"/>
          </a:p>
          <a:p>
            <a:pPr marL="228600" indent="-228600">
              <a:buAutoNum type="arabicParenR"/>
            </a:pPr>
            <a:r>
              <a:rPr lang="en-US" dirty="0"/>
              <a:t>The method proposed for DPDK gets rid of the Reclamation Thread, which means less contention. The method uses the writer thread context to do memory reclamation. This can be done as the </a:t>
            </a:r>
            <a:r>
              <a:rPr lang="en-US" dirty="0" err="1"/>
              <a:t>synchronize_rcu</a:t>
            </a:r>
            <a:r>
              <a:rPr lang="en-US" dirty="0"/>
              <a:t> API in lib-</a:t>
            </a:r>
            <a:r>
              <a:rPr lang="en-US" dirty="0" err="1"/>
              <a:t>urcu</a:t>
            </a:r>
            <a:r>
              <a:rPr lang="en-US" dirty="0"/>
              <a:t> is split into 2 APIs in </a:t>
            </a:r>
            <a:r>
              <a:rPr lang="en-US" dirty="0" err="1"/>
              <a:t>rte_rcu</a:t>
            </a:r>
            <a:r>
              <a:rPr lang="en-US" dirty="0"/>
              <a:t> library which allows for grace period to start immediately after deleting the resource and complete while writer is doing other work.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There is one defer queue per data structure.  All the resources belonging to a data structure are in 1 queue. Allows for reclaiming the exact resources needed. If lock-free reclamation is required, one could create a defer queue per data structure and per thread as well.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During deletion – if the defer queue is full, resources are reclaimed. Mostly there will not be any waiting for the grace period since the GP was started when the resources were deleted.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During addition – If there are no free resources, resources are reclaimed. Since the queue contains only the resources belonging to this data structure, only the required resources are reclaimed. This guarantees that the writer fails only when there are no resources in the system.</a:t>
            </a:r>
          </a:p>
        </p:txBody>
      </p:sp>
      <p:sp>
        <p:nvSpPr>
          <p:cNvPr id="4" name="Slide Number Placeholder 3"/>
          <p:cNvSpPr>
            <a:spLocks noGrp="1"/>
          </p:cNvSpPr>
          <p:nvPr>
            <p:ph type="sldNum" sz="quarter" idx="10"/>
          </p:nvPr>
        </p:nvSpPr>
        <p:spPr/>
        <p:txBody>
          <a:bodyPr/>
          <a:lstStyle/>
          <a:p>
            <a:fld id="{BBB0AE41-DF0D-4DDA-B624-95C5AF89EC42}" type="slidenum">
              <a:rPr lang="en-US" smtClean="0"/>
              <a:t>8</a:t>
            </a:fld>
            <a:endParaRPr lang="en-US"/>
          </a:p>
        </p:txBody>
      </p:sp>
    </p:spTree>
    <p:extLst>
      <p:ext uri="{BB962C8B-B14F-4D97-AF65-F5344CB8AC3E}">
        <p14:creationId xmlns:p14="http://schemas.microsoft.com/office/powerpoint/2010/main" val="1748801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proposal takes the general process described earlier and maps the work on to different parts of a DPDK application.</a:t>
            </a:r>
          </a:p>
          <a:p>
            <a:endParaRPr lang="en-US" dirty="0"/>
          </a:p>
          <a:p>
            <a:endParaRPr lang="en-US" dirty="0"/>
          </a:p>
          <a:p>
            <a:pPr marL="228600" indent="-228600">
              <a:buAutoNum type="arabicParenR"/>
            </a:pPr>
            <a:r>
              <a:rPr lang="en-US" dirty="0"/>
              <a:t>It is the responsibility of the main thread/application to allocate the RCU variable, register the reader threads and configure the RCU variable to use with the library</a:t>
            </a:r>
          </a:p>
          <a:p>
            <a:pPr marL="228600" indent="-228600">
              <a:buAutoNum type="arabicParenR"/>
            </a:pPr>
            <a:r>
              <a:rPr lang="en-US" dirty="0"/>
              <a:t>The readers will report quiescent states on the RCU variable</a:t>
            </a:r>
          </a:p>
          <a:p>
            <a:endParaRPr lang="en-US" dirty="0"/>
          </a:p>
          <a:p>
            <a:r>
              <a:rPr lang="en-US" dirty="0"/>
              <a:t>Talk about the defer queue size</a:t>
            </a:r>
          </a:p>
        </p:txBody>
      </p:sp>
      <p:sp>
        <p:nvSpPr>
          <p:cNvPr id="4" name="Slide Number Placeholder 3"/>
          <p:cNvSpPr>
            <a:spLocks noGrp="1"/>
          </p:cNvSpPr>
          <p:nvPr>
            <p:ph type="sldNum" sz="quarter" idx="10"/>
          </p:nvPr>
        </p:nvSpPr>
        <p:spPr/>
        <p:txBody>
          <a:bodyPr/>
          <a:lstStyle/>
          <a:p>
            <a:fld id="{BBB0AE41-DF0D-4DDA-B624-95C5AF89EC42}" type="slidenum">
              <a:rPr lang="en-US" smtClean="0"/>
              <a:t>9</a:t>
            </a:fld>
            <a:endParaRPr lang="en-US"/>
          </a:p>
        </p:txBody>
      </p:sp>
    </p:spTree>
    <p:extLst>
      <p:ext uri="{BB962C8B-B14F-4D97-AF65-F5344CB8AC3E}">
        <p14:creationId xmlns:p14="http://schemas.microsoft.com/office/powerpoint/2010/main" val="2239974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2349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p>
        </p:txBody>
      </p:sp>
      <p:sp>
        <p:nvSpPr>
          <p:cNvPr id="2" name="Title 1"/>
          <p:cNvSpPr>
            <a:spLocks noGrp="1"/>
          </p:cNvSpPr>
          <p:nvPr>
            <p:ph type="ctrTitle"/>
          </p:nvPr>
        </p:nvSpPr>
        <p:spPr>
          <a:xfrm>
            <a:off x="1154955" y="2729559"/>
            <a:ext cx="9480220" cy="2047821"/>
          </a:xfrm>
        </p:spPr>
        <p:txBody>
          <a:bodyPr anchor="b"/>
          <a:lstStyle>
            <a:lvl1pP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4955" y="811417"/>
            <a:ext cx="4294463" cy="1106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1" r="1" b="41370"/>
          <a:stretch/>
        </p:blipFill>
        <p:spPr>
          <a:xfrm>
            <a:off x="0" y="-1"/>
            <a:ext cx="12191999" cy="4020941"/>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solidFill>
                  <a:schemeClr val="bg1"/>
                </a:solidFill>
              </a:defRPr>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985"/>
            <a:ext cx="9244897" cy="1676071"/>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10/1/2019</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11" name="Picture 1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6023" y="330044"/>
            <a:ext cx="1821272" cy="469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09481" y="1981200"/>
            <a:ext cx="9583381" cy="4050323"/>
          </a:xfrm>
        </p:spPr>
        <p:txBody>
          <a:bodyPr/>
          <a:lstStyle>
            <a:lvl1pPr>
              <a:spcBef>
                <a:spcPts val="600"/>
              </a:spcBef>
              <a:defRPr sz="2400"/>
            </a:lvl1pPr>
            <a:lvl2pPr>
              <a:spcBef>
                <a:spcPts val="0"/>
              </a:spcBef>
              <a:spcAft>
                <a:spcPts val="600"/>
              </a:spcAft>
              <a:buClr>
                <a:schemeClr val="accent6"/>
              </a:buClr>
              <a:buSzPct val="75000"/>
              <a:defRPr sz="2000"/>
            </a:lvl2pPr>
            <a:lvl3pPr marL="1143000" indent="-228600">
              <a:spcBef>
                <a:spcPts val="0"/>
              </a:spcBef>
              <a:spcAft>
                <a:spcPts val="300"/>
              </a:spcAft>
              <a:buClr>
                <a:schemeClr val="accent6"/>
              </a:buClr>
              <a:buSzPct val="75000"/>
              <a:buFont typeface="Wingdings" panose="05000000000000000000" pitchFamily="2" charset="2"/>
              <a:buChar char="Ø"/>
              <a:defRPr sz="1800"/>
            </a:lvl3pPr>
            <a:lvl4pPr marL="1600200" indent="-228600">
              <a:spcBef>
                <a:spcPts val="0"/>
              </a:spcBef>
              <a:buClr>
                <a:schemeClr val="accent5"/>
              </a:buClr>
              <a:buFont typeface="Arial" panose="020B0604020202020204" pitchFamily="34" charset="0"/>
              <a:buChar char="•"/>
              <a:defRPr/>
            </a:lvl4pPr>
            <a:lvl5pPr marL="2057400" indent="-228600">
              <a:lnSpc>
                <a:spcPct val="85000"/>
              </a:lnSpc>
              <a:spcBef>
                <a:spcPts val="0"/>
              </a:spcBef>
              <a:spcAft>
                <a:spcPts val="300"/>
              </a:spcAft>
              <a:buClr>
                <a:schemeClr val="accent5"/>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10/1/2019</a:t>
            </a:fld>
            <a:endParaRPr lang="en-US" dirty="0"/>
          </a:p>
        </p:txBody>
      </p:sp>
      <p:sp>
        <p:nvSpPr>
          <p:cNvPr id="5" name="Footer Placeholder 4"/>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r="47962" b="2"/>
          <a:stretch/>
        </p:blipFill>
        <p:spPr>
          <a:xfrm>
            <a:off x="0" y="0"/>
            <a:ext cx="6344529"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10/1/2019</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23" name="Picture 22">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10/1/2019</a:t>
            </a:fld>
            <a:endParaRPr lang="en-US" dirty="0"/>
          </a:p>
        </p:txBody>
      </p:sp>
      <p:sp>
        <p:nvSpPr>
          <p:cNvPr id="6" name="Footer Placeholder 5"/>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10/1/2019</a:t>
            </a:fld>
            <a:endParaRPr lang="en-US" dirty="0"/>
          </a:p>
        </p:txBody>
      </p:sp>
      <p:sp>
        <p:nvSpPr>
          <p:cNvPr id="8" name="Footer Placeholder 7"/>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685398" y="503152"/>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10/1/2019</a:t>
            </a:fld>
            <a:endParaRPr lang="en-US" dirty="0"/>
          </a:p>
        </p:txBody>
      </p:sp>
      <p:sp>
        <p:nvSpPr>
          <p:cNvPr id="4" name="Footer Placeholder 3"/>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1" r="67618" b="2"/>
          <a:stretch/>
        </p:blipFill>
        <p:spPr>
          <a:xfrm>
            <a:off x="1" y="0"/>
            <a:ext cx="3948111" cy="6858000"/>
          </a:xfrm>
          <a:prstGeom prst="rect">
            <a:avLst/>
          </a:prstGeom>
        </p:spPr>
      </p:pic>
      <p:pic>
        <p:nvPicPr>
          <p:cNvPr id="24" name="Picture 23">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
        <p:nvSpPr>
          <p:cNvPr id="2" name="Title 1"/>
          <p:cNvSpPr>
            <a:spLocks noGrp="1"/>
          </p:cNvSpPr>
          <p:nvPr>
            <p:ph type="title"/>
          </p:nvPr>
        </p:nvSpPr>
        <p:spPr>
          <a:xfrm>
            <a:off x="561111" y="1295400"/>
            <a:ext cx="2793158" cy="1600200"/>
          </a:xfrm>
        </p:spPr>
        <p:txBody>
          <a:bodyPr anchor="b"/>
          <a:lstStyle>
            <a:lvl1pPr algn="l">
              <a:defRPr sz="24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698609" y="1447800"/>
            <a:ext cx="6945094" cy="4572000"/>
          </a:xfrm>
        </p:spPr>
        <p:txBody>
          <a:bodyPr anchor="ctr">
            <a:normAutofit/>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561110"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10/1/2019</a:t>
            </a:fld>
            <a:endParaRPr lang="en-US" dirty="0"/>
          </a:p>
        </p:txBody>
      </p:sp>
      <p:sp>
        <p:nvSpPr>
          <p:cNvPr id="6" name="Footer Placeholder 5"/>
          <p:cNvSpPr>
            <a:spLocks noGrp="1"/>
          </p:cNvSpPr>
          <p:nvPr>
            <p:ph type="ftr" sz="quarter" idx="11"/>
          </p:nvPr>
        </p:nvSpPr>
        <p:spPr/>
        <p:txBody>
          <a:bodyPr/>
          <a:lstStyle/>
          <a:p>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r="67618" b="2"/>
          <a:stretch/>
        </p:blipFill>
        <p:spPr>
          <a:xfrm>
            <a:off x="1" y="0"/>
            <a:ext cx="3948111" cy="6858000"/>
          </a:xfrm>
          <a:prstGeom prst="rect">
            <a:avLst/>
          </a:prstGeom>
        </p:spPr>
      </p:pic>
      <p:sp>
        <p:nvSpPr>
          <p:cNvPr id="2" name="Title 1"/>
          <p:cNvSpPr>
            <a:spLocks noGrp="1"/>
          </p:cNvSpPr>
          <p:nvPr>
            <p:ph type="title"/>
          </p:nvPr>
        </p:nvSpPr>
        <p:spPr>
          <a:xfrm>
            <a:off x="401396" y="1835747"/>
            <a:ext cx="3204844" cy="1593253"/>
          </a:xfrm>
        </p:spPr>
        <p:txBody>
          <a:bodyPr anchor="b">
            <a:normAutofit/>
          </a:bodyPr>
          <a:lstStyle>
            <a:lvl1pPr algn="l">
              <a:defRPr sz="36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4349506" y="1143000"/>
            <a:ext cx="7294197" cy="4572000"/>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401395" y="3770142"/>
            <a:ext cx="3199934" cy="1259058"/>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10/1/2019</a:t>
            </a:fld>
            <a:endParaRPr lang="en-US" dirty="0"/>
          </a:p>
        </p:txBody>
      </p:sp>
      <p:sp>
        <p:nvSpPr>
          <p:cNvPr id="6" name="Footer Placeholder 5"/>
          <p:cNvSpPr>
            <a:spLocks noGrp="1"/>
          </p:cNvSpPr>
          <p:nvPr>
            <p:ph type="ftr" sz="quarter" idx="11"/>
          </p:nvPr>
        </p:nvSpPr>
        <p:spPr/>
        <p:txBody>
          <a:bodyPr/>
          <a:lstStyle/>
          <a:p>
            <a:r>
              <a:rPr lang="en-US" dirty="0"/>
              <a:t>
              </a:t>
            </a:r>
          </a:p>
        </p:txBody>
      </p:sp>
      <p:pic>
        <p:nvPicPr>
          <p:cNvPr id="9" name="Picture 8">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96" y="435479"/>
            <a:ext cx="2203739" cy="5682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 r="1" b="64474"/>
          <a:stretch/>
        </p:blipFill>
        <p:spPr>
          <a:xfrm>
            <a:off x="0" y="0"/>
            <a:ext cx="12191999" cy="2436403"/>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solidFill>
                  <a:schemeClr val="bg1"/>
                </a:solidFill>
              </a:defRPr>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10/1/2019</a:t>
            </a:fld>
            <a:endParaRPr lang="en-US" dirty="0"/>
          </a:p>
        </p:txBody>
      </p:sp>
      <p:sp>
        <p:nvSpPr>
          <p:cNvPr id="5" name="Footer Placeholder 4"/>
          <p:cNvSpPr>
            <a:spLocks noGrp="1"/>
          </p:cNvSpPr>
          <p:nvPr>
            <p:ph type="ftr" sz="quarter" idx="11"/>
          </p:nvPr>
        </p:nvSpPr>
        <p:spPr/>
        <p:txBody>
          <a:bodyPr/>
          <a:lstStyle/>
          <a:p>
            <a:r>
              <a:rPr lang="en-US" dirty="0"/>
              <a:t>
              </a:t>
            </a:r>
          </a:p>
        </p:txBody>
      </p:sp>
      <p:pic>
        <p:nvPicPr>
          <p:cNvPr id="21" name="Picture 20">
            <a:extLst>
              <a:ext uri="{FF2B5EF4-FFF2-40B4-BE49-F238E27FC236}">
                <a16:creationId xmlns:a16="http://schemas.microsoft.com/office/drawing/2014/main" id="{8E0681CA-4552-427A-822D-877F8BC21D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66023" y="330044"/>
            <a:ext cx="1821272" cy="469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2">
            <a:extLst>
              <a:ext uri="{28A0092B-C50C-407E-A947-70E740481C1C}">
                <a14:useLocalDpi xmlns:a14="http://schemas.microsoft.com/office/drawing/2010/main" val="0"/>
              </a:ext>
            </a:extLst>
          </a:blip>
          <a:srcRect t="27835" b="70449"/>
          <a:stretch/>
        </p:blipFill>
        <p:spPr>
          <a:xfrm>
            <a:off x="0" y="6740315"/>
            <a:ext cx="12192000" cy="117685"/>
          </a:xfrm>
          <a:prstGeom prst="rect">
            <a:avLst/>
          </a:prstGeom>
        </p:spPr>
      </p:pic>
      <p:sp>
        <p:nvSpPr>
          <p:cNvPr id="2" name="Title Placeholder 1"/>
          <p:cNvSpPr>
            <a:spLocks noGrp="1"/>
          </p:cNvSpPr>
          <p:nvPr>
            <p:ph type="title"/>
          </p:nvPr>
        </p:nvSpPr>
        <p:spPr bwMode="gray">
          <a:xfrm>
            <a:off x="709481" y="539917"/>
            <a:ext cx="7899532"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09480" y="1920240"/>
            <a:ext cx="10146092" cy="4079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latin typeface="Arial" charset="0"/>
                <a:ea typeface="Arial" charset="0"/>
                <a:cs typeface="Arial" charset="0"/>
              </a:defRPr>
            </a:lvl1pPr>
          </a:lstStyle>
          <a:p>
            <a:fld id="{2BE451C3-0FF4-47C4-B829-773ADF60F88C}" type="datetimeFigureOut">
              <a:rPr lang="en-US" smtClean="0"/>
              <a:pPr/>
              <a:t>10/1/2019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latin typeface="Arial" charset="0"/>
                <a:ea typeface="Arial" charset="0"/>
                <a:cs typeface="Arial" charset="0"/>
              </a:defRPr>
            </a:lvl1pPr>
          </a:lstStyle>
          <a:p>
            <a:r>
              <a:rPr lang="en-US"/>
              <a:t>
              </a:t>
            </a:r>
            <a:endParaRPr lang="en-US" dirty="0"/>
          </a:p>
        </p:txBody>
      </p:sp>
      <p:pic>
        <p:nvPicPr>
          <p:cNvPr id="21" name="Picture 20">
            <a:extLst>
              <a:ext uri="{FF2B5EF4-FFF2-40B4-BE49-F238E27FC236}">
                <a16:creationId xmlns:a16="http://schemas.microsoft.com/office/drawing/2014/main" id="{8E0681CA-4552-427A-822D-877F8BC21D4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53872" y="461518"/>
            <a:ext cx="2003399" cy="516296"/>
          </a:xfrm>
          <a:prstGeom prst="rect">
            <a:avLst/>
          </a:prstGeom>
        </p:spPr>
      </p:pic>
      <p:sp>
        <p:nvSpPr>
          <p:cNvPr id="11" name="TextBox 10"/>
          <p:cNvSpPr txBox="1"/>
          <p:nvPr userDrawn="1"/>
        </p:nvSpPr>
        <p:spPr>
          <a:xfrm>
            <a:off x="11620140" y="6392880"/>
            <a:ext cx="565483" cy="307777"/>
          </a:xfrm>
          <a:prstGeom prst="rect">
            <a:avLst/>
          </a:prstGeom>
          <a:noFill/>
        </p:spPr>
        <p:txBody>
          <a:bodyPr wrap="square" rtlCol="0">
            <a:spAutoFit/>
          </a:bodyPr>
          <a:lstStyle/>
          <a:p>
            <a:pPr algn="ctr"/>
            <a:fld id="{54C021AB-C713-4AAB-AA5D-FE8D557E84BB}" type="slidenum">
              <a:rPr lang="en-US" sz="1400" b="1" smtClean="0">
                <a:solidFill>
                  <a:schemeClr val="accent4"/>
                </a:solidFill>
                <a:latin typeface="Arial" charset="0"/>
                <a:ea typeface="Arial" charset="0"/>
                <a:cs typeface="Arial" charset="0"/>
              </a:rPr>
              <a:pPr algn="ctr"/>
              <a:t>‹#›</a:t>
            </a:fld>
            <a:endParaRPr lang="en-US" sz="1400" b="1" dirty="0">
              <a:solidFill>
                <a:schemeClr val="accent4"/>
              </a:solidFill>
              <a:latin typeface="Arial" charset="0"/>
              <a:ea typeface="Arial" charset="0"/>
              <a:cs typeface="Arial" charset="0"/>
            </a:endParaRPr>
          </a:p>
        </p:txBody>
      </p:sp>
      <p:cxnSp>
        <p:nvCxnSpPr>
          <p:cNvPr id="7" name="Straight Connector 6"/>
          <p:cNvCxnSpPr/>
          <p:nvPr userDrawn="1"/>
        </p:nvCxnSpPr>
        <p:spPr>
          <a:xfrm>
            <a:off x="709480" y="1139483"/>
            <a:ext cx="11147791" cy="0"/>
          </a:xfrm>
          <a:prstGeom prst="line">
            <a:avLst/>
          </a:prstGeom>
          <a:ln w="28575">
            <a:solidFill>
              <a:srgbClr val="F6523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6" r:id="rId7"/>
    <p:sldLayoutId id="2147483668" r:id="rId8"/>
    <p:sldLayoutId id="2147483661" r:id="rId9"/>
    <p:sldLayoutId id="214748367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200" b="0" i="0" kern="1200">
          <a:solidFill>
            <a:srgbClr val="442A56"/>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marR="0" indent="-342900" algn="l" defTabSz="457200" rtl="0" eaLnBrk="1" fontAlgn="auto" latinLnBrk="0" hangingPunct="1">
        <a:lnSpc>
          <a:spcPct val="100000"/>
        </a:lnSpc>
        <a:spcBef>
          <a:spcPts val="0"/>
        </a:spcBef>
        <a:spcAft>
          <a:spcPts val="600"/>
        </a:spcAft>
        <a:buClr>
          <a:srgbClr val="F65230"/>
        </a:buClr>
        <a:buSzPct val="80000"/>
        <a:buFont typeface="Arial" charset="0"/>
        <a:buChar char="•"/>
        <a:tabLst/>
        <a:defRPr sz="2000" b="0" i="0" kern="1200">
          <a:solidFill>
            <a:schemeClr val="tx1">
              <a:lumMod val="75000"/>
              <a:lumOff val="25000"/>
            </a:schemeClr>
          </a:solidFill>
          <a:latin typeface="Arial" charset="0"/>
          <a:ea typeface="Arial" charset="0"/>
          <a:cs typeface="Arial" charset="0"/>
        </a:defRPr>
      </a:lvl1pPr>
      <a:lvl2pPr marL="742950" marR="0" indent="-285750" algn="l" defTabSz="457200" rtl="0" eaLnBrk="1" fontAlgn="auto" latinLnBrk="0" hangingPunct="1">
        <a:lnSpc>
          <a:spcPct val="100000"/>
        </a:lnSpc>
        <a:spcBef>
          <a:spcPts val="0"/>
        </a:spcBef>
        <a:spcAft>
          <a:spcPts val="600"/>
        </a:spcAft>
        <a:buClr>
          <a:srgbClr val="F65230"/>
        </a:buClr>
        <a:buSzPct val="75000"/>
        <a:buFont typeface="Arial" charset="0"/>
        <a:buChar char="•"/>
        <a:tabLst/>
        <a:defRPr sz="1800" b="0" i="0" kern="1200">
          <a:solidFill>
            <a:schemeClr val="tx1">
              <a:lumMod val="75000"/>
              <a:lumOff val="25000"/>
            </a:schemeClr>
          </a:solidFill>
          <a:latin typeface="Arial" charset="0"/>
          <a:ea typeface="Arial" charset="0"/>
          <a:cs typeface="Arial" charset="0"/>
        </a:defRPr>
      </a:lvl2pPr>
      <a:lvl3pPr marL="1143000" marR="0" indent="-228600" algn="l" defTabSz="457200" rtl="0" eaLnBrk="1" fontAlgn="auto" latinLnBrk="0" hangingPunct="1">
        <a:lnSpc>
          <a:spcPct val="85000"/>
        </a:lnSpc>
        <a:spcBef>
          <a:spcPts val="0"/>
        </a:spcBef>
        <a:spcAft>
          <a:spcPts val="300"/>
        </a:spcAft>
        <a:buClr>
          <a:srgbClr val="F65230"/>
        </a:buClr>
        <a:buSzPct val="75000"/>
        <a:buFont typeface="Arial" charset="0"/>
        <a:buChar char="•"/>
        <a:tabLst/>
        <a:defRPr sz="1600" b="0" i="0" kern="1200">
          <a:solidFill>
            <a:schemeClr val="tx1">
              <a:lumMod val="75000"/>
              <a:lumOff val="25000"/>
            </a:schemeClr>
          </a:solidFill>
          <a:latin typeface="Arial" charset="0"/>
          <a:ea typeface="Arial" charset="0"/>
          <a:cs typeface="Arial" charset="0"/>
        </a:defRPr>
      </a:lvl3pPr>
      <a:lvl4pPr marL="1428750" marR="0" indent="-168275"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4pPr>
      <a:lvl5pPr marL="1598613" marR="0" indent="-115888" algn="l" defTabSz="457200" rtl="0" eaLnBrk="1" fontAlgn="auto" latinLnBrk="0" hangingPunct="1">
        <a:lnSpc>
          <a:spcPct val="85000"/>
        </a:lnSpc>
        <a:spcBef>
          <a:spcPts val="0"/>
        </a:spcBef>
        <a:spcAft>
          <a:spcPts val="300"/>
        </a:spcAft>
        <a:buClr>
          <a:srgbClr val="F65230"/>
        </a:buClr>
        <a:buSzPct val="80000"/>
        <a:buFont typeface="Arial" charset="0"/>
        <a:buChar char="•"/>
        <a:tabLst/>
        <a:defRPr sz="1400" b="0" i="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96DD-9991-4DFF-BCBB-D70B388588D0}"/>
              </a:ext>
            </a:extLst>
          </p:cNvPr>
          <p:cNvSpPr>
            <a:spLocks noGrp="1"/>
          </p:cNvSpPr>
          <p:nvPr>
            <p:ph type="ctrTitle"/>
          </p:nvPr>
        </p:nvSpPr>
        <p:spPr>
          <a:xfrm>
            <a:off x="1154955" y="2372213"/>
            <a:ext cx="9480220" cy="2047821"/>
          </a:xfrm>
        </p:spPr>
        <p:txBody>
          <a:bodyPr/>
          <a:lstStyle/>
          <a:p>
            <a:r>
              <a:rPr lang="en-US" dirty="0"/>
              <a:t>RCU Integration with libraries</a:t>
            </a:r>
            <a:br>
              <a:rPr lang="en-US" dirty="0"/>
            </a:br>
            <a:r>
              <a:rPr lang="en-US" sz="1800" dirty="0"/>
              <a:t>(Resource reclamation framework in DPDK)</a:t>
            </a:r>
          </a:p>
        </p:txBody>
      </p:sp>
      <p:sp>
        <p:nvSpPr>
          <p:cNvPr id="3" name="Subtitle 2">
            <a:extLst>
              <a:ext uri="{FF2B5EF4-FFF2-40B4-BE49-F238E27FC236}">
                <a16:creationId xmlns:a16="http://schemas.microsoft.com/office/drawing/2014/main" id="{3384B67E-C425-409A-AE72-735DB9208A03}"/>
              </a:ext>
            </a:extLst>
          </p:cNvPr>
          <p:cNvSpPr>
            <a:spLocks noGrp="1"/>
          </p:cNvSpPr>
          <p:nvPr>
            <p:ph type="subTitle" idx="1"/>
          </p:nvPr>
        </p:nvSpPr>
        <p:spPr/>
        <p:txBody>
          <a:bodyPr/>
          <a:lstStyle/>
          <a:p>
            <a:pPr algn="r"/>
            <a:r>
              <a:rPr lang="en-US" dirty="0">
                <a:solidFill>
                  <a:schemeClr val="bg2"/>
                </a:solidFill>
              </a:rPr>
              <a:t>Honnappa Nagarahalli</a:t>
            </a:r>
          </a:p>
          <a:p>
            <a:pPr algn="r"/>
            <a:r>
              <a:rPr lang="en-US" dirty="0">
                <a:solidFill>
                  <a:schemeClr val="bg2"/>
                </a:solidFill>
              </a:rPr>
              <a:t>Arm</a:t>
            </a:r>
          </a:p>
        </p:txBody>
      </p:sp>
    </p:spTree>
    <p:extLst>
      <p:ext uri="{BB962C8B-B14F-4D97-AF65-F5344CB8AC3E}">
        <p14:creationId xmlns:p14="http://schemas.microsoft.com/office/powerpoint/2010/main" val="3230463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9481" y="433237"/>
            <a:ext cx="7899532" cy="706964"/>
          </a:xfrm>
        </p:spPr>
        <p:txBody>
          <a:bodyPr/>
          <a:lstStyle/>
          <a:p>
            <a:r>
              <a:rPr lang="en-US" dirty="0"/>
              <a:t>Resource Reclamation Proposal for DPDK</a:t>
            </a:r>
          </a:p>
        </p:txBody>
      </p:sp>
      <p:sp>
        <p:nvSpPr>
          <p:cNvPr id="7" name="Content Placeholder 6"/>
          <p:cNvSpPr>
            <a:spLocks noGrp="1"/>
          </p:cNvSpPr>
          <p:nvPr>
            <p:ph idx="1"/>
          </p:nvPr>
        </p:nvSpPr>
        <p:spPr>
          <a:xfrm>
            <a:off x="709481" y="1383327"/>
            <a:ext cx="9583381" cy="4801342"/>
          </a:xfrm>
        </p:spPr>
        <p:txBody>
          <a:bodyPr>
            <a:normAutofit lnSpcReduction="10000"/>
          </a:bodyPr>
          <a:lstStyle/>
          <a:p>
            <a:pPr>
              <a:lnSpc>
                <a:spcPct val="150000"/>
              </a:lnSpc>
            </a:pPr>
            <a:r>
              <a:rPr lang="en-US" dirty="0"/>
              <a:t>Resource Reclamation</a:t>
            </a:r>
          </a:p>
          <a:p>
            <a:pPr lvl="1">
              <a:lnSpc>
                <a:spcPct val="150000"/>
              </a:lnSpc>
            </a:pPr>
            <a:r>
              <a:rPr lang="en-US" dirty="0"/>
              <a:t>Responsibility – Data structure library</a:t>
            </a:r>
          </a:p>
          <a:p>
            <a:pPr lvl="2">
              <a:lnSpc>
                <a:spcPct val="150000"/>
              </a:lnSpc>
            </a:pPr>
            <a:r>
              <a:rPr lang="en-US" dirty="0"/>
              <a:t>This removes a significant burden from the application</a:t>
            </a:r>
          </a:p>
          <a:p>
            <a:pPr lvl="2">
              <a:lnSpc>
                <a:spcPct val="150000"/>
              </a:lnSpc>
            </a:pPr>
            <a:r>
              <a:rPr lang="en-US" dirty="0"/>
              <a:t>No code changes to application’s writer thread</a:t>
            </a:r>
          </a:p>
          <a:p>
            <a:pPr lvl="1">
              <a:lnSpc>
                <a:spcPct val="150000"/>
              </a:lnSpc>
            </a:pPr>
            <a:r>
              <a:rPr lang="en-US" dirty="0"/>
              <a:t>Provide an API to register the RCU variable to use</a:t>
            </a:r>
          </a:p>
          <a:p>
            <a:pPr lvl="2">
              <a:lnSpc>
                <a:spcPct val="150000"/>
              </a:lnSpc>
            </a:pPr>
            <a:r>
              <a:rPr lang="en-US" dirty="0"/>
              <a:t>Create a defer queue to store the deleted resource and token</a:t>
            </a:r>
          </a:p>
          <a:p>
            <a:pPr lvl="1">
              <a:lnSpc>
                <a:spcPct val="150000"/>
              </a:lnSpc>
            </a:pPr>
            <a:r>
              <a:rPr lang="en-US" dirty="0"/>
              <a:t>Augment data structure delete entry API</a:t>
            </a:r>
          </a:p>
          <a:p>
            <a:pPr lvl="2">
              <a:lnSpc>
                <a:spcPct val="150000"/>
              </a:lnSpc>
            </a:pPr>
            <a:r>
              <a:rPr lang="en-US" dirty="0"/>
              <a:t>Start the grace period after deleting the resource by calling </a:t>
            </a:r>
            <a:r>
              <a:rPr lang="en-US" dirty="0" err="1"/>
              <a:t>rte_rcu_qsbr_start</a:t>
            </a:r>
            <a:endParaRPr lang="en-US" dirty="0"/>
          </a:p>
          <a:p>
            <a:pPr lvl="2">
              <a:lnSpc>
                <a:spcPct val="150000"/>
              </a:lnSpc>
            </a:pPr>
            <a:r>
              <a:rPr lang="en-US" dirty="0"/>
              <a:t>If the defer queue is full – </a:t>
            </a:r>
            <a:r>
              <a:rPr lang="en-US" b="1" dirty="0"/>
              <a:t>Reclaim resources</a:t>
            </a:r>
          </a:p>
          <a:p>
            <a:pPr lvl="2">
              <a:lnSpc>
                <a:spcPct val="150000"/>
              </a:lnSpc>
            </a:pPr>
            <a:r>
              <a:rPr lang="en-US" dirty="0"/>
              <a:t>Otherwise, enqueue the deleted resource and token to the defer queue</a:t>
            </a:r>
          </a:p>
        </p:txBody>
      </p:sp>
    </p:spTree>
    <p:extLst>
      <p:ext uri="{BB962C8B-B14F-4D97-AF65-F5344CB8AC3E}">
        <p14:creationId xmlns:p14="http://schemas.microsoft.com/office/powerpoint/2010/main" val="248107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 Reclamation Proposal for DPDK</a:t>
            </a:r>
          </a:p>
        </p:txBody>
      </p:sp>
      <p:sp>
        <p:nvSpPr>
          <p:cNvPr id="7" name="Content Placeholder 6"/>
          <p:cNvSpPr>
            <a:spLocks noGrp="1"/>
          </p:cNvSpPr>
          <p:nvPr>
            <p:ph idx="1"/>
          </p:nvPr>
        </p:nvSpPr>
        <p:spPr>
          <a:xfrm>
            <a:off x="709481" y="1383327"/>
            <a:ext cx="9583381" cy="4801342"/>
          </a:xfrm>
        </p:spPr>
        <p:txBody>
          <a:bodyPr>
            <a:normAutofit/>
          </a:bodyPr>
          <a:lstStyle/>
          <a:p>
            <a:pPr>
              <a:lnSpc>
                <a:spcPct val="150000"/>
              </a:lnSpc>
            </a:pPr>
            <a:r>
              <a:rPr lang="en-US" dirty="0"/>
              <a:t>Resource Reclamation (continued)</a:t>
            </a:r>
          </a:p>
          <a:p>
            <a:pPr lvl="1">
              <a:lnSpc>
                <a:spcPct val="150000"/>
              </a:lnSpc>
            </a:pPr>
            <a:r>
              <a:rPr lang="en-US" dirty="0"/>
              <a:t>Augment data structure add entry API</a:t>
            </a:r>
          </a:p>
          <a:p>
            <a:pPr lvl="2">
              <a:lnSpc>
                <a:spcPct val="150000"/>
              </a:lnSpc>
            </a:pPr>
            <a:r>
              <a:rPr lang="en-US" dirty="0"/>
              <a:t>If there are no free resources – </a:t>
            </a:r>
            <a:r>
              <a:rPr lang="en-US" b="1" dirty="0"/>
              <a:t>Reclaim resources</a:t>
            </a:r>
          </a:p>
          <a:p>
            <a:pPr lvl="2">
              <a:lnSpc>
                <a:spcPct val="150000"/>
              </a:lnSpc>
            </a:pPr>
            <a:r>
              <a:rPr lang="en-US" dirty="0"/>
              <a:t>Add the entry to the data structure</a:t>
            </a:r>
          </a:p>
          <a:p>
            <a:pPr lvl="1">
              <a:lnSpc>
                <a:spcPct val="150000"/>
              </a:lnSpc>
            </a:pPr>
            <a:r>
              <a:rPr lang="en-US" dirty="0"/>
              <a:t>Reclaim resources</a:t>
            </a:r>
          </a:p>
          <a:p>
            <a:pPr lvl="2">
              <a:lnSpc>
                <a:spcPct val="150000"/>
              </a:lnSpc>
            </a:pPr>
            <a:r>
              <a:rPr lang="en-US" dirty="0"/>
              <a:t>Peek the token at the head of the defer queue</a:t>
            </a:r>
          </a:p>
          <a:p>
            <a:pPr lvl="2">
              <a:lnSpc>
                <a:spcPct val="150000"/>
              </a:lnSpc>
            </a:pPr>
            <a:r>
              <a:rPr lang="en-US" dirty="0"/>
              <a:t>Use non-blocking </a:t>
            </a:r>
            <a:r>
              <a:rPr lang="en-US" dirty="0" err="1"/>
              <a:t>rte_rcu_qsbr_check</a:t>
            </a:r>
            <a:r>
              <a:rPr lang="en-US" dirty="0"/>
              <a:t> API to query the quiescent state</a:t>
            </a:r>
          </a:p>
          <a:p>
            <a:pPr lvl="2">
              <a:lnSpc>
                <a:spcPct val="150000"/>
              </a:lnSpc>
            </a:pPr>
            <a:r>
              <a:rPr lang="en-US" dirty="0"/>
              <a:t>If success, dequeue the resource/token from defer queue and free the resource</a:t>
            </a:r>
          </a:p>
          <a:p>
            <a:pPr lvl="1">
              <a:lnSpc>
                <a:spcPct val="150000"/>
              </a:lnSpc>
            </a:pPr>
            <a:endParaRPr lang="en-US" dirty="0"/>
          </a:p>
        </p:txBody>
      </p:sp>
    </p:spTree>
    <p:extLst>
      <p:ext uri="{BB962C8B-B14F-4D97-AF65-F5344CB8AC3E}">
        <p14:creationId xmlns:p14="http://schemas.microsoft.com/office/powerpoint/2010/main" val="1953498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 Reclamation Proposal for DPDK</a:t>
            </a:r>
          </a:p>
        </p:txBody>
      </p:sp>
      <p:sp>
        <p:nvSpPr>
          <p:cNvPr id="7" name="Content Placeholder 6"/>
          <p:cNvSpPr>
            <a:spLocks noGrp="1"/>
          </p:cNvSpPr>
          <p:nvPr>
            <p:ph idx="1"/>
          </p:nvPr>
        </p:nvSpPr>
        <p:spPr>
          <a:xfrm>
            <a:off x="709481" y="1383327"/>
            <a:ext cx="9583381" cy="4801342"/>
          </a:xfrm>
        </p:spPr>
        <p:txBody>
          <a:bodyPr>
            <a:normAutofit/>
          </a:bodyPr>
          <a:lstStyle/>
          <a:p>
            <a:pPr>
              <a:lnSpc>
                <a:spcPct val="150000"/>
              </a:lnSpc>
            </a:pPr>
            <a:r>
              <a:rPr lang="en-US" dirty="0"/>
              <a:t>Shutdown</a:t>
            </a:r>
          </a:p>
          <a:p>
            <a:pPr lvl="1">
              <a:lnSpc>
                <a:spcPct val="150000"/>
              </a:lnSpc>
            </a:pPr>
            <a:r>
              <a:rPr lang="en-US" dirty="0"/>
              <a:t>Responsibility – Application and Data structure library</a:t>
            </a:r>
          </a:p>
          <a:p>
            <a:pPr lvl="1">
              <a:lnSpc>
                <a:spcPct val="150000"/>
              </a:lnSpc>
            </a:pPr>
            <a:r>
              <a:rPr lang="en-US" dirty="0"/>
              <a:t>Application</a:t>
            </a:r>
          </a:p>
          <a:p>
            <a:pPr lvl="2">
              <a:lnSpc>
                <a:spcPct val="150000"/>
              </a:lnSpc>
            </a:pPr>
            <a:r>
              <a:rPr lang="en-US" dirty="0"/>
              <a:t>Ensure reader threads are not using the data structure</a:t>
            </a:r>
          </a:p>
          <a:p>
            <a:pPr lvl="2">
              <a:lnSpc>
                <a:spcPct val="150000"/>
              </a:lnSpc>
            </a:pPr>
            <a:r>
              <a:rPr lang="en-US" dirty="0"/>
              <a:t>Unregister the reader threads</a:t>
            </a:r>
          </a:p>
          <a:p>
            <a:pPr lvl="1">
              <a:lnSpc>
                <a:spcPct val="150000"/>
              </a:lnSpc>
            </a:pPr>
            <a:r>
              <a:rPr lang="en-US" dirty="0"/>
              <a:t>Data structure library</a:t>
            </a:r>
          </a:p>
          <a:p>
            <a:pPr lvl="2">
              <a:lnSpc>
                <a:spcPct val="150000"/>
              </a:lnSpc>
            </a:pPr>
            <a:r>
              <a:rPr lang="en-US" dirty="0"/>
              <a:t>Reclaim all the resources on defer queue</a:t>
            </a:r>
          </a:p>
        </p:txBody>
      </p:sp>
    </p:spTree>
    <p:extLst>
      <p:ext uri="{BB962C8B-B14F-4D97-AF65-F5344CB8AC3E}">
        <p14:creationId xmlns:p14="http://schemas.microsoft.com/office/powerpoint/2010/main" val="1804882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B1B7-9DDC-4C4A-B5E4-90543EAEC2F6}"/>
              </a:ext>
            </a:extLst>
          </p:cNvPr>
          <p:cNvSpPr>
            <a:spLocks noGrp="1"/>
          </p:cNvSpPr>
          <p:nvPr>
            <p:ph type="title"/>
          </p:nvPr>
        </p:nvSpPr>
        <p:spPr>
          <a:xfrm>
            <a:off x="709481" y="410377"/>
            <a:ext cx="7899532" cy="706964"/>
          </a:xfrm>
        </p:spPr>
        <p:txBody>
          <a:bodyPr/>
          <a:lstStyle/>
          <a:p>
            <a:r>
              <a:rPr lang="en-US" dirty="0"/>
              <a:t>Performance</a:t>
            </a:r>
          </a:p>
        </p:txBody>
      </p:sp>
      <p:sp>
        <p:nvSpPr>
          <p:cNvPr id="3" name="Content Placeholder 2">
            <a:extLst>
              <a:ext uri="{FF2B5EF4-FFF2-40B4-BE49-F238E27FC236}">
                <a16:creationId xmlns:a16="http://schemas.microsoft.com/office/drawing/2014/main" id="{1E837564-72C8-480D-944A-865D972E00D2}"/>
              </a:ext>
            </a:extLst>
          </p:cNvPr>
          <p:cNvSpPr>
            <a:spLocks noGrp="1"/>
          </p:cNvSpPr>
          <p:nvPr>
            <p:ph idx="1"/>
          </p:nvPr>
        </p:nvSpPr>
        <p:spPr>
          <a:xfrm>
            <a:off x="709481" y="1219203"/>
            <a:ext cx="9583381" cy="5131355"/>
          </a:xfrm>
        </p:spPr>
        <p:txBody>
          <a:bodyPr>
            <a:normAutofit/>
          </a:bodyPr>
          <a:lstStyle/>
          <a:p>
            <a:r>
              <a:rPr lang="en-US" dirty="0"/>
              <a:t>Test setup</a:t>
            </a:r>
          </a:p>
          <a:p>
            <a:pPr lvl="1"/>
            <a:r>
              <a:rPr lang="en-US" dirty="0"/>
              <a:t>LPM library integrated with DPDK RCU library</a:t>
            </a:r>
          </a:p>
          <a:p>
            <a:pPr lvl="1"/>
            <a:r>
              <a:rPr lang="en-US" dirty="0"/>
              <a:t>1 writer thread, 42M adds/deletes routes with prefix length &gt; 24</a:t>
            </a:r>
          </a:p>
          <a:p>
            <a:pPr lvl="1"/>
            <a:r>
              <a:rPr lang="en-US" dirty="0"/>
              <a:t>11 reader threads report the quiescent state status every 1024 lookups</a:t>
            </a:r>
          </a:p>
          <a:p>
            <a:r>
              <a:rPr lang="en-US" dirty="0"/>
              <a:t>Numbers</a:t>
            </a:r>
          </a:p>
          <a:p>
            <a:pPr lvl="1"/>
            <a:r>
              <a:rPr lang="en-US" dirty="0"/>
              <a:t>Without RCU integration: 2484.4 cycles</a:t>
            </a:r>
          </a:p>
          <a:p>
            <a:pPr lvl="1"/>
            <a:r>
              <a:rPr lang="en-US" dirty="0"/>
              <a:t>With RCU integration: 2517.25 cycles (1.3%)</a:t>
            </a:r>
          </a:p>
        </p:txBody>
      </p:sp>
    </p:spTree>
    <p:extLst>
      <p:ext uri="{BB962C8B-B14F-4D97-AF65-F5344CB8AC3E}">
        <p14:creationId xmlns:p14="http://schemas.microsoft.com/office/powerpoint/2010/main" val="66604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Next Steps</a:t>
            </a:r>
          </a:p>
        </p:txBody>
      </p:sp>
      <p:sp>
        <p:nvSpPr>
          <p:cNvPr id="7" name="Content Placeholder 6"/>
          <p:cNvSpPr>
            <a:spLocks noGrp="1"/>
          </p:cNvSpPr>
          <p:nvPr>
            <p:ph idx="1"/>
          </p:nvPr>
        </p:nvSpPr>
        <p:spPr>
          <a:xfrm>
            <a:off x="709481" y="1383327"/>
            <a:ext cx="9583381" cy="4801342"/>
          </a:xfrm>
        </p:spPr>
        <p:txBody>
          <a:bodyPr>
            <a:normAutofit/>
          </a:bodyPr>
          <a:lstStyle/>
          <a:p>
            <a:pPr>
              <a:lnSpc>
                <a:spcPct val="150000"/>
              </a:lnSpc>
            </a:pPr>
            <a:r>
              <a:rPr lang="en-US" dirty="0"/>
              <a:t>New APIs</a:t>
            </a:r>
          </a:p>
          <a:p>
            <a:pPr lvl="1">
              <a:lnSpc>
                <a:spcPct val="150000"/>
              </a:lnSpc>
            </a:pPr>
            <a:r>
              <a:rPr lang="en-US" dirty="0"/>
              <a:t>Provide APIs in </a:t>
            </a:r>
            <a:r>
              <a:rPr lang="en-US" dirty="0" err="1"/>
              <a:t>rte_rcu</a:t>
            </a:r>
            <a:r>
              <a:rPr lang="en-US" dirty="0"/>
              <a:t> for common functionality</a:t>
            </a:r>
          </a:p>
          <a:p>
            <a:pPr lvl="2">
              <a:lnSpc>
                <a:spcPct val="150000"/>
              </a:lnSpc>
            </a:pPr>
            <a:r>
              <a:rPr lang="en-US" dirty="0"/>
              <a:t>Create defer queue (</a:t>
            </a:r>
            <a:r>
              <a:rPr lang="en-US" dirty="0" err="1"/>
              <a:t>rte_rcu_qsbr_dq_create</a:t>
            </a:r>
            <a:r>
              <a:rPr lang="en-US" dirty="0"/>
              <a:t>, </a:t>
            </a:r>
            <a:r>
              <a:rPr lang="en-US" dirty="0" err="1"/>
              <a:t>rte_rcu_qsbr_delete</a:t>
            </a:r>
            <a:r>
              <a:rPr lang="en-US" dirty="0"/>
              <a:t>)</a:t>
            </a:r>
          </a:p>
          <a:p>
            <a:pPr lvl="2">
              <a:lnSpc>
                <a:spcPct val="150000"/>
              </a:lnSpc>
            </a:pPr>
            <a:r>
              <a:rPr lang="en-US" dirty="0"/>
              <a:t>Push resources to defer queue (</a:t>
            </a:r>
            <a:r>
              <a:rPr lang="en-US" dirty="0" err="1"/>
              <a:t>rte_rcu_qsbr_dq_enqueue</a:t>
            </a:r>
            <a:r>
              <a:rPr lang="en-US" dirty="0"/>
              <a:t>)</a:t>
            </a:r>
          </a:p>
          <a:p>
            <a:pPr lvl="2">
              <a:lnSpc>
                <a:spcPct val="150000"/>
              </a:lnSpc>
            </a:pPr>
            <a:r>
              <a:rPr lang="en-US" dirty="0"/>
              <a:t>Reclaim resources (</a:t>
            </a:r>
            <a:r>
              <a:rPr lang="en-US" dirty="0" err="1"/>
              <a:t>rte_rcu_qsbr_dq_reclaim</a:t>
            </a:r>
            <a:r>
              <a:rPr lang="en-US" dirty="0"/>
              <a:t>)</a:t>
            </a:r>
          </a:p>
        </p:txBody>
      </p:sp>
    </p:spTree>
    <p:extLst>
      <p:ext uri="{BB962C8B-B14F-4D97-AF65-F5344CB8AC3E}">
        <p14:creationId xmlns:p14="http://schemas.microsoft.com/office/powerpoint/2010/main" val="3179163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Thanks to</a:t>
            </a:r>
          </a:p>
        </p:txBody>
      </p:sp>
      <p:sp>
        <p:nvSpPr>
          <p:cNvPr id="7" name="Content Placeholder 6"/>
          <p:cNvSpPr>
            <a:spLocks noGrp="1"/>
          </p:cNvSpPr>
          <p:nvPr>
            <p:ph idx="1"/>
          </p:nvPr>
        </p:nvSpPr>
        <p:spPr>
          <a:xfrm>
            <a:off x="709481" y="1383327"/>
            <a:ext cx="9583381" cy="4801342"/>
          </a:xfrm>
        </p:spPr>
        <p:txBody>
          <a:bodyPr>
            <a:normAutofit/>
          </a:bodyPr>
          <a:lstStyle/>
          <a:p>
            <a:pPr>
              <a:lnSpc>
                <a:spcPct val="150000"/>
              </a:lnSpc>
            </a:pPr>
            <a:r>
              <a:rPr lang="en-US" dirty="0"/>
              <a:t>Ruifeng Wang – Integrating RCU with LPM</a:t>
            </a:r>
          </a:p>
          <a:p>
            <a:pPr>
              <a:lnSpc>
                <a:spcPct val="150000"/>
              </a:lnSpc>
            </a:pPr>
            <a:r>
              <a:rPr lang="en-US" dirty="0"/>
              <a:t>Dharmik Thakkar – Integrating RCU with Hash</a:t>
            </a:r>
          </a:p>
        </p:txBody>
      </p:sp>
    </p:spTree>
    <p:extLst>
      <p:ext uri="{BB962C8B-B14F-4D97-AF65-F5344CB8AC3E}">
        <p14:creationId xmlns:p14="http://schemas.microsoft.com/office/powerpoint/2010/main" val="883187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half" idx="2"/>
          </p:nvPr>
        </p:nvSpPr>
        <p:spPr/>
        <p:txBody>
          <a:bodyPr>
            <a:normAutofit/>
          </a:bodyPr>
          <a:lstStyle/>
          <a:p>
            <a:pPr algn="ctr"/>
            <a:r>
              <a:rPr lang="en-US" sz="4000" dirty="0"/>
              <a:t>Questions?</a:t>
            </a:r>
          </a:p>
        </p:txBody>
      </p:sp>
    </p:spTree>
    <p:extLst>
      <p:ext uri="{BB962C8B-B14F-4D97-AF65-F5344CB8AC3E}">
        <p14:creationId xmlns:p14="http://schemas.microsoft.com/office/powerpoint/2010/main" val="955773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7" name="Content Placeholder 6"/>
          <p:cNvSpPr>
            <a:spLocks noGrp="1"/>
          </p:cNvSpPr>
          <p:nvPr>
            <p:ph idx="1"/>
          </p:nvPr>
        </p:nvSpPr>
        <p:spPr>
          <a:xfrm>
            <a:off x="709481" y="1697427"/>
            <a:ext cx="9583381" cy="4050323"/>
          </a:xfrm>
        </p:spPr>
        <p:txBody>
          <a:bodyPr>
            <a:normAutofit fontScale="92500" lnSpcReduction="10000"/>
          </a:bodyPr>
          <a:lstStyle/>
          <a:p>
            <a:pPr>
              <a:lnSpc>
                <a:spcPct val="150000"/>
              </a:lnSpc>
            </a:pPr>
            <a:r>
              <a:rPr lang="en-US" dirty="0"/>
              <a:t>Recap</a:t>
            </a:r>
          </a:p>
          <a:p>
            <a:pPr>
              <a:lnSpc>
                <a:spcPct val="150000"/>
              </a:lnSpc>
            </a:pPr>
            <a:r>
              <a:rPr lang="en-US" dirty="0"/>
              <a:t>Resource reclamation</a:t>
            </a:r>
          </a:p>
          <a:p>
            <a:pPr lvl="1">
              <a:lnSpc>
                <a:spcPct val="150000"/>
              </a:lnSpc>
            </a:pPr>
            <a:r>
              <a:rPr lang="en-US" dirty="0"/>
              <a:t>General process</a:t>
            </a:r>
          </a:p>
          <a:p>
            <a:pPr lvl="1">
              <a:lnSpc>
                <a:spcPct val="150000"/>
              </a:lnSpc>
            </a:pPr>
            <a:r>
              <a:rPr lang="en-US" dirty="0"/>
              <a:t>With lib-urcu</a:t>
            </a:r>
            <a:r>
              <a:rPr lang="en-US" baseline="30000" dirty="0"/>
              <a:t>1</a:t>
            </a:r>
          </a:p>
          <a:p>
            <a:pPr lvl="1">
              <a:lnSpc>
                <a:spcPct val="150000"/>
              </a:lnSpc>
            </a:pPr>
            <a:r>
              <a:rPr lang="en-US" dirty="0">
                <a:solidFill>
                  <a:prstClr val="black">
                    <a:lumMod val="75000"/>
                    <a:lumOff val="25000"/>
                  </a:prstClr>
                </a:solidFill>
              </a:rPr>
              <a:t>With </a:t>
            </a:r>
            <a:r>
              <a:rPr lang="en-US" dirty="0" err="1">
                <a:solidFill>
                  <a:prstClr val="black">
                    <a:lumMod val="75000"/>
                    <a:lumOff val="25000"/>
                  </a:prstClr>
                </a:solidFill>
              </a:rPr>
              <a:t>rte_rcu_qsbr</a:t>
            </a:r>
            <a:endParaRPr lang="en-US" dirty="0">
              <a:solidFill>
                <a:prstClr val="black">
                  <a:lumMod val="75000"/>
                  <a:lumOff val="25000"/>
                </a:prstClr>
              </a:solidFill>
            </a:endParaRPr>
          </a:p>
          <a:p>
            <a:pPr lvl="0">
              <a:lnSpc>
                <a:spcPct val="150000"/>
              </a:lnSpc>
            </a:pPr>
            <a:r>
              <a:rPr lang="en-US" dirty="0">
                <a:solidFill>
                  <a:prstClr val="black">
                    <a:lumMod val="75000"/>
                    <a:lumOff val="25000"/>
                  </a:prstClr>
                </a:solidFill>
              </a:rPr>
              <a:t>Resource Reclamation Framework for DPDK</a:t>
            </a:r>
          </a:p>
          <a:p>
            <a:pPr lvl="0">
              <a:lnSpc>
                <a:spcPct val="150000"/>
              </a:lnSpc>
            </a:pPr>
            <a:r>
              <a:rPr lang="en-US" dirty="0">
                <a:solidFill>
                  <a:prstClr val="black">
                    <a:lumMod val="75000"/>
                    <a:lumOff val="25000"/>
                  </a:prstClr>
                </a:solidFill>
              </a:rPr>
              <a:t>Performance</a:t>
            </a:r>
          </a:p>
          <a:p>
            <a:pPr marL="0" indent="0">
              <a:lnSpc>
                <a:spcPct val="150000"/>
              </a:lnSpc>
              <a:buNone/>
            </a:pPr>
            <a:endParaRPr lang="en-US" baseline="30000" dirty="0"/>
          </a:p>
        </p:txBody>
      </p:sp>
      <p:sp>
        <p:nvSpPr>
          <p:cNvPr id="2" name="Footer Placeholder 1">
            <a:extLst>
              <a:ext uri="{FF2B5EF4-FFF2-40B4-BE49-F238E27FC236}">
                <a16:creationId xmlns:a16="http://schemas.microsoft.com/office/drawing/2014/main" id="{84B3130A-0F03-4D64-B1A1-FDFB546A8AF2}"/>
              </a:ext>
            </a:extLst>
          </p:cNvPr>
          <p:cNvSpPr>
            <a:spLocks noGrp="1"/>
          </p:cNvSpPr>
          <p:nvPr>
            <p:ph type="ftr" sz="quarter" idx="11"/>
          </p:nvPr>
        </p:nvSpPr>
        <p:spPr>
          <a:xfrm>
            <a:off x="771318" y="6307574"/>
            <a:ext cx="3859795" cy="378556"/>
          </a:xfrm>
        </p:spPr>
        <p:txBody>
          <a:bodyPr/>
          <a:lstStyle/>
          <a:p>
            <a:r>
              <a:rPr lang="en-US" sz="1400" dirty="0"/>
              <a:t>[1] https://liburcu.org/</a:t>
            </a:r>
          </a:p>
        </p:txBody>
      </p:sp>
    </p:spTree>
    <p:extLst>
      <p:ext uri="{BB962C8B-B14F-4D97-AF65-F5344CB8AC3E}">
        <p14:creationId xmlns:p14="http://schemas.microsoft.com/office/powerpoint/2010/main" val="275904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822CB9BA-F47F-4258-808B-6A289A62C629}"/>
              </a:ext>
            </a:extLst>
          </p:cNvPr>
          <p:cNvGrpSpPr/>
          <p:nvPr/>
        </p:nvGrpSpPr>
        <p:grpSpPr>
          <a:xfrm>
            <a:off x="1369761" y="2527078"/>
            <a:ext cx="7654787" cy="3063115"/>
            <a:chOff x="1369761" y="2967350"/>
            <a:chExt cx="7654787" cy="3063115"/>
          </a:xfrm>
        </p:grpSpPr>
        <p:grpSp>
          <p:nvGrpSpPr>
            <p:cNvPr id="8" name="Group 7">
              <a:extLst>
                <a:ext uri="{FF2B5EF4-FFF2-40B4-BE49-F238E27FC236}">
                  <a16:creationId xmlns:a16="http://schemas.microsoft.com/office/drawing/2014/main" id="{F6FBA27C-F6DB-4ED9-9224-162B03999385}"/>
                </a:ext>
              </a:extLst>
            </p:cNvPr>
            <p:cNvGrpSpPr/>
            <p:nvPr/>
          </p:nvGrpSpPr>
          <p:grpSpPr>
            <a:xfrm>
              <a:off x="1369761" y="2967350"/>
              <a:ext cx="6950955" cy="1686922"/>
              <a:chOff x="2382239" y="2359576"/>
              <a:chExt cx="6950955" cy="1686922"/>
            </a:xfrm>
          </p:grpSpPr>
          <p:grpSp>
            <p:nvGrpSpPr>
              <p:cNvPr id="9" name="Group 8">
                <a:extLst>
                  <a:ext uri="{FF2B5EF4-FFF2-40B4-BE49-F238E27FC236}">
                    <a16:creationId xmlns:a16="http://schemas.microsoft.com/office/drawing/2014/main" id="{58E5ABF1-95F8-4942-8997-B49477C1714A}"/>
                  </a:ext>
                </a:extLst>
              </p:cNvPr>
              <p:cNvGrpSpPr/>
              <p:nvPr/>
            </p:nvGrpSpPr>
            <p:grpSpPr>
              <a:xfrm>
                <a:off x="2382239" y="2359576"/>
                <a:ext cx="6283540" cy="420410"/>
                <a:chOff x="2382239" y="2359576"/>
                <a:chExt cx="6283540" cy="420410"/>
              </a:xfrm>
            </p:grpSpPr>
            <p:sp>
              <p:nvSpPr>
                <p:cNvPr id="39" name="Rectangle: Rounded Corners 38">
                  <a:extLst>
                    <a:ext uri="{FF2B5EF4-FFF2-40B4-BE49-F238E27FC236}">
                      <a16:creationId xmlns:a16="http://schemas.microsoft.com/office/drawing/2014/main" id="{93BBE3DF-19DB-4F97-830F-C32294D0AD5A}"/>
                    </a:ext>
                  </a:extLst>
                </p:cNvPr>
                <p:cNvSpPr/>
                <p:nvPr/>
              </p:nvSpPr>
              <p:spPr>
                <a:xfrm>
                  <a:off x="4629804" y="2359576"/>
                  <a:ext cx="998486" cy="409904"/>
                </a:xfrm>
                <a:prstGeom prst="roundRect">
                  <a:avLst/>
                </a:prstGeom>
                <a:solidFill>
                  <a:srgbClr val="92D05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2D050"/>
                    </a:solidFill>
                    <a:effectLst/>
                    <a:uLnTx/>
                    <a:uFillTx/>
                    <a:latin typeface="Calibri"/>
                    <a:ea typeface="+mn-ea"/>
                    <a:cs typeface="+mn-cs"/>
                  </a:endParaRPr>
                </a:p>
              </p:txBody>
            </p:sp>
            <p:sp>
              <p:nvSpPr>
                <p:cNvPr id="40" name="Rectangle: Rounded Corners 39">
                  <a:extLst>
                    <a:ext uri="{FF2B5EF4-FFF2-40B4-BE49-F238E27FC236}">
                      <a16:creationId xmlns:a16="http://schemas.microsoft.com/office/drawing/2014/main" id="{7AFBDF78-7206-4F0C-893D-531AFD584939}"/>
                    </a:ext>
                  </a:extLst>
                </p:cNvPr>
                <p:cNvSpPr/>
                <p:nvPr/>
              </p:nvSpPr>
              <p:spPr>
                <a:xfrm>
                  <a:off x="5633545" y="2370082"/>
                  <a:ext cx="1124607" cy="409904"/>
                </a:xfrm>
                <a:prstGeom prst="roundRect">
                  <a:avLst/>
                </a:prstGeom>
                <a:solidFill>
                  <a:srgbClr val="FF0000"/>
                </a:solidFill>
                <a:ln w="12700" cap="flat" cmpd="sng" algn="ctr">
                  <a:noFill/>
                  <a:prstDash val="solid"/>
                  <a:miter lim="800000"/>
                </a:ln>
                <a:effectLst/>
              </p:spPr>
              <p:txBody>
                <a:bodyPr rtlCol="0" anchor="ctr"/>
                <a:lstStyle/>
                <a:p>
                  <a:pPr algn="ctr" defTabSz="914400" eaLnBrk="0" fontAlgn="base" hangingPunct="0">
                    <a:spcBef>
                      <a:spcPct val="0"/>
                    </a:spcBef>
                    <a:spcAft>
                      <a:spcPct val="0"/>
                    </a:spcAft>
                  </a:pPr>
                  <a:r>
                    <a:rPr lang="en-US" kern="0" dirty="0">
                      <a:solidFill>
                        <a:prstClr val="white"/>
                      </a:solidFill>
                      <a:latin typeface="Calibri"/>
                    </a:rPr>
                    <a:t>D1</a:t>
                  </a:r>
                </a:p>
              </p:txBody>
            </p:sp>
            <p:sp>
              <p:nvSpPr>
                <p:cNvPr id="41" name="Rectangle: Rounded Corners 40">
                  <a:extLst>
                    <a:ext uri="{FF2B5EF4-FFF2-40B4-BE49-F238E27FC236}">
                      <a16:creationId xmlns:a16="http://schemas.microsoft.com/office/drawing/2014/main" id="{B7FDABC6-948D-4AB4-B19E-71671BCC4639}"/>
                    </a:ext>
                  </a:extLst>
                </p:cNvPr>
                <p:cNvSpPr/>
                <p:nvPr/>
              </p:nvSpPr>
              <p:spPr>
                <a:xfrm>
                  <a:off x="6768660" y="2370082"/>
                  <a:ext cx="388885" cy="409904"/>
                </a:xfrm>
                <a:prstGeom prst="roundRect">
                  <a:avLst/>
                </a:prstGeom>
                <a:solidFill>
                  <a:srgbClr val="92D05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2D050"/>
                    </a:solidFill>
                    <a:effectLst/>
                    <a:uLnTx/>
                    <a:uFillTx/>
                    <a:latin typeface="Calibri"/>
                    <a:ea typeface="+mn-ea"/>
                    <a:cs typeface="+mn-cs"/>
                  </a:endParaRPr>
                </a:p>
              </p:txBody>
            </p:sp>
            <p:sp>
              <p:nvSpPr>
                <p:cNvPr id="42" name="Rectangle: Rounded Corners 41">
                  <a:extLst>
                    <a:ext uri="{FF2B5EF4-FFF2-40B4-BE49-F238E27FC236}">
                      <a16:creationId xmlns:a16="http://schemas.microsoft.com/office/drawing/2014/main" id="{7EDE9C86-11AA-45C7-9AB6-1CB525BC4FF5}"/>
                    </a:ext>
                  </a:extLst>
                </p:cNvPr>
                <p:cNvSpPr/>
                <p:nvPr/>
              </p:nvSpPr>
              <p:spPr>
                <a:xfrm>
                  <a:off x="7157544" y="2364822"/>
                  <a:ext cx="1124607" cy="409904"/>
                </a:xfrm>
                <a:prstGeom prst="roundRect">
                  <a:avLst/>
                </a:prstGeom>
                <a:solidFill>
                  <a:srgbClr val="FF0000"/>
                </a:solidFill>
                <a:ln w="12700" cap="flat" cmpd="sng" algn="ctr">
                  <a:noFill/>
                  <a:prstDash val="solid"/>
                  <a:miter lim="800000"/>
                </a:ln>
                <a:effectLst/>
              </p:spPr>
              <p:txBody>
                <a:bodyPr rtlCol="0" anchor="ctr"/>
                <a:lstStyle/>
                <a:p>
                  <a:pPr algn="ctr" defTabSz="914400" eaLnBrk="0" fontAlgn="base" hangingPunct="0">
                    <a:spcBef>
                      <a:spcPct val="0"/>
                    </a:spcBef>
                    <a:spcAft>
                      <a:spcPct val="0"/>
                    </a:spcAft>
                  </a:pPr>
                  <a:r>
                    <a:rPr lang="en-US" kern="0" dirty="0">
                      <a:solidFill>
                        <a:prstClr val="white"/>
                      </a:solidFill>
                      <a:latin typeface="Calibri"/>
                    </a:rPr>
                    <a:t>D2</a:t>
                  </a:r>
                </a:p>
              </p:txBody>
            </p:sp>
            <p:sp>
              <p:nvSpPr>
                <p:cNvPr id="43" name="Rectangle: Rounded Corners 42">
                  <a:extLst>
                    <a:ext uri="{FF2B5EF4-FFF2-40B4-BE49-F238E27FC236}">
                      <a16:creationId xmlns:a16="http://schemas.microsoft.com/office/drawing/2014/main" id="{33CB4D49-0E94-4B50-A807-BCA849B35527}"/>
                    </a:ext>
                  </a:extLst>
                </p:cNvPr>
                <p:cNvSpPr/>
                <p:nvPr/>
              </p:nvSpPr>
              <p:spPr>
                <a:xfrm>
                  <a:off x="8276894" y="2364823"/>
                  <a:ext cx="388885" cy="409904"/>
                </a:xfrm>
                <a:prstGeom prst="roundRect">
                  <a:avLst/>
                </a:prstGeom>
                <a:solidFill>
                  <a:srgbClr val="92D05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2D050"/>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EA46EFA9-E169-4B85-8F8F-2AF6ECBAC288}"/>
                    </a:ext>
                  </a:extLst>
                </p:cNvPr>
                <p:cNvSpPr txBox="1"/>
                <p:nvPr/>
              </p:nvSpPr>
              <p:spPr>
                <a:xfrm>
                  <a:off x="2382239" y="2438401"/>
                  <a:ext cx="1921425" cy="249299"/>
                </a:xfrm>
                <a:prstGeom prst="rect">
                  <a:avLst/>
                </a:prstGeom>
                <a:noFill/>
              </p:spPr>
              <p:txBody>
                <a:bodyPr wrap="square" lIns="0" tIns="0" rIns="0" bIns="0" rtlCol="0">
                  <a:spAutoFit/>
                </a:bodyPr>
                <a:lstStyle/>
                <a:p>
                  <a:pPr defTabSz="914400" fontAlgn="base">
                    <a:lnSpc>
                      <a:spcPct val="90000"/>
                    </a:lnSpc>
                    <a:spcAft>
                      <a:spcPts val="600"/>
                    </a:spcAft>
                    <a:buFont typeface="Arial" panose="020B0604020202020204" pitchFamily="34" charset="0"/>
                    <a:buNone/>
                  </a:pPr>
                  <a:r>
                    <a:rPr lang="en-US" dirty="0">
                      <a:solidFill>
                        <a:srgbClr val="333E48"/>
                      </a:solidFill>
                      <a:latin typeface="+mj-lt"/>
                      <a:ea typeface="ＭＳ Ｐゴシック" panose="020B0600070205080204" pitchFamily="34" charset="-128"/>
                    </a:rPr>
                    <a:t>Reader Thread 1</a:t>
                  </a:r>
                </a:p>
              </p:txBody>
            </p:sp>
          </p:grpSp>
          <p:grpSp>
            <p:nvGrpSpPr>
              <p:cNvPr id="10" name="Group 9">
                <a:extLst>
                  <a:ext uri="{FF2B5EF4-FFF2-40B4-BE49-F238E27FC236}">
                    <a16:creationId xmlns:a16="http://schemas.microsoft.com/office/drawing/2014/main" id="{CEE79879-3A48-487F-A203-078283B7A5F4}"/>
                  </a:ext>
                </a:extLst>
              </p:cNvPr>
              <p:cNvGrpSpPr/>
              <p:nvPr/>
            </p:nvGrpSpPr>
            <p:grpSpPr>
              <a:xfrm>
                <a:off x="3252612" y="2984948"/>
                <a:ext cx="5802054" cy="420410"/>
                <a:chOff x="3252612" y="2984948"/>
                <a:chExt cx="5802054" cy="420410"/>
              </a:xfrm>
            </p:grpSpPr>
            <p:sp>
              <p:nvSpPr>
                <p:cNvPr id="31" name="Rectangle: Rounded Corners 30">
                  <a:extLst>
                    <a:ext uri="{FF2B5EF4-FFF2-40B4-BE49-F238E27FC236}">
                      <a16:creationId xmlns:a16="http://schemas.microsoft.com/office/drawing/2014/main" id="{71EEFC44-7F2B-4B29-ABE4-1E0BB4DE4028}"/>
                    </a:ext>
                  </a:extLst>
                </p:cNvPr>
                <p:cNvSpPr/>
                <p:nvPr/>
              </p:nvSpPr>
              <p:spPr>
                <a:xfrm>
                  <a:off x="5018691" y="2984948"/>
                  <a:ext cx="998486" cy="409904"/>
                </a:xfrm>
                <a:prstGeom prst="roundRect">
                  <a:avLst/>
                </a:prstGeom>
                <a:solidFill>
                  <a:srgbClr val="92D05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2D050"/>
                    </a:solidFill>
                    <a:effectLst/>
                    <a:uLnTx/>
                    <a:uFillTx/>
                    <a:latin typeface="Calibri"/>
                    <a:ea typeface="+mn-ea"/>
                    <a:cs typeface="+mn-cs"/>
                  </a:endParaRPr>
                </a:p>
              </p:txBody>
            </p:sp>
            <p:sp>
              <p:nvSpPr>
                <p:cNvPr id="32" name="Rectangle: Rounded Corners 31">
                  <a:extLst>
                    <a:ext uri="{FF2B5EF4-FFF2-40B4-BE49-F238E27FC236}">
                      <a16:creationId xmlns:a16="http://schemas.microsoft.com/office/drawing/2014/main" id="{D365DC94-9658-4900-9B5A-1E982DB6668E}"/>
                    </a:ext>
                  </a:extLst>
                </p:cNvPr>
                <p:cNvSpPr/>
                <p:nvPr/>
              </p:nvSpPr>
              <p:spPr>
                <a:xfrm>
                  <a:off x="6022432" y="2995454"/>
                  <a:ext cx="1124607" cy="409904"/>
                </a:xfrm>
                <a:prstGeom prst="roundRect">
                  <a:avLst/>
                </a:prstGeom>
                <a:solidFill>
                  <a:srgbClr val="FF0000"/>
                </a:solidFill>
                <a:ln w="12700" cap="flat" cmpd="sng" algn="ctr">
                  <a:noFill/>
                  <a:prstDash val="solid"/>
                  <a:miter lim="800000"/>
                </a:ln>
                <a:effectLst/>
              </p:spPr>
              <p:txBody>
                <a:bodyPr rtlCol="0" anchor="ctr"/>
                <a:lstStyle/>
                <a:p>
                  <a:pPr algn="ctr" defTabSz="914400" eaLnBrk="0" fontAlgn="base" hangingPunct="0">
                    <a:spcBef>
                      <a:spcPct val="0"/>
                    </a:spcBef>
                    <a:spcAft>
                      <a:spcPct val="0"/>
                    </a:spcAft>
                  </a:pPr>
                  <a:r>
                    <a:rPr lang="en-US" kern="0" dirty="0">
                      <a:solidFill>
                        <a:prstClr val="white"/>
                      </a:solidFill>
                      <a:latin typeface="Calibri"/>
                    </a:rPr>
                    <a:t>D1</a:t>
                  </a:r>
                </a:p>
              </p:txBody>
            </p:sp>
            <p:sp>
              <p:nvSpPr>
                <p:cNvPr id="33" name="Rectangle: Rounded Corners 32">
                  <a:extLst>
                    <a:ext uri="{FF2B5EF4-FFF2-40B4-BE49-F238E27FC236}">
                      <a16:creationId xmlns:a16="http://schemas.microsoft.com/office/drawing/2014/main" id="{1F4CD14F-8715-4172-A1A7-80521B833083}"/>
                    </a:ext>
                  </a:extLst>
                </p:cNvPr>
                <p:cNvSpPr/>
                <p:nvPr/>
              </p:nvSpPr>
              <p:spPr>
                <a:xfrm>
                  <a:off x="7157547" y="2995454"/>
                  <a:ext cx="388885" cy="409904"/>
                </a:xfrm>
                <a:prstGeom prst="roundRect">
                  <a:avLst/>
                </a:prstGeom>
                <a:solidFill>
                  <a:srgbClr val="92D05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2D050"/>
                    </a:solidFill>
                    <a:effectLst/>
                    <a:uLnTx/>
                    <a:uFillTx/>
                    <a:latin typeface="Calibri"/>
                    <a:ea typeface="+mn-ea"/>
                    <a:cs typeface="+mn-cs"/>
                  </a:endParaRPr>
                </a:p>
              </p:txBody>
            </p:sp>
            <p:sp>
              <p:nvSpPr>
                <p:cNvPr id="34" name="Rectangle: Rounded Corners 33">
                  <a:extLst>
                    <a:ext uri="{FF2B5EF4-FFF2-40B4-BE49-F238E27FC236}">
                      <a16:creationId xmlns:a16="http://schemas.microsoft.com/office/drawing/2014/main" id="{617C3B32-1850-422D-A6DC-3442D9C3B556}"/>
                    </a:ext>
                  </a:extLst>
                </p:cNvPr>
                <p:cNvSpPr/>
                <p:nvPr/>
              </p:nvSpPr>
              <p:spPr>
                <a:xfrm>
                  <a:off x="7546431" y="2990194"/>
                  <a:ext cx="1124607" cy="409904"/>
                </a:xfrm>
                <a:prstGeom prst="roundRect">
                  <a:avLst/>
                </a:prstGeom>
                <a:solidFill>
                  <a:srgbClr val="FF0000"/>
                </a:solidFill>
                <a:ln w="12700" cap="flat" cmpd="sng" algn="ctr">
                  <a:noFill/>
                  <a:prstDash val="solid"/>
                  <a:miter lim="800000"/>
                </a:ln>
                <a:effectLst/>
              </p:spPr>
              <p:txBody>
                <a:bodyPr rtlCol="0" anchor="ctr"/>
                <a:lstStyle/>
                <a:p>
                  <a:pPr algn="ctr" defTabSz="914400" eaLnBrk="0" fontAlgn="base" hangingPunct="0">
                    <a:spcBef>
                      <a:spcPct val="0"/>
                    </a:spcBef>
                    <a:spcAft>
                      <a:spcPct val="0"/>
                    </a:spcAft>
                  </a:pPr>
                  <a:r>
                    <a:rPr lang="en-US" kern="0" dirty="0">
                      <a:solidFill>
                        <a:prstClr val="white"/>
                      </a:solidFill>
                      <a:latin typeface="Calibri"/>
                    </a:rPr>
                    <a:t>D2</a:t>
                  </a:r>
                </a:p>
              </p:txBody>
            </p:sp>
            <p:sp>
              <p:nvSpPr>
                <p:cNvPr id="35" name="Rectangle: Rounded Corners 34">
                  <a:extLst>
                    <a:ext uri="{FF2B5EF4-FFF2-40B4-BE49-F238E27FC236}">
                      <a16:creationId xmlns:a16="http://schemas.microsoft.com/office/drawing/2014/main" id="{BAC1A732-00CB-4596-BAC5-FCB7A78FB2A8}"/>
                    </a:ext>
                  </a:extLst>
                </p:cNvPr>
                <p:cNvSpPr/>
                <p:nvPr/>
              </p:nvSpPr>
              <p:spPr>
                <a:xfrm>
                  <a:off x="8665781" y="2990195"/>
                  <a:ext cx="388885" cy="409904"/>
                </a:xfrm>
                <a:prstGeom prst="roundRect">
                  <a:avLst/>
                </a:prstGeom>
                <a:solidFill>
                  <a:srgbClr val="92D05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2D050"/>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E95A324E-9F00-4327-B386-BD2BCCCB2B68}"/>
                    </a:ext>
                  </a:extLst>
                </p:cNvPr>
                <p:cNvSpPr txBox="1"/>
                <p:nvPr/>
              </p:nvSpPr>
              <p:spPr>
                <a:xfrm>
                  <a:off x="3252612" y="3032242"/>
                  <a:ext cx="1077324" cy="249299"/>
                </a:xfrm>
                <a:prstGeom prst="rect">
                  <a:avLst/>
                </a:prstGeom>
                <a:noFill/>
              </p:spPr>
              <p:txBody>
                <a:bodyPr wrap="square" lIns="0" tIns="0" rIns="0" bIns="0" rtlCol="0">
                  <a:spAutoFit/>
                </a:bodyPr>
                <a:lstStyle/>
                <a:p>
                  <a:pPr defTabSz="914400" fontAlgn="base">
                    <a:lnSpc>
                      <a:spcPct val="90000"/>
                    </a:lnSpc>
                    <a:spcAft>
                      <a:spcPts val="600"/>
                    </a:spcAft>
                    <a:buFont typeface="Arial" panose="020B0604020202020204" pitchFamily="34" charset="0"/>
                    <a:buNone/>
                  </a:pPr>
                  <a:r>
                    <a:rPr lang="en-US" dirty="0">
                      <a:solidFill>
                        <a:srgbClr val="333E48"/>
                      </a:solidFill>
                      <a:latin typeface="+mj-lt"/>
                      <a:ea typeface="ＭＳ Ｐゴシック" panose="020B0600070205080204" pitchFamily="34" charset="-128"/>
                    </a:rPr>
                    <a:t>T 2</a:t>
                  </a:r>
                </a:p>
              </p:txBody>
            </p:sp>
          </p:grpSp>
          <p:grpSp>
            <p:nvGrpSpPr>
              <p:cNvPr id="11" name="Group 10">
                <a:extLst>
                  <a:ext uri="{FF2B5EF4-FFF2-40B4-BE49-F238E27FC236}">
                    <a16:creationId xmlns:a16="http://schemas.microsoft.com/office/drawing/2014/main" id="{3BDCF5B3-0EC5-4CA8-B6A1-BA71F9385FFD}"/>
                  </a:ext>
                </a:extLst>
              </p:cNvPr>
              <p:cNvGrpSpPr/>
              <p:nvPr/>
            </p:nvGrpSpPr>
            <p:grpSpPr>
              <a:xfrm>
                <a:off x="3247353" y="3626088"/>
                <a:ext cx="6085841" cy="420410"/>
                <a:chOff x="3247353" y="3626088"/>
                <a:chExt cx="6085841" cy="420410"/>
              </a:xfrm>
            </p:grpSpPr>
            <p:sp>
              <p:nvSpPr>
                <p:cNvPr id="23" name="Rectangle: Rounded Corners 22">
                  <a:extLst>
                    <a:ext uri="{FF2B5EF4-FFF2-40B4-BE49-F238E27FC236}">
                      <a16:creationId xmlns:a16="http://schemas.microsoft.com/office/drawing/2014/main" id="{97565930-3582-4A39-824F-55AD70471DD5}"/>
                    </a:ext>
                  </a:extLst>
                </p:cNvPr>
                <p:cNvSpPr/>
                <p:nvPr/>
              </p:nvSpPr>
              <p:spPr>
                <a:xfrm>
                  <a:off x="5297219" y="3626088"/>
                  <a:ext cx="998486" cy="409904"/>
                </a:xfrm>
                <a:prstGeom prst="roundRect">
                  <a:avLst/>
                </a:prstGeom>
                <a:solidFill>
                  <a:srgbClr val="92D05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2D050"/>
                    </a:solidFill>
                    <a:effectLst/>
                    <a:uLnTx/>
                    <a:uFillTx/>
                    <a:latin typeface="Calibri"/>
                    <a:ea typeface="+mn-ea"/>
                    <a:cs typeface="+mn-cs"/>
                  </a:endParaRPr>
                </a:p>
              </p:txBody>
            </p:sp>
            <p:sp>
              <p:nvSpPr>
                <p:cNvPr id="24" name="Rectangle: Rounded Corners 23">
                  <a:extLst>
                    <a:ext uri="{FF2B5EF4-FFF2-40B4-BE49-F238E27FC236}">
                      <a16:creationId xmlns:a16="http://schemas.microsoft.com/office/drawing/2014/main" id="{DA6C63DD-D09D-412F-BB5D-5491FD1F5192}"/>
                    </a:ext>
                  </a:extLst>
                </p:cNvPr>
                <p:cNvSpPr/>
                <p:nvPr/>
              </p:nvSpPr>
              <p:spPr>
                <a:xfrm>
                  <a:off x="6300960" y="3636594"/>
                  <a:ext cx="1124607" cy="409904"/>
                </a:xfrm>
                <a:prstGeom prst="roundRect">
                  <a:avLst/>
                </a:prstGeom>
                <a:solidFill>
                  <a:srgbClr val="FF0000"/>
                </a:solidFill>
                <a:ln w="12700" cap="flat" cmpd="sng" algn="ctr">
                  <a:noFill/>
                  <a:prstDash val="solid"/>
                  <a:miter lim="800000"/>
                </a:ln>
                <a:effectLst/>
              </p:spPr>
              <p:txBody>
                <a:bodyPr rtlCol="0" anchor="ctr"/>
                <a:lstStyle/>
                <a:p>
                  <a:pPr algn="ctr" defTabSz="914400" eaLnBrk="0" fontAlgn="base" hangingPunct="0">
                    <a:spcBef>
                      <a:spcPct val="0"/>
                    </a:spcBef>
                    <a:spcAft>
                      <a:spcPct val="0"/>
                    </a:spcAft>
                  </a:pPr>
                  <a:r>
                    <a:rPr lang="en-US" kern="0" dirty="0">
                      <a:solidFill>
                        <a:prstClr val="white"/>
                      </a:solidFill>
                      <a:latin typeface="Calibri"/>
                    </a:rPr>
                    <a:t>D1</a:t>
                  </a:r>
                </a:p>
              </p:txBody>
            </p:sp>
            <p:sp>
              <p:nvSpPr>
                <p:cNvPr id="25" name="Rectangle: Rounded Corners 24">
                  <a:extLst>
                    <a:ext uri="{FF2B5EF4-FFF2-40B4-BE49-F238E27FC236}">
                      <a16:creationId xmlns:a16="http://schemas.microsoft.com/office/drawing/2014/main" id="{AC1B086C-2479-4E50-97CB-2FDDC8B3B356}"/>
                    </a:ext>
                  </a:extLst>
                </p:cNvPr>
                <p:cNvSpPr/>
                <p:nvPr/>
              </p:nvSpPr>
              <p:spPr>
                <a:xfrm>
                  <a:off x="7436075" y="3636594"/>
                  <a:ext cx="388885" cy="409904"/>
                </a:xfrm>
                <a:prstGeom prst="roundRect">
                  <a:avLst/>
                </a:prstGeom>
                <a:solidFill>
                  <a:srgbClr val="92D05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2D050"/>
                    </a:solidFill>
                    <a:effectLst/>
                    <a:uLnTx/>
                    <a:uFillTx/>
                    <a:latin typeface="Calibri"/>
                    <a:ea typeface="+mn-ea"/>
                    <a:cs typeface="+mn-cs"/>
                  </a:endParaRPr>
                </a:p>
              </p:txBody>
            </p:sp>
            <p:sp>
              <p:nvSpPr>
                <p:cNvPr id="26" name="Rectangle: Rounded Corners 25">
                  <a:extLst>
                    <a:ext uri="{FF2B5EF4-FFF2-40B4-BE49-F238E27FC236}">
                      <a16:creationId xmlns:a16="http://schemas.microsoft.com/office/drawing/2014/main" id="{0C0E2D1D-326C-4D38-BB71-66106D170192}"/>
                    </a:ext>
                  </a:extLst>
                </p:cNvPr>
                <p:cNvSpPr/>
                <p:nvPr/>
              </p:nvSpPr>
              <p:spPr>
                <a:xfrm>
                  <a:off x="7824959" y="3631334"/>
                  <a:ext cx="1124607" cy="409904"/>
                </a:xfrm>
                <a:prstGeom prst="roundRect">
                  <a:avLst/>
                </a:prstGeom>
                <a:solidFill>
                  <a:srgbClr val="FF0000"/>
                </a:solidFill>
                <a:ln w="12700" cap="flat" cmpd="sng" algn="ctr">
                  <a:noFill/>
                  <a:prstDash val="solid"/>
                  <a:miter lim="800000"/>
                </a:ln>
                <a:effectLst/>
              </p:spPr>
              <p:txBody>
                <a:bodyPr rtlCol="0" anchor="ctr"/>
                <a:lstStyle/>
                <a:p>
                  <a:pPr algn="ctr" defTabSz="914400" eaLnBrk="0" fontAlgn="base" hangingPunct="0">
                    <a:spcBef>
                      <a:spcPct val="0"/>
                    </a:spcBef>
                    <a:spcAft>
                      <a:spcPct val="0"/>
                    </a:spcAft>
                  </a:pPr>
                  <a:r>
                    <a:rPr lang="en-US" kern="0" dirty="0">
                      <a:solidFill>
                        <a:prstClr val="white"/>
                      </a:solidFill>
                      <a:latin typeface="Calibri"/>
                    </a:rPr>
                    <a:t>D2</a:t>
                  </a:r>
                </a:p>
              </p:txBody>
            </p:sp>
            <p:sp>
              <p:nvSpPr>
                <p:cNvPr id="27" name="Rectangle: Rounded Corners 26">
                  <a:extLst>
                    <a:ext uri="{FF2B5EF4-FFF2-40B4-BE49-F238E27FC236}">
                      <a16:creationId xmlns:a16="http://schemas.microsoft.com/office/drawing/2014/main" id="{3C5020DB-2313-4A04-B7E6-3BAABCA48239}"/>
                    </a:ext>
                  </a:extLst>
                </p:cNvPr>
                <p:cNvSpPr/>
                <p:nvPr/>
              </p:nvSpPr>
              <p:spPr>
                <a:xfrm>
                  <a:off x="8944309" y="3631335"/>
                  <a:ext cx="388885" cy="409904"/>
                </a:xfrm>
                <a:prstGeom prst="roundRect">
                  <a:avLst/>
                </a:prstGeom>
                <a:solidFill>
                  <a:srgbClr val="92D05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92D050"/>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559B489D-244D-468C-BA88-C227CFED6495}"/>
                    </a:ext>
                  </a:extLst>
                </p:cNvPr>
                <p:cNvSpPr txBox="1"/>
                <p:nvPr/>
              </p:nvSpPr>
              <p:spPr>
                <a:xfrm>
                  <a:off x="3247353" y="3673376"/>
                  <a:ext cx="1077324" cy="249299"/>
                </a:xfrm>
                <a:prstGeom prst="rect">
                  <a:avLst/>
                </a:prstGeom>
                <a:noFill/>
              </p:spPr>
              <p:txBody>
                <a:bodyPr wrap="square" lIns="0" tIns="0" rIns="0" bIns="0" rtlCol="0">
                  <a:spAutoFit/>
                </a:bodyPr>
                <a:lstStyle/>
                <a:p>
                  <a:pPr defTabSz="914400" fontAlgn="base">
                    <a:lnSpc>
                      <a:spcPct val="90000"/>
                    </a:lnSpc>
                    <a:spcAft>
                      <a:spcPts val="600"/>
                    </a:spcAft>
                    <a:buFont typeface="Arial" panose="020B0604020202020204" pitchFamily="34" charset="0"/>
                    <a:buNone/>
                  </a:pPr>
                  <a:r>
                    <a:rPr lang="en-US" dirty="0">
                      <a:solidFill>
                        <a:srgbClr val="333E48"/>
                      </a:solidFill>
                      <a:latin typeface="+mj-lt"/>
                      <a:ea typeface="ＭＳ Ｐゴシック" panose="020B0600070205080204" pitchFamily="34" charset="-128"/>
                    </a:rPr>
                    <a:t>T 3</a:t>
                  </a:r>
                </a:p>
              </p:txBody>
            </p:sp>
          </p:grpSp>
        </p:grpSp>
        <p:cxnSp>
          <p:nvCxnSpPr>
            <p:cNvPr id="85" name="Straight Arrow Connector 84">
              <a:extLst>
                <a:ext uri="{FF2B5EF4-FFF2-40B4-BE49-F238E27FC236}">
                  <a16:creationId xmlns:a16="http://schemas.microsoft.com/office/drawing/2014/main" id="{3D0DC3A9-9A43-4404-AF75-C724541CEE00}"/>
                </a:ext>
              </a:extLst>
            </p:cNvPr>
            <p:cNvCxnSpPr>
              <a:cxnSpLocks/>
            </p:cNvCxnSpPr>
            <p:nvPr/>
          </p:nvCxnSpPr>
          <p:spPr>
            <a:xfrm>
              <a:off x="8357142" y="5898873"/>
              <a:ext cx="667406" cy="0"/>
            </a:xfrm>
            <a:prstGeom prst="straightConnector1">
              <a:avLst/>
            </a:prstGeom>
            <a:noFill/>
            <a:ln w="25400" cap="flat" cmpd="sng" algn="ctr">
              <a:solidFill>
                <a:schemeClr val="tx1"/>
              </a:solidFill>
              <a:prstDash val="solid"/>
              <a:miter lim="800000"/>
              <a:headEnd w="lg" len="lg"/>
              <a:tailEnd type="triangle" w="lg" len="lg"/>
            </a:ln>
            <a:effectLst/>
          </p:spPr>
        </p:cxnSp>
        <p:sp>
          <p:nvSpPr>
            <p:cNvPr id="86" name="TextBox 85">
              <a:extLst>
                <a:ext uri="{FF2B5EF4-FFF2-40B4-BE49-F238E27FC236}">
                  <a16:creationId xmlns:a16="http://schemas.microsoft.com/office/drawing/2014/main" id="{BE0CEDF5-3BC2-4DF3-B301-C8730724F5D5}"/>
                </a:ext>
              </a:extLst>
            </p:cNvPr>
            <p:cNvSpPr txBox="1"/>
            <p:nvPr/>
          </p:nvSpPr>
          <p:spPr>
            <a:xfrm>
              <a:off x="7771999" y="5739616"/>
              <a:ext cx="667407" cy="290849"/>
            </a:xfrm>
            <a:prstGeom prst="rect">
              <a:avLst/>
            </a:prstGeom>
            <a:noFill/>
          </p:spPr>
          <p:txBody>
            <a:bodyPr wrap="square" lIns="0" tIns="0" rIns="0" bIns="0" rtlCol="0">
              <a:spAutoFit/>
            </a:bodyPr>
            <a:lstStyle/>
            <a:p>
              <a:pPr defTabSz="914400" fontAlgn="base">
                <a:lnSpc>
                  <a:spcPct val="90000"/>
                </a:lnSpc>
                <a:spcAft>
                  <a:spcPts val="600"/>
                </a:spcAft>
                <a:buFont typeface="Arial" panose="020B0604020202020204" pitchFamily="34" charset="0"/>
                <a:buNone/>
              </a:pPr>
              <a:r>
                <a:rPr lang="en-US" sz="2100" dirty="0">
                  <a:solidFill>
                    <a:srgbClr val="333E48"/>
                  </a:solidFill>
                  <a:latin typeface="Calibri"/>
                  <a:ea typeface="ＭＳ Ｐゴシック" panose="020B0600070205080204" pitchFamily="34" charset="-128"/>
                </a:rPr>
                <a:t>Time</a:t>
              </a:r>
            </a:p>
          </p:txBody>
        </p:sp>
      </p:grpSp>
      <p:sp>
        <p:nvSpPr>
          <p:cNvPr id="6" name="Title 5"/>
          <p:cNvSpPr>
            <a:spLocks noGrp="1"/>
          </p:cNvSpPr>
          <p:nvPr>
            <p:ph type="title"/>
          </p:nvPr>
        </p:nvSpPr>
        <p:spPr/>
        <p:txBody>
          <a:bodyPr/>
          <a:lstStyle/>
          <a:p>
            <a:r>
              <a:rPr lang="en-US" dirty="0"/>
              <a:t>Recap</a:t>
            </a:r>
          </a:p>
        </p:txBody>
      </p:sp>
      <p:grpSp>
        <p:nvGrpSpPr>
          <p:cNvPr id="92" name="Group 91">
            <a:extLst>
              <a:ext uri="{FF2B5EF4-FFF2-40B4-BE49-F238E27FC236}">
                <a16:creationId xmlns:a16="http://schemas.microsoft.com/office/drawing/2014/main" id="{81E87DA7-2572-4E4D-9204-8B8CD86F3DE4}"/>
              </a:ext>
            </a:extLst>
          </p:cNvPr>
          <p:cNvGrpSpPr/>
          <p:nvPr/>
        </p:nvGrpSpPr>
        <p:grpSpPr>
          <a:xfrm>
            <a:off x="2613590" y="1377663"/>
            <a:ext cx="3200401" cy="3493816"/>
            <a:chOff x="2613590" y="1817935"/>
            <a:chExt cx="3200401" cy="3493816"/>
          </a:xfrm>
        </p:grpSpPr>
        <p:sp>
          <p:nvSpPr>
            <p:cNvPr id="50" name="Callout: Bent Line with Accent Bar 49">
              <a:extLst>
                <a:ext uri="{FF2B5EF4-FFF2-40B4-BE49-F238E27FC236}">
                  <a16:creationId xmlns:a16="http://schemas.microsoft.com/office/drawing/2014/main" id="{102F0A79-0FF5-4F9E-811A-C276B71B853A}"/>
                </a:ext>
              </a:extLst>
            </p:cNvPr>
            <p:cNvSpPr/>
            <p:nvPr/>
          </p:nvSpPr>
          <p:spPr>
            <a:xfrm>
              <a:off x="2613590" y="5068436"/>
              <a:ext cx="1686921" cy="243315"/>
            </a:xfrm>
            <a:prstGeom prst="accentCallout2">
              <a:avLst>
                <a:gd name="adj1" fmla="val 24305"/>
                <a:gd name="adj2" fmla="val 98395"/>
                <a:gd name="adj3" fmla="val 22453"/>
                <a:gd name="adj4" fmla="val 135146"/>
                <a:gd name="adj5" fmla="val -24537"/>
                <a:gd name="adj6" fmla="val 165581"/>
              </a:avLst>
            </a:prstGeom>
            <a:noFill/>
            <a:ln w="12700" cap="flat" cmpd="sng" algn="ctr">
              <a:solidFill>
                <a:sysClr val="windowText" lastClr="000000"/>
              </a:solidFill>
              <a:prstDash val="solid"/>
              <a:miter lim="800000"/>
            </a:ln>
            <a:effectLst/>
          </p:spPr>
          <p:txBody>
            <a:bodyPr rtlCol="0" anchor="ct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panose="020B0502020202020204" pitchFamily="34" charset="0"/>
                </a:rPr>
                <a:t>Remove reference to entry1</a:t>
              </a:r>
            </a:p>
          </p:txBody>
        </p:sp>
        <p:grpSp>
          <p:nvGrpSpPr>
            <p:cNvPr id="54" name="Group 53">
              <a:extLst>
                <a:ext uri="{FF2B5EF4-FFF2-40B4-BE49-F238E27FC236}">
                  <a16:creationId xmlns:a16="http://schemas.microsoft.com/office/drawing/2014/main" id="{9AC088C2-887B-4ACF-813C-86FDE8B75AF5}"/>
                </a:ext>
              </a:extLst>
            </p:cNvPr>
            <p:cNvGrpSpPr/>
            <p:nvPr/>
          </p:nvGrpSpPr>
          <p:grpSpPr>
            <a:xfrm>
              <a:off x="2639902" y="1817935"/>
              <a:ext cx="3174089" cy="3265073"/>
              <a:chOff x="3652380" y="1210161"/>
              <a:chExt cx="3174089" cy="3265073"/>
            </a:xfrm>
          </p:grpSpPr>
          <p:cxnSp>
            <p:nvCxnSpPr>
              <p:cNvPr id="55" name="Straight Connector 54">
                <a:extLst>
                  <a:ext uri="{FF2B5EF4-FFF2-40B4-BE49-F238E27FC236}">
                    <a16:creationId xmlns:a16="http://schemas.microsoft.com/office/drawing/2014/main" id="{14D70188-B403-4CD0-A07E-E7343F402C84}"/>
                  </a:ext>
                </a:extLst>
              </p:cNvPr>
              <p:cNvCxnSpPr>
                <a:cxnSpLocks/>
              </p:cNvCxnSpPr>
              <p:nvPr/>
            </p:nvCxnSpPr>
            <p:spPr>
              <a:xfrm>
                <a:off x="6448097" y="1483430"/>
                <a:ext cx="0" cy="2991804"/>
              </a:xfrm>
              <a:prstGeom prst="line">
                <a:avLst/>
              </a:prstGeom>
              <a:noFill/>
              <a:ln w="28575" cap="flat" cmpd="sng" algn="ctr">
                <a:solidFill>
                  <a:schemeClr val="tx1"/>
                </a:solidFill>
                <a:prstDash val="solid"/>
                <a:miter lim="800000"/>
              </a:ln>
              <a:effectLst/>
            </p:spPr>
          </p:cxnSp>
          <p:sp>
            <p:nvSpPr>
              <p:cNvPr id="56" name="TextBox 55">
                <a:extLst>
                  <a:ext uri="{FF2B5EF4-FFF2-40B4-BE49-F238E27FC236}">
                    <a16:creationId xmlns:a16="http://schemas.microsoft.com/office/drawing/2014/main" id="{9E68C89A-61E3-427A-B20F-3BBC53B2DCCF}"/>
                  </a:ext>
                </a:extLst>
              </p:cNvPr>
              <p:cNvSpPr txBox="1"/>
              <p:nvPr/>
            </p:nvSpPr>
            <p:spPr>
              <a:xfrm>
                <a:off x="6032950" y="1210161"/>
                <a:ext cx="793519" cy="290849"/>
              </a:xfrm>
              <a:prstGeom prst="rect">
                <a:avLst/>
              </a:prstGeom>
              <a:noFill/>
            </p:spPr>
            <p:txBody>
              <a:bodyPr wrap="square" lIns="0" tIns="0" rIns="0" bIns="0" rtlCol="0">
                <a:spAutoFit/>
              </a:bodyPr>
              <a:lstStyle/>
              <a:p>
                <a:pPr defTabSz="914400" fontAlgn="base">
                  <a:lnSpc>
                    <a:spcPct val="90000"/>
                  </a:lnSpc>
                  <a:spcAft>
                    <a:spcPts val="600"/>
                  </a:spcAft>
                  <a:buFont typeface="Arial" panose="020B0604020202020204" pitchFamily="34" charset="0"/>
                  <a:buNone/>
                </a:pPr>
                <a:r>
                  <a:rPr lang="en-US" sz="2100" b="1" dirty="0">
                    <a:solidFill>
                      <a:srgbClr val="333E48"/>
                    </a:solidFill>
                    <a:latin typeface="Calibri"/>
                    <a:ea typeface="ＭＳ Ｐゴシック" panose="020B0600070205080204" pitchFamily="34" charset="-128"/>
                  </a:rPr>
                  <a:t>Delete</a:t>
                </a:r>
              </a:p>
            </p:txBody>
          </p:sp>
          <p:sp>
            <p:nvSpPr>
              <p:cNvPr id="57" name="Callout: Bent Line with Accent Bar 56">
                <a:extLst>
                  <a:ext uri="{FF2B5EF4-FFF2-40B4-BE49-F238E27FC236}">
                    <a16:creationId xmlns:a16="http://schemas.microsoft.com/office/drawing/2014/main" id="{FC312AAB-488F-4CD8-9FF8-D9932B1F6A25}"/>
                  </a:ext>
                </a:extLst>
              </p:cNvPr>
              <p:cNvSpPr/>
              <p:nvPr/>
            </p:nvSpPr>
            <p:spPr>
              <a:xfrm>
                <a:off x="3652380" y="1399586"/>
                <a:ext cx="1813009" cy="251770"/>
              </a:xfrm>
              <a:prstGeom prst="accentCallout2">
                <a:avLst>
                  <a:gd name="adj1" fmla="val 41396"/>
                  <a:gd name="adj2" fmla="val 98395"/>
                  <a:gd name="adj3" fmla="val 39543"/>
                  <a:gd name="adj4" fmla="val 133255"/>
                  <a:gd name="adj5" fmla="val 89341"/>
                  <a:gd name="adj6" fmla="val 154656"/>
                </a:avLst>
              </a:prstGeom>
              <a:noFill/>
              <a:ln w="12700" cap="flat" cmpd="sng" algn="ctr">
                <a:solidFill>
                  <a:sysClr val="windowText" lastClr="000000"/>
                </a:solidFill>
                <a:prstDash val="solid"/>
                <a:miter lim="800000"/>
              </a:ln>
              <a:effectLst/>
            </p:spPr>
            <p:txBody>
              <a:bodyPr rtlCol="0" anchor="ctr"/>
              <a:lstStyle/>
              <a:p>
                <a:pPr marL="0" marR="0" lvl="0" indent="0" algn="r" defTabSz="914400" eaLnBrk="0" fontAlgn="base" latinLnBrk="0" hangingPunct="0">
                  <a:lnSpc>
                    <a:spcPct val="100000"/>
                  </a:lnSpc>
                  <a:spcBef>
                    <a:spcPct val="0"/>
                  </a:spcBef>
                  <a:spcAft>
                    <a:spcPct val="0"/>
                  </a:spcAft>
                  <a:buClrTx/>
                  <a:buSzTx/>
                  <a:buFontTx/>
                  <a:buNone/>
                  <a:tabLst/>
                  <a:defRPr/>
                </a:pPr>
                <a:r>
                  <a:rPr lang="en-US" sz="1200" kern="0" dirty="0">
                    <a:solidFill>
                      <a:prstClr val="black"/>
                    </a:solidFill>
                    <a:latin typeface="Century Gothic" panose="020B0502020202020204" pitchFamily="34" charset="0"/>
                  </a:rPr>
                  <a:t>Delete entry1 from D1</a:t>
                </a:r>
                <a:endParaRPr kumimoji="0" lang="en-US" sz="1200" b="0" i="0" u="none" strike="noStrike" kern="0" cap="none" spc="0" normalizeH="0" baseline="0" noProof="0" dirty="0">
                  <a:ln>
                    <a:noFill/>
                  </a:ln>
                  <a:solidFill>
                    <a:prstClr val="black"/>
                  </a:solidFill>
                  <a:effectLst/>
                  <a:uLnTx/>
                  <a:uFillTx/>
                  <a:latin typeface="Century Gothic" panose="020B0502020202020204" pitchFamily="34" charset="0"/>
                </a:endParaRPr>
              </a:p>
            </p:txBody>
          </p:sp>
        </p:grpSp>
      </p:grpSp>
      <p:sp>
        <p:nvSpPr>
          <p:cNvPr id="47" name="Callout: Bent Line with Accent Bar 46">
            <a:extLst>
              <a:ext uri="{FF2B5EF4-FFF2-40B4-BE49-F238E27FC236}">
                <a16:creationId xmlns:a16="http://schemas.microsoft.com/office/drawing/2014/main" id="{B5CEB304-DA5F-4DFD-98AF-5DE0C8793B48}"/>
              </a:ext>
            </a:extLst>
          </p:cNvPr>
          <p:cNvSpPr/>
          <p:nvPr/>
        </p:nvSpPr>
        <p:spPr>
          <a:xfrm>
            <a:off x="7083769" y="4506312"/>
            <a:ext cx="2990196" cy="559918"/>
          </a:xfrm>
          <a:prstGeom prst="accentCallout2">
            <a:avLst>
              <a:gd name="adj1" fmla="val 35212"/>
              <a:gd name="adj2" fmla="val 1322"/>
              <a:gd name="adj3" fmla="val 35098"/>
              <a:gd name="adj4" fmla="val -5315"/>
              <a:gd name="adj5" fmla="val -18906"/>
              <a:gd name="adj6" fmla="val -18511"/>
            </a:avLst>
          </a:prstGeom>
          <a:noFill/>
          <a:ln w="12700" cap="flat" cmpd="sng" algn="ctr">
            <a:solidFill>
              <a:sysClr val="windowText" lastClr="00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entury Gothic" panose="020B0502020202020204" pitchFamily="34" charset="0"/>
              </a:rPr>
              <a:t>Free resources for entries1 and </a:t>
            </a:r>
            <a:r>
              <a:rPr lang="en-US" sz="1200" kern="0" dirty="0">
                <a:solidFill>
                  <a:prstClr val="black"/>
                </a:solidFill>
                <a:latin typeface="Century Gothic" panose="020B0502020202020204" pitchFamily="34" charset="0"/>
              </a:rPr>
              <a:t>2 </a:t>
            </a:r>
            <a:r>
              <a:rPr kumimoji="0" lang="en-US" sz="1200" b="0" i="0" u="none" strike="noStrike" kern="0" cap="none" spc="0" normalizeH="0" baseline="0" noProof="0" dirty="0">
                <a:ln>
                  <a:noFill/>
                </a:ln>
                <a:solidFill>
                  <a:prstClr val="black"/>
                </a:solidFill>
                <a:effectLst/>
                <a:uLnTx/>
                <a:uFillTx/>
                <a:latin typeface="Century Gothic" panose="020B0502020202020204" pitchFamily="34" charset="0"/>
              </a:rPr>
              <a:t>after every reader has gone through at least 1 quiescent state</a:t>
            </a:r>
          </a:p>
        </p:txBody>
      </p:sp>
      <p:grpSp>
        <p:nvGrpSpPr>
          <p:cNvPr id="3" name="Group 2">
            <a:extLst>
              <a:ext uri="{FF2B5EF4-FFF2-40B4-BE49-F238E27FC236}">
                <a16:creationId xmlns:a16="http://schemas.microsoft.com/office/drawing/2014/main" id="{AED4217C-8A25-49BE-B802-45DB6526A6BF}"/>
              </a:ext>
            </a:extLst>
          </p:cNvPr>
          <p:cNvGrpSpPr/>
          <p:nvPr/>
        </p:nvGrpSpPr>
        <p:grpSpPr>
          <a:xfrm>
            <a:off x="6260696" y="1372403"/>
            <a:ext cx="514996" cy="3346533"/>
            <a:chOff x="6260696" y="1372403"/>
            <a:chExt cx="514996" cy="3346533"/>
          </a:xfrm>
        </p:grpSpPr>
        <p:cxnSp>
          <p:nvCxnSpPr>
            <p:cNvPr id="46" name="Straight Connector 45">
              <a:extLst>
                <a:ext uri="{FF2B5EF4-FFF2-40B4-BE49-F238E27FC236}">
                  <a16:creationId xmlns:a16="http://schemas.microsoft.com/office/drawing/2014/main" id="{7AF0162B-879C-4D89-93EF-6542E82246FD}"/>
                </a:ext>
              </a:extLst>
            </p:cNvPr>
            <p:cNvCxnSpPr>
              <a:cxnSpLocks/>
            </p:cNvCxnSpPr>
            <p:nvPr/>
          </p:nvCxnSpPr>
          <p:spPr>
            <a:xfrm>
              <a:off x="6518195" y="1650932"/>
              <a:ext cx="0" cy="3068004"/>
            </a:xfrm>
            <a:prstGeom prst="line">
              <a:avLst/>
            </a:prstGeom>
            <a:noFill/>
            <a:ln w="28575" cap="flat" cmpd="sng" algn="ctr">
              <a:solidFill>
                <a:schemeClr val="tx1"/>
              </a:solidFill>
              <a:prstDash val="solid"/>
              <a:miter lim="800000"/>
            </a:ln>
            <a:effectLst/>
          </p:spPr>
        </p:cxnSp>
        <p:sp>
          <p:nvSpPr>
            <p:cNvPr id="48" name="TextBox 47">
              <a:extLst>
                <a:ext uri="{FF2B5EF4-FFF2-40B4-BE49-F238E27FC236}">
                  <a16:creationId xmlns:a16="http://schemas.microsoft.com/office/drawing/2014/main" id="{39B29D2C-0B16-4B5C-B614-D04C14ECBAC7}"/>
                </a:ext>
              </a:extLst>
            </p:cNvPr>
            <p:cNvSpPr txBox="1"/>
            <p:nvPr/>
          </p:nvSpPr>
          <p:spPr>
            <a:xfrm>
              <a:off x="6260696" y="1372403"/>
              <a:ext cx="514996" cy="290849"/>
            </a:xfrm>
            <a:prstGeom prst="rect">
              <a:avLst/>
            </a:prstGeom>
            <a:noFill/>
          </p:spPr>
          <p:txBody>
            <a:bodyPr wrap="square" lIns="0" tIns="0" rIns="0" bIns="0" rtlCol="0">
              <a:spAutoFit/>
            </a:bodyPr>
            <a:lstStyle/>
            <a:p>
              <a:pPr defTabSz="914400" fontAlgn="base">
                <a:lnSpc>
                  <a:spcPct val="90000"/>
                </a:lnSpc>
                <a:spcAft>
                  <a:spcPts val="600"/>
                </a:spcAft>
                <a:buFont typeface="Arial" panose="020B0604020202020204" pitchFamily="34" charset="0"/>
                <a:buNone/>
              </a:pPr>
              <a:r>
                <a:rPr lang="en-US" sz="2100" b="1" dirty="0">
                  <a:solidFill>
                    <a:srgbClr val="333E48"/>
                  </a:solidFill>
                  <a:latin typeface="Calibri"/>
                  <a:ea typeface="ＭＳ Ｐゴシック" panose="020B0600070205080204" pitchFamily="34" charset="-128"/>
                </a:rPr>
                <a:t>Free</a:t>
              </a:r>
            </a:p>
          </p:txBody>
        </p:sp>
      </p:grpSp>
      <p:grpSp>
        <p:nvGrpSpPr>
          <p:cNvPr id="96" name="Group 95">
            <a:extLst>
              <a:ext uri="{FF2B5EF4-FFF2-40B4-BE49-F238E27FC236}">
                <a16:creationId xmlns:a16="http://schemas.microsoft.com/office/drawing/2014/main" id="{BC3E166C-BC46-4C29-B637-534ACB4ADF17}"/>
              </a:ext>
            </a:extLst>
          </p:cNvPr>
          <p:cNvGrpSpPr/>
          <p:nvPr/>
        </p:nvGrpSpPr>
        <p:grpSpPr>
          <a:xfrm>
            <a:off x="5435619" y="1394000"/>
            <a:ext cx="3918446" cy="651992"/>
            <a:chOff x="5435619" y="1834272"/>
            <a:chExt cx="3918446" cy="651992"/>
          </a:xfrm>
        </p:grpSpPr>
        <p:cxnSp>
          <p:nvCxnSpPr>
            <p:cNvPr id="52" name="Straight Arrow Connector 51">
              <a:extLst>
                <a:ext uri="{FF2B5EF4-FFF2-40B4-BE49-F238E27FC236}">
                  <a16:creationId xmlns:a16="http://schemas.microsoft.com/office/drawing/2014/main" id="{DC269EC6-3249-4D57-9963-EF09887D2574}"/>
                </a:ext>
              </a:extLst>
            </p:cNvPr>
            <p:cNvCxnSpPr/>
            <p:nvPr/>
          </p:nvCxnSpPr>
          <p:spPr>
            <a:xfrm>
              <a:off x="5435619" y="2373512"/>
              <a:ext cx="1082576" cy="0"/>
            </a:xfrm>
            <a:prstGeom prst="straightConnector1">
              <a:avLst/>
            </a:prstGeom>
            <a:noFill/>
            <a:ln w="38100" cap="flat" cmpd="sng" algn="ctr">
              <a:solidFill>
                <a:schemeClr val="tx1"/>
              </a:solidFill>
              <a:prstDash val="solid"/>
              <a:miter lim="800000"/>
              <a:headEnd type="triangle"/>
              <a:tailEnd type="triangle"/>
            </a:ln>
            <a:effectLst/>
          </p:spPr>
        </p:cxnSp>
        <p:sp>
          <p:nvSpPr>
            <p:cNvPr id="53" name="Callout: Bent Line with Accent Bar 52">
              <a:extLst>
                <a:ext uri="{FF2B5EF4-FFF2-40B4-BE49-F238E27FC236}">
                  <a16:creationId xmlns:a16="http://schemas.microsoft.com/office/drawing/2014/main" id="{668C9ABA-5042-4A33-84FA-1A55B2CAEC55}"/>
                </a:ext>
              </a:extLst>
            </p:cNvPr>
            <p:cNvSpPr/>
            <p:nvPr/>
          </p:nvSpPr>
          <p:spPr>
            <a:xfrm>
              <a:off x="7084426" y="1834272"/>
              <a:ext cx="2269639" cy="651992"/>
            </a:xfrm>
            <a:prstGeom prst="accentCallout2">
              <a:avLst>
                <a:gd name="adj1" fmla="val 35212"/>
                <a:gd name="adj2" fmla="val 267"/>
                <a:gd name="adj3" fmla="val 35098"/>
                <a:gd name="adj4" fmla="val -12696"/>
                <a:gd name="adj5" fmla="val 79454"/>
                <a:gd name="adj6" fmla="val -50157"/>
              </a:avLst>
            </a:prstGeom>
            <a:noFill/>
            <a:ln w="12700" cap="flat" cmpd="sng" algn="ctr">
              <a:solidFill>
                <a:sysClr val="windowText" lastClr="00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Grace Period (GP)</a:t>
              </a:r>
              <a:endParaRPr kumimoji="0" lang="en-US" sz="20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97" name="Group 96">
            <a:extLst>
              <a:ext uri="{FF2B5EF4-FFF2-40B4-BE49-F238E27FC236}">
                <a16:creationId xmlns:a16="http://schemas.microsoft.com/office/drawing/2014/main" id="{5B4BA075-4CF8-4935-8778-D10CC3320A4D}"/>
              </a:ext>
            </a:extLst>
          </p:cNvPr>
          <p:cNvGrpSpPr/>
          <p:nvPr/>
        </p:nvGrpSpPr>
        <p:grpSpPr>
          <a:xfrm>
            <a:off x="2868502" y="1626853"/>
            <a:ext cx="4215924" cy="3028575"/>
            <a:chOff x="2868502" y="2194133"/>
            <a:chExt cx="4215924" cy="3028575"/>
          </a:xfrm>
        </p:grpSpPr>
        <p:cxnSp>
          <p:nvCxnSpPr>
            <p:cNvPr id="58" name="Straight Connector 57">
              <a:extLst>
                <a:ext uri="{FF2B5EF4-FFF2-40B4-BE49-F238E27FC236}">
                  <a16:creationId xmlns:a16="http://schemas.microsoft.com/office/drawing/2014/main" id="{323679F6-DDCC-462C-946D-0C0C9463BA18}"/>
                </a:ext>
              </a:extLst>
            </p:cNvPr>
            <p:cNvCxnSpPr>
              <a:cxnSpLocks/>
            </p:cNvCxnSpPr>
            <p:nvPr/>
          </p:nvCxnSpPr>
          <p:spPr>
            <a:xfrm>
              <a:off x="5654694" y="2205504"/>
              <a:ext cx="0" cy="2991804"/>
            </a:xfrm>
            <a:prstGeom prst="line">
              <a:avLst/>
            </a:prstGeom>
            <a:noFill/>
            <a:ln w="28575" cap="flat" cmpd="sng" algn="ctr">
              <a:solidFill>
                <a:schemeClr val="accent5">
                  <a:lumMod val="75000"/>
                </a:schemeClr>
              </a:solidFill>
              <a:prstDash val="solid"/>
              <a:miter lim="800000"/>
            </a:ln>
            <a:effectLst/>
          </p:spPr>
        </p:cxnSp>
        <p:sp>
          <p:nvSpPr>
            <p:cNvPr id="59" name="Callout: Bent Line with Accent Bar 58">
              <a:extLst>
                <a:ext uri="{FF2B5EF4-FFF2-40B4-BE49-F238E27FC236}">
                  <a16:creationId xmlns:a16="http://schemas.microsoft.com/office/drawing/2014/main" id="{FE31F910-E34A-482B-8391-925273CEE0A9}"/>
                </a:ext>
              </a:extLst>
            </p:cNvPr>
            <p:cNvSpPr/>
            <p:nvPr/>
          </p:nvSpPr>
          <p:spPr>
            <a:xfrm>
              <a:off x="2868502" y="2331210"/>
              <a:ext cx="1813009" cy="251770"/>
            </a:xfrm>
            <a:prstGeom prst="accentCallout2">
              <a:avLst>
                <a:gd name="adj1" fmla="val 41396"/>
                <a:gd name="adj2" fmla="val 98395"/>
                <a:gd name="adj3" fmla="val 39543"/>
                <a:gd name="adj4" fmla="val 133255"/>
                <a:gd name="adj5" fmla="val 89341"/>
                <a:gd name="adj6" fmla="val 154656"/>
              </a:avLst>
            </a:prstGeom>
            <a:noFill/>
            <a:ln w="12700" cap="flat" cmpd="sng" algn="ctr">
              <a:solidFill>
                <a:sysClr val="windowText" lastClr="000000"/>
              </a:solidFill>
              <a:prstDash val="solid"/>
              <a:miter lim="800000"/>
            </a:ln>
            <a:effectLst/>
          </p:spPr>
          <p:txBody>
            <a:bodyPr rtlCol="0" anchor="ctr"/>
            <a:lstStyle/>
            <a:p>
              <a:pPr marL="0" marR="0" lvl="0" indent="0" algn="r" defTabSz="914400" eaLnBrk="0" fontAlgn="base" latinLnBrk="0" hangingPunct="0">
                <a:lnSpc>
                  <a:spcPct val="100000"/>
                </a:lnSpc>
                <a:spcBef>
                  <a:spcPct val="0"/>
                </a:spcBef>
                <a:spcAft>
                  <a:spcPct val="0"/>
                </a:spcAft>
                <a:buClrTx/>
                <a:buSzTx/>
                <a:buFontTx/>
                <a:buNone/>
                <a:tabLst/>
                <a:defRPr/>
              </a:pPr>
              <a:r>
                <a:rPr lang="en-US" sz="1200" kern="0" dirty="0">
                  <a:solidFill>
                    <a:prstClr val="black"/>
                  </a:solidFill>
                  <a:latin typeface="Century Gothic" panose="020B0502020202020204" pitchFamily="34" charset="0"/>
                </a:rPr>
                <a:t>Delete entry2 from D1</a:t>
              </a:r>
              <a:endParaRPr kumimoji="0" lang="en-US" sz="1200" b="0" i="0" u="none" strike="noStrike" kern="0" cap="none" spc="0" normalizeH="0" baseline="0" noProof="0" dirty="0">
                <a:ln>
                  <a:noFill/>
                </a:ln>
                <a:solidFill>
                  <a:prstClr val="black"/>
                </a:solidFill>
                <a:effectLst/>
                <a:uLnTx/>
                <a:uFillTx/>
                <a:latin typeface="Century Gothic" panose="020B0502020202020204" pitchFamily="34" charset="0"/>
              </a:endParaRPr>
            </a:p>
          </p:txBody>
        </p:sp>
        <p:cxnSp>
          <p:nvCxnSpPr>
            <p:cNvPr id="60" name="Straight Arrow Connector 59">
              <a:extLst>
                <a:ext uri="{FF2B5EF4-FFF2-40B4-BE49-F238E27FC236}">
                  <a16:creationId xmlns:a16="http://schemas.microsoft.com/office/drawing/2014/main" id="{57FAF02C-48A0-47E4-9F5B-E9FBF1F44E4B}"/>
                </a:ext>
              </a:extLst>
            </p:cNvPr>
            <p:cNvCxnSpPr>
              <a:cxnSpLocks/>
            </p:cNvCxnSpPr>
            <p:nvPr/>
          </p:nvCxnSpPr>
          <p:spPr>
            <a:xfrm>
              <a:off x="5654694" y="2640212"/>
              <a:ext cx="879259" cy="0"/>
            </a:xfrm>
            <a:prstGeom prst="straightConnector1">
              <a:avLst/>
            </a:prstGeom>
            <a:noFill/>
            <a:ln w="38100" cap="flat" cmpd="sng" algn="ctr">
              <a:solidFill>
                <a:schemeClr val="accent5">
                  <a:lumMod val="75000"/>
                </a:schemeClr>
              </a:solidFill>
              <a:prstDash val="solid"/>
              <a:miter lim="800000"/>
              <a:headEnd type="triangle"/>
              <a:tailEnd type="triangle"/>
            </a:ln>
            <a:effectLst/>
          </p:spPr>
        </p:cxnSp>
        <p:cxnSp>
          <p:nvCxnSpPr>
            <p:cNvPr id="62" name="Straight Connector 61">
              <a:extLst>
                <a:ext uri="{FF2B5EF4-FFF2-40B4-BE49-F238E27FC236}">
                  <a16:creationId xmlns:a16="http://schemas.microsoft.com/office/drawing/2014/main" id="{920AB016-62CF-4D23-BAB6-F42C7FEC584A}"/>
                </a:ext>
              </a:extLst>
            </p:cNvPr>
            <p:cNvCxnSpPr>
              <a:cxnSpLocks/>
            </p:cNvCxnSpPr>
            <p:nvPr/>
          </p:nvCxnSpPr>
          <p:spPr>
            <a:xfrm>
              <a:off x="6489719" y="2230904"/>
              <a:ext cx="0" cy="2991804"/>
            </a:xfrm>
            <a:prstGeom prst="line">
              <a:avLst/>
            </a:prstGeom>
            <a:noFill/>
            <a:ln w="28575" cap="flat" cmpd="sng" algn="ctr">
              <a:solidFill>
                <a:schemeClr val="accent5">
                  <a:lumMod val="75000"/>
                </a:schemeClr>
              </a:solidFill>
              <a:prstDash val="solid"/>
              <a:miter lim="800000"/>
            </a:ln>
            <a:effectLst/>
          </p:spPr>
        </p:cxnSp>
        <p:cxnSp>
          <p:nvCxnSpPr>
            <p:cNvPr id="64" name="Straight Connector 63">
              <a:extLst>
                <a:ext uri="{FF2B5EF4-FFF2-40B4-BE49-F238E27FC236}">
                  <a16:creationId xmlns:a16="http://schemas.microsoft.com/office/drawing/2014/main" id="{E07393C5-F03E-4D08-8CAB-34168A7F6106}"/>
                </a:ext>
              </a:extLst>
            </p:cNvPr>
            <p:cNvCxnSpPr>
              <a:cxnSpLocks/>
            </p:cNvCxnSpPr>
            <p:nvPr/>
          </p:nvCxnSpPr>
          <p:spPr>
            <a:xfrm flipV="1">
              <a:off x="6096000" y="2194133"/>
              <a:ext cx="988426" cy="446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6374C270-0276-4325-961C-DC5FC5C29A56}"/>
              </a:ext>
            </a:extLst>
          </p:cNvPr>
          <p:cNvGrpSpPr/>
          <p:nvPr/>
        </p:nvGrpSpPr>
        <p:grpSpPr>
          <a:xfrm>
            <a:off x="5819087" y="3065701"/>
            <a:ext cx="5143834" cy="625383"/>
            <a:chOff x="4367049" y="2921370"/>
            <a:chExt cx="4760386" cy="625383"/>
          </a:xfrm>
        </p:grpSpPr>
        <p:sp>
          <p:nvSpPr>
            <p:cNvPr id="66" name="Callout: Line with No Border 65">
              <a:extLst>
                <a:ext uri="{FF2B5EF4-FFF2-40B4-BE49-F238E27FC236}">
                  <a16:creationId xmlns:a16="http://schemas.microsoft.com/office/drawing/2014/main" id="{AE27CD5E-626E-4AC6-BEE5-9EDAA55585C5}"/>
                </a:ext>
              </a:extLst>
            </p:cNvPr>
            <p:cNvSpPr/>
            <p:nvPr/>
          </p:nvSpPr>
          <p:spPr>
            <a:xfrm>
              <a:off x="7265325" y="2921370"/>
              <a:ext cx="1862110" cy="625383"/>
            </a:xfrm>
            <a:prstGeom prst="callout1">
              <a:avLst>
                <a:gd name="adj1" fmla="val 92219"/>
                <a:gd name="adj2" fmla="val 2281"/>
                <a:gd name="adj3" fmla="val 96658"/>
                <a:gd name="adj4" fmla="val -156646"/>
              </a:avLst>
            </a:prstGeom>
            <a:noFill/>
            <a:ln w="12700" cap="flat" cmpd="sng" algn="ctr">
              <a:solidFill>
                <a:sysClr val="windowText" lastClr="00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Critical sections</a:t>
              </a:r>
            </a:p>
          </p:txBody>
        </p:sp>
        <p:cxnSp>
          <p:nvCxnSpPr>
            <p:cNvPr id="67" name="Straight Connector 66">
              <a:extLst>
                <a:ext uri="{FF2B5EF4-FFF2-40B4-BE49-F238E27FC236}">
                  <a16:creationId xmlns:a16="http://schemas.microsoft.com/office/drawing/2014/main" id="{7FF8F08A-7686-4BFC-BD30-9DF4507A6620}"/>
                </a:ext>
              </a:extLst>
            </p:cNvPr>
            <p:cNvCxnSpPr>
              <a:cxnSpLocks/>
            </p:cNvCxnSpPr>
            <p:nvPr/>
          </p:nvCxnSpPr>
          <p:spPr>
            <a:xfrm>
              <a:off x="4367049" y="3415880"/>
              <a:ext cx="0" cy="107716"/>
            </a:xfrm>
            <a:prstGeom prst="line">
              <a:avLst/>
            </a:prstGeom>
            <a:noFill/>
            <a:ln w="12700" cap="flat" cmpd="sng" algn="ctr">
              <a:solidFill>
                <a:sysClr val="windowText" lastClr="000000"/>
              </a:solidFill>
              <a:prstDash val="solid"/>
              <a:miter lim="800000"/>
            </a:ln>
            <a:effectLst/>
          </p:spPr>
        </p:cxnSp>
        <p:cxnSp>
          <p:nvCxnSpPr>
            <p:cNvPr id="68" name="Straight Connector 67">
              <a:extLst>
                <a:ext uri="{FF2B5EF4-FFF2-40B4-BE49-F238E27FC236}">
                  <a16:creationId xmlns:a16="http://schemas.microsoft.com/office/drawing/2014/main" id="{B1D7D268-F261-4D1E-BF56-AB21D32F08ED}"/>
                </a:ext>
              </a:extLst>
            </p:cNvPr>
            <p:cNvCxnSpPr>
              <a:cxnSpLocks/>
            </p:cNvCxnSpPr>
            <p:nvPr/>
          </p:nvCxnSpPr>
          <p:spPr>
            <a:xfrm>
              <a:off x="5770026" y="3410622"/>
              <a:ext cx="0" cy="107716"/>
            </a:xfrm>
            <a:prstGeom prst="line">
              <a:avLst/>
            </a:prstGeom>
            <a:noFill/>
            <a:ln w="12700" cap="flat" cmpd="sng" algn="ctr">
              <a:solidFill>
                <a:sysClr val="windowText" lastClr="000000"/>
              </a:solidFill>
              <a:prstDash val="solid"/>
              <a:miter lim="800000"/>
            </a:ln>
            <a:effectLst/>
          </p:spPr>
        </p:cxnSp>
      </p:grpSp>
      <p:grpSp>
        <p:nvGrpSpPr>
          <p:cNvPr id="70" name="Group 69">
            <a:extLst>
              <a:ext uri="{FF2B5EF4-FFF2-40B4-BE49-F238E27FC236}">
                <a16:creationId xmlns:a16="http://schemas.microsoft.com/office/drawing/2014/main" id="{2F2E7FCB-6C8A-4F40-A170-B569566593F5}"/>
              </a:ext>
            </a:extLst>
          </p:cNvPr>
          <p:cNvGrpSpPr/>
          <p:nvPr/>
        </p:nvGrpSpPr>
        <p:grpSpPr>
          <a:xfrm>
            <a:off x="3764144" y="2538611"/>
            <a:ext cx="7628918" cy="504529"/>
            <a:chOff x="3147847" y="3734700"/>
            <a:chExt cx="7628918" cy="504529"/>
          </a:xfrm>
        </p:grpSpPr>
        <p:sp>
          <p:nvSpPr>
            <p:cNvPr id="71" name="Callout: Line with No Border 70">
              <a:extLst>
                <a:ext uri="{FF2B5EF4-FFF2-40B4-BE49-F238E27FC236}">
                  <a16:creationId xmlns:a16="http://schemas.microsoft.com/office/drawing/2014/main" id="{9723632D-99D2-41AD-988F-5981E7E0D282}"/>
                </a:ext>
              </a:extLst>
            </p:cNvPr>
            <p:cNvSpPr/>
            <p:nvPr/>
          </p:nvSpPr>
          <p:spPr>
            <a:xfrm>
              <a:off x="8296282" y="3734700"/>
              <a:ext cx="2480483" cy="504529"/>
            </a:xfrm>
            <a:prstGeom prst="callout1">
              <a:avLst>
                <a:gd name="adj1" fmla="val 99216"/>
                <a:gd name="adj2" fmla="val 804"/>
                <a:gd name="adj3" fmla="val 98367"/>
                <a:gd name="adj4" fmla="val -208201"/>
              </a:avLst>
            </a:prstGeom>
            <a:noFill/>
            <a:ln w="12700" cap="flat" cmpd="sng" algn="ctr">
              <a:solidFill>
                <a:sysClr val="windowText" lastClr="00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Quiescent states (QS)</a:t>
              </a:r>
            </a:p>
          </p:txBody>
        </p:sp>
        <p:cxnSp>
          <p:nvCxnSpPr>
            <p:cNvPr id="72" name="Straight Connector 71">
              <a:extLst>
                <a:ext uri="{FF2B5EF4-FFF2-40B4-BE49-F238E27FC236}">
                  <a16:creationId xmlns:a16="http://schemas.microsoft.com/office/drawing/2014/main" id="{BD110B1F-8FAA-413F-8B2C-B6EE19199B0B}"/>
                </a:ext>
              </a:extLst>
            </p:cNvPr>
            <p:cNvCxnSpPr>
              <a:cxnSpLocks/>
            </p:cNvCxnSpPr>
            <p:nvPr/>
          </p:nvCxnSpPr>
          <p:spPr>
            <a:xfrm>
              <a:off x="3147847" y="4128890"/>
              <a:ext cx="0" cy="107716"/>
            </a:xfrm>
            <a:prstGeom prst="line">
              <a:avLst/>
            </a:prstGeom>
            <a:noFill/>
            <a:ln w="12700" cap="flat" cmpd="sng" algn="ctr">
              <a:solidFill>
                <a:sysClr val="windowText" lastClr="000000"/>
              </a:solidFill>
              <a:prstDash val="solid"/>
              <a:miter lim="800000"/>
            </a:ln>
            <a:effectLst/>
          </p:spPr>
        </p:cxnSp>
        <p:cxnSp>
          <p:nvCxnSpPr>
            <p:cNvPr id="73" name="Straight Connector 72">
              <a:extLst>
                <a:ext uri="{FF2B5EF4-FFF2-40B4-BE49-F238E27FC236}">
                  <a16:creationId xmlns:a16="http://schemas.microsoft.com/office/drawing/2014/main" id="{39737A88-FEE4-40E2-A0D6-81A185F1E6A4}"/>
                </a:ext>
              </a:extLst>
            </p:cNvPr>
            <p:cNvCxnSpPr>
              <a:cxnSpLocks/>
            </p:cNvCxnSpPr>
            <p:nvPr/>
          </p:nvCxnSpPr>
          <p:spPr>
            <a:xfrm>
              <a:off x="5207874" y="4123630"/>
              <a:ext cx="0" cy="107716"/>
            </a:xfrm>
            <a:prstGeom prst="line">
              <a:avLst/>
            </a:prstGeom>
            <a:noFill/>
            <a:ln w="12700" cap="flat" cmpd="sng" algn="ctr">
              <a:solidFill>
                <a:sysClr val="windowText" lastClr="000000"/>
              </a:solidFill>
              <a:prstDash val="solid"/>
              <a:miter lim="800000"/>
            </a:ln>
            <a:effectLst/>
          </p:spPr>
        </p:cxnSp>
        <p:cxnSp>
          <p:nvCxnSpPr>
            <p:cNvPr id="74" name="Straight Connector 73">
              <a:extLst>
                <a:ext uri="{FF2B5EF4-FFF2-40B4-BE49-F238E27FC236}">
                  <a16:creationId xmlns:a16="http://schemas.microsoft.com/office/drawing/2014/main" id="{194FB0CE-7A1E-4FEE-91F5-3A4D8C9FCCA6}"/>
                </a:ext>
              </a:extLst>
            </p:cNvPr>
            <p:cNvCxnSpPr>
              <a:cxnSpLocks/>
            </p:cNvCxnSpPr>
            <p:nvPr/>
          </p:nvCxnSpPr>
          <p:spPr>
            <a:xfrm>
              <a:off x="6968362" y="4118371"/>
              <a:ext cx="0" cy="107716"/>
            </a:xfrm>
            <a:prstGeom prst="line">
              <a:avLst/>
            </a:prstGeom>
            <a:noFill/>
            <a:ln w="12700" cap="flat" cmpd="sng" algn="ctr">
              <a:solidFill>
                <a:sysClr val="windowText" lastClr="000000"/>
              </a:solidFill>
              <a:prstDash val="solid"/>
              <a:miter lim="800000"/>
            </a:ln>
            <a:effectLst/>
          </p:spPr>
        </p:cxnSp>
      </p:grpSp>
      <p:sp>
        <p:nvSpPr>
          <p:cNvPr id="61" name="Rectangle: Rounded Corners 60">
            <a:extLst>
              <a:ext uri="{FF2B5EF4-FFF2-40B4-BE49-F238E27FC236}">
                <a16:creationId xmlns:a16="http://schemas.microsoft.com/office/drawing/2014/main" id="{F7CFB74D-8C36-41D1-A4CA-FF9314115928}"/>
              </a:ext>
            </a:extLst>
          </p:cNvPr>
          <p:cNvSpPr/>
          <p:nvPr/>
        </p:nvSpPr>
        <p:spPr>
          <a:xfrm>
            <a:off x="1599049" y="5750407"/>
            <a:ext cx="8603500" cy="815236"/>
          </a:xfrm>
          <a:prstGeom prst="roundRect">
            <a:avLst/>
          </a:prstGeom>
          <a:solidFill>
            <a:schemeClr val="bg2">
              <a:lumMod val="50000"/>
            </a:schemeClr>
          </a:solidFill>
          <a:ln w="12700" cap="flat" cmpd="sng" algn="ctr">
            <a:noFill/>
            <a:prstDash val="solid"/>
            <a:miter lim="800000"/>
          </a:ln>
          <a:effectLst/>
        </p:spPr>
        <p:txBody>
          <a:bodyPr rtlCol="0" anchor="ctr" anchorCtr="1"/>
          <a:lstStyle/>
          <a:p>
            <a:pPr algn="ctr" defTabSz="914400" eaLnBrk="0" fontAlgn="base" hangingPunct="0">
              <a:spcBef>
                <a:spcPct val="0"/>
              </a:spcBef>
              <a:spcAft>
                <a:spcPct val="0"/>
              </a:spcAft>
            </a:pPr>
            <a:r>
              <a:rPr lang="en-US" sz="2800" kern="0" dirty="0">
                <a:solidFill>
                  <a:prstClr val="white"/>
                </a:solidFill>
                <a:latin typeface="Calibri"/>
              </a:rPr>
              <a:t>RCU helps the writer determine the end of Grace Period</a:t>
            </a:r>
          </a:p>
        </p:txBody>
      </p:sp>
    </p:spTree>
    <p:extLst>
      <p:ext uri="{BB962C8B-B14F-4D97-AF65-F5344CB8AC3E}">
        <p14:creationId xmlns:p14="http://schemas.microsoft.com/office/powerpoint/2010/main" val="1453619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 Reclamation – General process</a:t>
            </a:r>
          </a:p>
        </p:txBody>
      </p:sp>
      <p:sp>
        <p:nvSpPr>
          <p:cNvPr id="7" name="Content Placeholder 6"/>
          <p:cNvSpPr>
            <a:spLocks noGrp="1"/>
          </p:cNvSpPr>
          <p:nvPr>
            <p:ph idx="1"/>
          </p:nvPr>
        </p:nvSpPr>
        <p:spPr>
          <a:xfrm>
            <a:off x="709481" y="1246881"/>
            <a:ext cx="9583381" cy="4500869"/>
          </a:xfrm>
        </p:spPr>
        <p:txBody>
          <a:bodyPr>
            <a:normAutofit/>
          </a:bodyPr>
          <a:lstStyle/>
          <a:p>
            <a:pPr>
              <a:lnSpc>
                <a:spcPct val="150000"/>
              </a:lnSpc>
            </a:pPr>
            <a:r>
              <a:rPr lang="en-US" dirty="0"/>
              <a:t>General process can be divided into following parts</a:t>
            </a:r>
          </a:p>
          <a:p>
            <a:pPr lvl="1">
              <a:lnSpc>
                <a:spcPct val="150000"/>
              </a:lnSpc>
            </a:pPr>
            <a:r>
              <a:rPr lang="en-US" dirty="0"/>
              <a:t>Initialization</a:t>
            </a:r>
          </a:p>
          <a:p>
            <a:pPr lvl="1">
              <a:lnSpc>
                <a:spcPct val="150000"/>
              </a:lnSpc>
            </a:pPr>
            <a:r>
              <a:rPr lang="en-US" dirty="0"/>
              <a:t>Quiescent State reporting</a:t>
            </a:r>
          </a:p>
          <a:p>
            <a:pPr lvl="1">
              <a:lnSpc>
                <a:spcPct val="150000"/>
              </a:lnSpc>
            </a:pPr>
            <a:r>
              <a:rPr lang="en-US" dirty="0"/>
              <a:t>Resource Reclamation – </a:t>
            </a:r>
            <a:r>
              <a:rPr lang="en-US" b="1" dirty="0"/>
              <a:t>This is the focus of this discussion</a:t>
            </a:r>
          </a:p>
          <a:p>
            <a:pPr lvl="1">
              <a:lnSpc>
                <a:spcPct val="150000"/>
              </a:lnSpc>
            </a:pPr>
            <a:r>
              <a:rPr lang="en-US" dirty="0"/>
              <a:t>Shutdown</a:t>
            </a:r>
          </a:p>
          <a:p>
            <a:pPr marL="0" indent="0">
              <a:lnSpc>
                <a:spcPct val="150000"/>
              </a:lnSpc>
              <a:buNone/>
            </a:pPr>
            <a:endParaRPr lang="en-US" baseline="30000" dirty="0"/>
          </a:p>
        </p:txBody>
      </p:sp>
    </p:spTree>
    <p:extLst>
      <p:ext uri="{BB962C8B-B14F-4D97-AF65-F5344CB8AC3E}">
        <p14:creationId xmlns:p14="http://schemas.microsoft.com/office/powerpoint/2010/main" val="3596198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1BC0F8FE-B10F-4ADF-9DF3-ACF6BE831DF3}"/>
              </a:ext>
            </a:extLst>
          </p:cNvPr>
          <p:cNvSpPr/>
          <p:nvPr/>
        </p:nvSpPr>
        <p:spPr>
          <a:xfrm>
            <a:off x="2214563" y="4371975"/>
            <a:ext cx="219073" cy="32589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967E0B56-6424-4589-8B96-3F9879BDCF42}"/>
              </a:ext>
            </a:extLst>
          </p:cNvPr>
          <p:cNvSpPr/>
          <p:nvPr/>
        </p:nvSpPr>
        <p:spPr>
          <a:xfrm>
            <a:off x="3090863" y="2290853"/>
            <a:ext cx="238122" cy="1995387"/>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6AD963C-8A6E-4915-AD38-84FF2115EC6E}"/>
              </a:ext>
            </a:extLst>
          </p:cNvPr>
          <p:cNvSpPr/>
          <p:nvPr/>
        </p:nvSpPr>
        <p:spPr>
          <a:xfrm>
            <a:off x="2224088" y="1990725"/>
            <a:ext cx="219073" cy="32589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5F61908E-C4BF-484F-BC0C-70EF55A0169C}"/>
              </a:ext>
            </a:extLst>
          </p:cNvPr>
          <p:cNvSpPr/>
          <p:nvPr/>
        </p:nvSpPr>
        <p:spPr>
          <a:xfrm>
            <a:off x="1066800" y="2059722"/>
            <a:ext cx="219073" cy="2652831"/>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709481" y="419267"/>
            <a:ext cx="7899532" cy="706964"/>
          </a:xfrm>
        </p:spPr>
        <p:txBody>
          <a:bodyPr/>
          <a:lstStyle/>
          <a:p>
            <a:r>
              <a:rPr lang="en-US" dirty="0"/>
              <a:t>Resource Reclamation – Trivial Process</a:t>
            </a:r>
          </a:p>
        </p:txBody>
      </p:sp>
      <p:sp>
        <p:nvSpPr>
          <p:cNvPr id="7" name="Content Placeholder 6"/>
          <p:cNvSpPr>
            <a:spLocks noGrp="1"/>
          </p:cNvSpPr>
          <p:nvPr>
            <p:ph idx="1"/>
          </p:nvPr>
        </p:nvSpPr>
        <p:spPr>
          <a:xfrm>
            <a:off x="6654166" y="1912996"/>
            <a:ext cx="4088142" cy="2413394"/>
          </a:xfrm>
        </p:spPr>
        <p:txBody>
          <a:bodyPr>
            <a:normAutofit lnSpcReduction="10000"/>
          </a:bodyPr>
          <a:lstStyle/>
          <a:p>
            <a:pPr marL="0" indent="0">
              <a:lnSpc>
                <a:spcPct val="150000"/>
              </a:lnSpc>
              <a:buNone/>
            </a:pPr>
            <a:r>
              <a:rPr lang="en-US" i="1" baseline="30000" dirty="0" err="1">
                <a:latin typeface="Century Gothic" panose="020B0502020202020204" pitchFamily="34" charset="0"/>
                <a:cs typeface="DaunPenh" panose="01010101010101010101" pitchFamily="2" charset="0"/>
              </a:rPr>
              <a:t>rte_data_structure_delete</a:t>
            </a:r>
            <a:r>
              <a:rPr lang="en-US" i="1" baseline="30000" dirty="0">
                <a:latin typeface="Century Gothic" panose="020B0502020202020204" pitchFamily="34" charset="0"/>
                <a:cs typeface="DaunPenh" panose="01010101010101010101" pitchFamily="2" charset="0"/>
              </a:rPr>
              <a:t> () {</a:t>
            </a:r>
          </a:p>
          <a:p>
            <a:pPr marL="0" indent="0">
              <a:lnSpc>
                <a:spcPct val="150000"/>
              </a:lnSpc>
              <a:buNone/>
            </a:pPr>
            <a:r>
              <a:rPr lang="en-US" i="1" baseline="30000" dirty="0">
                <a:latin typeface="Century Gothic" panose="020B0502020202020204" pitchFamily="34" charset="0"/>
                <a:cs typeface="DaunPenh" panose="01010101010101010101" pitchFamily="2" charset="0"/>
              </a:rPr>
              <a:t>	</a:t>
            </a:r>
            <a:r>
              <a:rPr lang="en-US" i="1" baseline="30000" dirty="0" err="1">
                <a:latin typeface="Century Gothic" panose="020B0502020202020204" pitchFamily="34" charset="0"/>
                <a:cs typeface="DaunPenh" panose="01010101010101010101" pitchFamily="2" charset="0"/>
              </a:rPr>
              <a:t>data_structure_delete_entry</a:t>
            </a:r>
            <a:r>
              <a:rPr lang="en-US" i="1" baseline="30000" dirty="0">
                <a:latin typeface="Century Gothic" panose="020B0502020202020204" pitchFamily="34" charset="0"/>
                <a:cs typeface="DaunPenh" panose="01010101010101010101" pitchFamily="2" charset="0"/>
              </a:rPr>
              <a:t>();</a:t>
            </a:r>
          </a:p>
          <a:p>
            <a:pPr marL="0" indent="0">
              <a:lnSpc>
                <a:spcPct val="150000"/>
              </a:lnSpc>
              <a:buNone/>
            </a:pPr>
            <a:r>
              <a:rPr lang="en-US" i="1" baseline="30000" dirty="0">
                <a:latin typeface="Century Gothic" panose="020B0502020202020204" pitchFamily="34" charset="0"/>
                <a:cs typeface="DaunPenh" panose="01010101010101010101" pitchFamily="2" charset="0"/>
              </a:rPr>
              <a:t>	</a:t>
            </a:r>
            <a:r>
              <a:rPr lang="en-US" i="1" baseline="30000" dirty="0" err="1">
                <a:latin typeface="Century Gothic" panose="020B0502020202020204" pitchFamily="34" charset="0"/>
                <a:cs typeface="DaunPenh" panose="01010101010101010101" pitchFamily="2" charset="0"/>
              </a:rPr>
              <a:t>rte_rcu_qsbr_check</a:t>
            </a:r>
            <a:r>
              <a:rPr lang="en-US" i="1" baseline="30000" dirty="0">
                <a:latin typeface="Century Gothic" panose="020B0502020202020204" pitchFamily="34" charset="0"/>
                <a:cs typeface="DaunPenh" panose="01010101010101010101" pitchFamily="2" charset="0"/>
              </a:rPr>
              <a:t>(wait  == true);</a:t>
            </a:r>
          </a:p>
          <a:p>
            <a:pPr marL="0" indent="0">
              <a:lnSpc>
                <a:spcPct val="150000"/>
              </a:lnSpc>
              <a:buNone/>
            </a:pPr>
            <a:r>
              <a:rPr lang="en-US" i="1" baseline="30000" dirty="0">
                <a:latin typeface="Century Gothic" panose="020B0502020202020204" pitchFamily="34" charset="0"/>
                <a:cs typeface="DaunPenh" panose="01010101010101010101" pitchFamily="2" charset="0"/>
              </a:rPr>
              <a:t>	</a:t>
            </a:r>
            <a:r>
              <a:rPr lang="en-US" i="1" baseline="30000" dirty="0" err="1">
                <a:latin typeface="Century Gothic" panose="020B0502020202020204" pitchFamily="34" charset="0"/>
                <a:cs typeface="DaunPenh" panose="01010101010101010101" pitchFamily="2" charset="0"/>
              </a:rPr>
              <a:t>data_structure_free_entry</a:t>
            </a:r>
            <a:r>
              <a:rPr lang="en-US" i="1" baseline="30000" dirty="0">
                <a:latin typeface="Century Gothic" panose="020B0502020202020204" pitchFamily="34" charset="0"/>
                <a:cs typeface="DaunPenh" panose="01010101010101010101" pitchFamily="2" charset="0"/>
              </a:rPr>
              <a:t>();</a:t>
            </a:r>
          </a:p>
          <a:p>
            <a:pPr marL="0" indent="0">
              <a:lnSpc>
                <a:spcPct val="150000"/>
              </a:lnSpc>
              <a:buNone/>
            </a:pPr>
            <a:r>
              <a:rPr lang="en-US" i="1" baseline="30000" dirty="0">
                <a:latin typeface="Century Gothic" panose="020B0502020202020204" pitchFamily="34" charset="0"/>
                <a:cs typeface="DaunPenh" panose="01010101010101010101" pitchFamily="2" charset="0"/>
              </a:rPr>
              <a:t>}</a:t>
            </a:r>
          </a:p>
        </p:txBody>
      </p:sp>
      <p:grpSp>
        <p:nvGrpSpPr>
          <p:cNvPr id="8" name="Group 7">
            <a:extLst>
              <a:ext uri="{FF2B5EF4-FFF2-40B4-BE49-F238E27FC236}">
                <a16:creationId xmlns:a16="http://schemas.microsoft.com/office/drawing/2014/main" id="{93E2C3C9-5AFF-4842-9803-B3AC731AA974}"/>
              </a:ext>
            </a:extLst>
          </p:cNvPr>
          <p:cNvGrpSpPr/>
          <p:nvPr/>
        </p:nvGrpSpPr>
        <p:grpSpPr>
          <a:xfrm>
            <a:off x="885825" y="1504950"/>
            <a:ext cx="581025" cy="3365920"/>
            <a:chOff x="361950" y="1676400"/>
            <a:chExt cx="581025" cy="3365920"/>
          </a:xfrm>
        </p:grpSpPr>
        <p:sp>
          <p:nvSpPr>
            <p:cNvPr id="3" name="Rectangle: Rounded Corners 2">
              <a:extLst>
                <a:ext uri="{FF2B5EF4-FFF2-40B4-BE49-F238E27FC236}">
                  <a16:creationId xmlns:a16="http://schemas.microsoft.com/office/drawing/2014/main" id="{1397935B-70EE-411B-A4E4-C0F05AA78BC8}"/>
                </a:ext>
              </a:extLst>
            </p:cNvPr>
            <p:cNvSpPr/>
            <p:nvPr/>
          </p:nvSpPr>
          <p:spPr>
            <a:xfrm>
              <a:off x="361950" y="1676400"/>
              <a:ext cx="581025" cy="295275"/>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Writer Thread</a:t>
              </a:r>
            </a:p>
          </p:txBody>
        </p:sp>
        <p:cxnSp>
          <p:nvCxnSpPr>
            <p:cNvPr id="5" name="Straight Connector 4">
              <a:extLst>
                <a:ext uri="{FF2B5EF4-FFF2-40B4-BE49-F238E27FC236}">
                  <a16:creationId xmlns:a16="http://schemas.microsoft.com/office/drawing/2014/main" id="{5531BAB3-F602-4385-9D36-23A288F318FE}"/>
                </a:ext>
              </a:extLst>
            </p:cNvPr>
            <p:cNvCxnSpPr>
              <a:cxnSpLocks/>
            </p:cNvCxnSpPr>
            <p:nvPr/>
          </p:nvCxnSpPr>
          <p:spPr>
            <a:xfrm flipH="1">
              <a:off x="638175" y="1957482"/>
              <a:ext cx="14288" cy="308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69477E9-8349-4254-A983-79A4072CC769}"/>
              </a:ext>
            </a:extLst>
          </p:cNvPr>
          <p:cNvGrpSpPr/>
          <p:nvPr/>
        </p:nvGrpSpPr>
        <p:grpSpPr>
          <a:xfrm>
            <a:off x="1857375" y="1504950"/>
            <a:ext cx="933450" cy="3398281"/>
            <a:chOff x="1333500" y="1676400"/>
            <a:chExt cx="933450" cy="3398281"/>
          </a:xfrm>
        </p:grpSpPr>
        <p:sp>
          <p:nvSpPr>
            <p:cNvPr id="10" name="Rectangle: Rounded Corners 9">
              <a:extLst>
                <a:ext uri="{FF2B5EF4-FFF2-40B4-BE49-F238E27FC236}">
                  <a16:creationId xmlns:a16="http://schemas.microsoft.com/office/drawing/2014/main" id="{477ABD50-42B0-472D-A037-6EACEDE55104}"/>
                </a:ext>
              </a:extLst>
            </p:cNvPr>
            <p:cNvSpPr/>
            <p:nvPr/>
          </p:nvSpPr>
          <p:spPr>
            <a:xfrm>
              <a:off x="1333500" y="1676400"/>
              <a:ext cx="933450" cy="295275"/>
            </a:xfrm>
            <a:prstGeom prst="roundRect">
              <a:avLst/>
            </a:prstGeom>
            <a:no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Lock-Free Data structure</a:t>
              </a:r>
            </a:p>
          </p:txBody>
        </p:sp>
        <p:cxnSp>
          <p:nvCxnSpPr>
            <p:cNvPr id="15" name="Straight Connector 14">
              <a:extLst>
                <a:ext uri="{FF2B5EF4-FFF2-40B4-BE49-F238E27FC236}">
                  <a16:creationId xmlns:a16="http://schemas.microsoft.com/office/drawing/2014/main" id="{FCF98598-6382-4B03-8F3A-C163801995F4}"/>
                </a:ext>
              </a:extLst>
            </p:cNvPr>
            <p:cNvCxnSpPr>
              <a:cxnSpLocks/>
            </p:cNvCxnSpPr>
            <p:nvPr/>
          </p:nvCxnSpPr>
          <p:spPr>
            <a:xfrm flipH="1">
              <a:off x="1781175" y="1958995"/>
              <a:ext cx="19050" cy="311568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C6FF869-95E1-4481-B2C9-19696C207DC3}"/>
              </a:ext>
            </a:extLst>
          </p:cNvPr>
          <p:cNvGrpSpPr/>
          <p:nvPr/>
        </p:nvGrpSpPr>
        <p:grpSpPr>
          <a:xfrm>
            <a:off x="2828925" y="1504950"/>
            <a:ext cx="714375" cy="3415744"/>
            <a:chOff x="2390775" y="1676400"/>
            <a:chExt cx="714375" cy="3415744"/>
          </a:xfrm>
        </p:grpSpPr>
        <p:sp>
          <p:nvSpPr>
            <p:cNvPr id="16" name="Rectangle: Rounded Corners 15">
              <a:extLst>
                <a:ext uri="{FF2B5EF4-FFF2-40B4-BE49-F238E27FC236}">
                  <a16:creationId xmlns:a16="http://schemas.microsoft.com/office/drawing/2014/main" id="{3409AEB3-7354-44A8-A4E3-599C5E24C883}"/>
                </a:ext>
              </a:extLst>
            </p:cNvPr>
            <p:cNvSpPr/>
            <p:nvPr/>
          </p:nvSpPr>
          <p:spPr>
            <a:xfrm>
              <a:off x="2390775" y="1676400"/>
              <a:ext cx="714375" cy="295275"/>
            </a:xfrm>
            <a:prstGeom prst="roundRect">
              <a:avLst/>
            </a:prstGeom>
            <a:no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RCU State</a:t>
              </a:r>
            </a:p>
          </p:txBody>
        </p:sp>
        <p:cxnSp>
          <p:nvCxnSpPr>
            <p:cNvPr id="17" name="Straight Connector 16">
              <a:extLst>
                <a:ext uri="{FF2B5EF4-FFF2-40B4-BE49-F238E27FC236}">
                  <a16:creationId xmlns:a16="http://schemas.microsoft.com/office/drawing/2014/main" id="{7B55882B-74AB-4AE2-89E8-08F04E0307F8}"/>
                </a:ext>
              </a:extLst>
            </p:cNvPr>
            <p:cNvCxnSpPr>
              <a:cxnSpLocks/>
            </p:cNvCxnSpPr>
            <p:nvPr/>
          </p:nvCxnSpPr>
          <p:spPr>
            <a:xfrm>
              <a:off x="2747963" y="1958469"/>
              <a:ext cx="0" cy="31336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14297EC-250D-4B0A-A002-EF387E45E52C}"/>
              </a:ext>
            </a:extLst>
          </p:cNvPr>
          <p:cNvGrpSpPr/>
          <p:nvPr/>
        </p:nvGrpSpPr>
        <p:grpSpPr>
          <a:xfrm>
            <a:off x="3857625" y="1387187"/>
            <a:ext cx="1157722" cy="3662122"/>
            <a:chOff x="3857625" y="1511012"/>
            <a:chExt cx="1157722" cy="3662122"/>
          </a:xfrm>
        </p:grpSpPr>
        <p:grpSp>
          <p:nvGrpSpPr>
            <p:cNvPr id="14" name="Group 13">
              <a:extLst>
                <a:ext uri="{FF2B5EF4-FFF2-40B4-BE49-F238E27FC236}">
                  <a16:creationId xmlns:a16="http://schemas.microsoft.com/office/drawing/2014/main" id="{62F20411-9D33-43D4-AE13-1530F7856497}"/>
                </a:ext>
              </a:extLst>
            </p:cNvPr>
            <p:cNvGrpSpPr/>
            <p:nvPr/>
          </p:nvGrpSpPr>
          <p:grpSpPr>
            <a:xfrm>
              <a:off x="4377172" y="1511012"/>
              <a:ext cx="638175" cy="3610936"/>
              <a:chOff x="4377172" y="1511012"/>
              <a:chExt cx="638175" cy="3610936"/>
            </a:xfrm>
          </p:grpSpPr>
          <p:sp>
            <p:nvSpPr>
              <p:cNvPr id="32" name="Rectangle: Rounded Corners 31">
                <a:extLst>
                  <a:ext uri="{FF2B5EF4-FFF2-40B4-BE49-F238E27FC236}">
                    <a16:creationId xmlns:a16="http://schemas.microsoft.com/office/drawing/2014/main" id="{F158F9FB-7B3A-4C78-BE8D-6F09200A8190}"/>
                  </a:ext>
                </a:extLst>
              </p:cNvPr>
              <p:cNvSpPr/>
              <p:nvPr/>
            </p:nvSpPr>
            <p:spPr>
              <a:xfrm>
                <a:off x="4377172" y="1511012"/>
                <a:ext cx="63817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Reader </a:t>
                </a:r>
                <a:r>
                  <a:rPr lang="en-US" sz="800" dirty="0" err="1">
                    <a:solidFill>
                      <a:schemeClr val="tx1"/>
                    </a:solidFill>
                  </a:rPr>
                  <a:t>ThreadN</a:t>
                </a:r>
                <a:endParaRPr lang="en-US" sz="800" dirty="0">
                  <a:solidFill>
                    <a:schemeClr val="tx1"/>
                  </a:solidFill>
                </a:endParaRPr>
              </a:p>
            </p:txBody>
          </p:sp>
          <p:sp>
            <p:nvSpPr>
              <p:cNvPr id="47" name="Rectangle: Rounded Corners 46">
                <a:extLst>
                  <a:ext uri="{FF2B5EF4-FFF2-40B4-BE49-F238E27FC236}">
                    <a16:creationId xmlns:a16="http://schemas.microsoft.com/office/drawing/2014/main" id="{44687DAE-24F0-4D36-8BFD-ED2CC1FFD44D}"/>
                  </a:ext>
                </a:extLst>
              </p:cNvPr>
              <p:cNvSpPr/>
              <p:nvPr/>
            </p:nvSpPr>
            <p:spPr>
              <a:xfrm>
                <a:off x="4601011" y="4294878"/>
                <a:ext cx="219072" cy="636159"/>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89117AA1-5889-40F0-A79B-E7AE8FC9DD85}"/>
                  </a:ext>
                </a:extLst>
              </p:cNvPr>
              <p:cNvSpPr/>
              <p:nvPr/>
            </p:nvSpPr>
            <p:spPr>
              <a:xfrm>
                <a:off x="4601010" y="3952875"/>
                <a:ext cx="219073" cy="325890"/>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743E800-A0AB-4E1D-98A2-7EE6ACACA3B1}"/>
                  </a:ext>
                </a:extLst>
              </p:cNvPr>
              <p:cNvSpPr/>
              <p:nvPr/>
            </p:nvSpPr>
            <p:spPr>
              <a:xfrm>
                <a:off x="4601011" y="2147786"/>
                <a:ext cx="219072" cy="1783419"/>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0803095-8064-41AE-BDC4-CB38EE941A15}"/>
                  </a:ext>
                </a:extLst>
              </p:cNvPr>
              <p:cNvCxnSpPr>
                <a:cxnSpLocks/>
              </p:cNvCxnSpPr>
              <p:nvPr/>
            </p:nvCxnSpPr>
            <p:spPr>
              <a:xfrm>
                <a:off x="4696260" y="1802147"/>
                <a:ext cx="0" cy="3319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3721222-3BE8-4991-AB47-9D03CFCB91E1}"/>
                </a:ext>
              </a:extLst>
            </p:cNvPr>
            <p:cNvGrpSpPr/>
            <p:nvPr/>
          </p:nvGrpSpPr>
          <p:grpSpPr>
            <a:xfrm>
              <a:off x="4120863" y="1566432"/>
              <a:ext cx="638175" cy="3586034"/>
              <a:chOff x="4120863" y="1566432"/>
              <a:chExt cx="638175" cy="3586034"/>
            </a:xfrm>
          </p:grpSpPr>
          <p:sp>
            <p:nvSpPr>
              <p:cNvPr id="29" name="Rectangle: Rounded Corners 28">
                <a:extLst>
                  <a:ext uri="{FF2B5EF4-FFF2-40B4-BE49-F238E27FC236}">
                    <a16:creationId xmlns:a16="http://schemas.microsoft.com/office/drawing/2014/main" id="{659F1485-85DA-41A5-B3CF-8E94BDE0FFCE}"/>
                  </a:ext>
                </a:extLst>
              </p:cNvPr>
              <p:cNvSpPr/>
              <p:nvPr/>
            </p:nvSpPr>
            <p:spPr>
              <a:xfrm>
                <a:off x="4120863" y="1566432"/>
                <a:ext cx="63817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Reader Thread2</a:t>
                </a:r>
              </a:p>
            </p:txBody>
          </p:sp>
          <p:sp>
            <p:nvSpPr>
              <p:cNvPr id="41" name="Rectangle: Rounded Corners 40">
                <a:extLst>
                  <a:ext uri="{FF2B5EF4-FFF2-40B4-BE49-F238E27FC236}">
                    <a16:creationId xmlns:a16="http://schemas.microsoft.com/office/drawing/2014/main" id="{5A7CA545-FFCF-4A75-8641-995BBC7FABF7}"/>
                  </a:ext>
                </a:extLst>
              </p:cNvPr>
              <p:cNvSpPr/>
              <p:nvPr/>
            </p:nvSpPr>
            <p:spPr>
              <a:xfrm>
                <a:off x="4344701" y="3505506"/>
                <a:ext cx="219074" cy="1418613"/>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2F70A3B5-7B60-4921-9CEA-4CE38A281E9A}"/>
                  </a:ext>
                </a:extLst>
              </p:cNvPr>
              <p:cNvSpPr/>
              <p:nvPr/>
            </p:nvSpPr>
            <p:spPr>
              <a:xfrm>
                <a:off x="4335176" y="3162300"/>
                <a:ext cx="219073" cy="325890"/>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BB435B0-8B38-46C2-A863-69063F7C17C8}"/>
                  </a:ext>
                </a:extLst>
              </p:cNvPr>
              <p:cNvSpPr/>
              <p:nvPr/>
            </p:nvSpPr>
            <p:spPr>
              <a:xfrm>
                <a:off x="4344700" y="2143125"/>
                <a:ext cx="219074" cy="1011690"/>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6B2751D6-9680-41F1-8B07-EB983CAEBA82}"/>
                  </a:ext>
                </a:extLst>
              </p:cNvPr>
              <p:cNvCxnSpPr>
                <a:cxnSpLocks/>
              </p:cNvCxnSpPr>
              <p:nvPr/>
            </p:nvCxnSpPr>
            <p:spPr>
              <a:xfrm>
                <a:off x="4439951" y="1865534"/>
                <a:ext cx="0" cy="3286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9B28DC2-C0CC-4359-A0DA-D8FF522477C0}"/>
                </a:ext>
              </a:extLst>
            </p:cNvPr>
            <p:cNvGrpSpPr/>
            <p:nvPr/>
          </p:nvGrpSpPr>
          <p:grpSpPr>
            <a:xfrm>
              <a:off x="3857625" y="1628775"/>
              <a:ext cx="638175" cy="3544359"/>
              <a:chOff x="3857625" y="1628775"/>
              <a:chExt cx="638175" cy="3544359"/>
            </a:xfrm>
          </p:grpSpPr>
          <p:sp>
            <p:nvSpPr>
              <p:cNvPr id="40" name="Rectangle: Rounded Corners 39">
                <a:extLst>
                  <a:ext uri="{FF2B5EF4-FFF2-40B4-BE49-F238E27FC236}">
                    <a16:creationId xmlns:a16="http://schemas.microsoft.com/office/drawing/2014/main" id="{F3224063-6027-440E-ADEF-5C28A8BB479C}"/>
                  </a:ext>
                </a:extLst>
              </p:cNvPr>
              <p:cNvSpPr/>
              <p:nvPr/>
            </p:nvSpPr>
            <p:spPr>
              <a:xfrm>
                <a:off x="4071938" y="2814173"/>
                <a:ext cx="219073" cy="2110811"/>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AD35D5A-6A58-4C35-B901-F18B96410426}"/>
                  </a:ext>
                </a:extLst>
              </p:cNvPr>
              <p:cNvSpPr/>
              <p:nvPr/>
            </p:nvSpPr>
            <p:spPr>
              <a:xfrm>
                <a:off x="4071938" y="2457450"/>
                <a:ext cx="219073" cy="325890"/>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72FC451-C5CD-4021-95B1-6C47F8B58B47}"/>
                  </a:ext>
                </a:extLst>
              </p:cNvPr>
              <p:cNvSpPr/>
              <p:nvPr/>
            </p:nvSpPr>
            <p:spPr>
              <a:xfrm>
                <a:off x="4071938" y="2124075"/>
                <a:ext cx="219073" cy="325890"/>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F650609-5236-4F41-A5D8-2F14BFE34BC9}"/>
                  </a:ext>
                </a:extLst>
              </p:cNvPr>
              <p:cNvGrpSpPr/>
              <p:nvPr/>
            </p:nvGrpSpPr>
            <p:grpSpPr>
              <a:xfrm>
                <a:off x="3857625" y="1628775"/>
                <a:ext cx="638175" cy="3544359"/>
                <a:chOff x="3333750" y="1676400"/>
                <a:chExt cx="638175" cy="3544359"/>
              </a:xfrm>
            </p:grpSpPr>
            <p:sp>
              <p:nvSpPr>
                <p:cNvPr id="23" name="Rectangle: Rounded Corners 22">
                  <a:extLst>
                    <a:ext uri="{FF2B5EF4-FFF2-40B4-BE49-F238E27FC236}">
                      <a16:creationId xmlns:a16="http://schemas.microsoft.com/office/drawing/2014/main" id="{03F83B99-123D-4A5F-8A90-D215952C8AC7}"/>
                    </a:ext>
                  </a:extLst>
                </p:cNvPr>
                <p:cNvSpPr/>
                <p:nvPr/>
              </p:nvSpPr>
              <p:spPr>
                <a:xfrm>
                  <a:off x="3333750" y="1676400"/>
                  <a:ext cx="63817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Reader Thread1</a:t>
                  </a:r>
                </a:p>
              </p:txBody>
            </p:sp>
            <p:cxnSp>
              <p:nvCxnSpPr>
                <p:cNvPr id="24" name="Straight Connector 23">
                  <a:extLst>
                    <a:ext uri="{FF2B5EF4-FFF2-40B4-BE49-F238E27FC236}">
                      <a16:creationId xmlns:a16="http://schemas.microsoft.com/office/drawing/2014/main" id="{CF6BDFBD-935E-4974-A249-B116E3ED93C6}"/>
                    </a:ext>
                  </a:extLst>
                </p:cNvPr>
                <p:cNvCxnSpPr>
                  <a:cxnSpLocks/>
                </p:cNvCxnSpPr>
                <p:nvPr/>
              </p:nvCxnSpPr>
              <p:spPr>
                <a:xfrm flipH="1">
                  <a:off x="3652837" y="1966371"/>
                  <a:ext cx="1" cy="3254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85" name="Group 84">
            <a:extLst>
              <a:ext uri="{FF2B5EF4-FFF2-40B4-BE49-F238E27FC236}">
                <a16:creationId xmlns:a16="http://schemas.microsoft.com/office/drawing/2014/main" id="{F8EBA1E6-1936-4206-BEC2-E8B6D17FD74E}"/>
              </a:ext>
            </a:extLst>
          </p:cNvPr>
          <p:cNvGrpSpPr/>
          <p:nvPr/>
        </p:nvGrpSpPr>
        <p:grpSpPr>
          <a:xfrm>
            <a:off x="1181101" y="2047875"/>
            <a:ext cx="1047750" cy="115320"/>
            <a:chOff x="823913" y="2219325"/>
            <a:chExt cx="1047750" cy="115320"/>
          </a:xfrm>
        </p:grpSpPr>
        <p:cxnSp>
          <p:nvCxnSpPr>
            <p:cNvPr id="51" name="Straight Arrow Connector 50">
              <a:extLst>
                <a:ext uri="{FF2B5EF4-FFF2-40B4-BE49-F238E27FC236}">
                  <a16:creationId xmlns:a16="http://schemas.microsoft.com/office/drawing/2014/main" id="{E617AF3E-E39C-493A-8A1F-D2AB2D1D77A6}"/>
                </a:ext>
              </a:extLst>
            </p:cNvPr>
            <p:cNvCxnSpPr>
              <a:cxnSpLocks/>
            </p:cNvCxnSpPr>
            <p:nvPr/>
          </p:nvCxnSpPr>
          <p:spPr>
            <a:xfrm>
              <a:off x="823913" y="2334645"/>
              <a:ext cx="10477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D1B04D13-5D1B-49BF-9A23-3E9522A04D6D}"/>
                </a:ext>
              </a:extLst>
            </p:cNvPr>
            <p:cNvSpPr/>
            <p:nvPr/>
          </p:nvSpPr>
          <p:spPr>
            <a:xfrm>
              <a:off x="971550" y="2219325"/>
              <a:ext cx="561975" cy="952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Delete</a:t>
              </a:r>
            </a:p>
          </p:txBody>
        </p:sp>
      </p:grpSp>
      <p:grpSp>
        <p:nvGrpSpPr>
          <p:cNvPr id="19" name="Group 18">
            <a:extLst>
              <a:ext uri="{FF2B5EF4-FFF2-40B4-BE49-F238E27FC236}">
                <a16:creationId xmlns:a16="http://schemas.microsoft.com/office/drawing/2014/main" id="{9A832A13-DA40-43B7-ABD1-C4D1BDAFF1C2}"/>
              </a:ext>
            </a:extLst>
          </p:cNvPr>
          <p:cNvGrpSpPr/>
          <p:nvPr/>
        </p:nvGrpSpPr>
        <p:grpSpPr>
          <a:xfrm>
            <a:off x="1171575" y="2354712"/>
            <a:ext cx="1919288" cy="140838"/>
            <a:chOff x="1171575" y="2478537"/>
            <a:chExt cx="1919288" cy="140838"/>
          </a:xfrm>
        </p:grpSpPr>
        <p:cxnSp>
          <p:nvCxnSpPr>
            <p:cNvPr id="54" name="Straight Arrow Connector 53">
              <a:extLst>
                <a:ext uri="{FF2B5EF4-FFF2-40B4-BE49-F238E27FC236}">
                  <a16:creationId xmlns:a16="http://schemas.microsoft.com/office/drawing/2014/main" id="{2936CF3A-489A-4B2F-BCF7-202D6ADBC327}"/>
                </a:ext>
              </a:extLst>
            </p:cNvPr>
            <p:cNvCxnSpPr>
              <a:cxnSpLocks/>
            </p:cNvCxnSpPr>
            <p:nvPr/>
          </p:nvCxnSpPr>
          <p:spPr>
            <a:xfrm>
              <a:off x="1171575" y="26193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51AF78EC-E98C-470A-B401-2C1B0A7B315B}"/>
                </a:ext>
              </a:extLst>
            </p:cNvPr>
            <p:cNvSpPr/>
            <p:nvPr/>
          </p:nvSpPr>
          <p:spPr>
            <a:xfrm>
              <a:off x="1352549" y="2478537"/>
              <a:ext cx="681041" cy="14083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Start GP</a:t>
              </a:r>
            </a:p>
          </p:txBody>
        </p:sp>
      </p:grpSp>
      <p:grpSp>
        <p:nvGrpSpPr>
          <p:cNvPr id="63" name="Group 62">
            <a:extLst>
              <a:ext uri="{FF2B5EF4-FFF2-40B4-BE49-F238E27FC236}">
                <a16:creationId xmlns:a16="http://schemas.microsoft.com/office/drawing/2014/main" id="{369DAB1F-5E3A-4714-8016-F7BDCD05731C}"/>
              </a:ext>
            </a:extLst>
          </p:cNvPr>
          <p:cNvGrpSpPr/>
          <p:nvPr/>
        </p:nvGrpSpPr>
        <p:grpSpPr>
          <a:xfrm>
            <a:off x="1171575" y="2592838"/>
            <a:ext cx="1919288" cy="140837"/>
            <a:chOff x="647700" y="2707138"/>
            <a:chExt cx="1919288" cy="140837"/>
          </a:xfrm>
        </p:grpSpPr>
        <p:cxnSp>
          <p:nvCxnSpPr>
            <p:cNvPr id="61" name="Straight Arrow Connector 60">
              <a:extLst>
                <a:ext uri="{FF2B5EF4-FFF2-40B4-BE49-F238E27FC236}">
                  <a16:creationId xmlns:a16="http://schemas.microsoft.com/office/drawing/2014/main" id="{80C8B579-75F0-4895-A893-86C6F1E8D9A4}"/>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418777D7-D9E9-47CE-A408-0E52A84DD3D3}"/>
                </a:ext>
              </a:extLst>
            </p:cNvPr>
            <p:cNvSpPr/>
            <p:nvPr/>
          </p:nvSpPr>
          <p:spPr>
            <a:xfrm>
              <a:off x="828674" y="2707138"/>
              <a:ext cx="923922"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64" name="Group 63">
            <a:extLst>
              <a:ext uri="{FF2B5EF4-FFF2-40B4-BE49-F238E27FC236}">
                <a16:creationId xmlns:a16="http://schemas.microsoft.com/office/drawing/2014/main" id="{5D86EF4F-5F0E-4F1B-BADA-F549D45872D5}"/>
              </a:ext>
            </a:extLst>
          </p:cNvPr>
          <p:cNvGrpSpPr/>
          <p:nvPr/>
        </p:nvGrpSpPr>
        <p:grpSpPr>
          <a:xfrm>
            <a:off x="1181100" y="2830963"/>
            <a:ext cx="1919288" cy="140837"/>
            <a:chOff x="647700" y="2707138"/>
            <a:chExt cx="1919288" cy="140837"/>
          </a:xfrm>
        </p:grpSpPr>
        <p:cxnSp>
          <p:nvCxnSpPr>
            <p:cNvPr id="65" name="Straight Arrow Connector 64">
              <a:extLst>
                <a:ext uri="{FF2B5EF4-FFF2-40B4-BE49-F238E27FC236}">
                  <a16:creationId xmlns:a16="http://schemas.microsoft.com/office/drawing/2014/main" id="{F66E562B-6EE9-4904-8D74-ECD29FBB75D5}"/>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1504F867-21CC-4C37-B8A3-C7B6006B09E1}"/>
                </a:ext>
              </a:extLst>
            </p:cNvPr>
            <p:cNvSpPr/>
            <p:nvPr/>
          </p:nvSpPr>
          <p:spPr>
            <a:xfrm>
              <a:off x="828674" y="2707138"/>
              <a:ext cx="923922"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67" name="Group 66">
            <a:extLst>
              <a:ext uri="{FF2B5EF4-FFF2-40B4-BE49-F238E27FC236}">
                <a16:creationId xmlns:a16="http://schemas.microsoft.com/office/drawing/2014/main" id="{F09AE056-E5D0-4430-8DF5-2050F11EA265}"/>
              </a:ext>
            </a:extLst>
          </p:cNvPr>
          <p:cNvGrpSpPr/>
          <p:nvPr/>
        </p:nvGrpSpPr>
        <p:grpSpPr>
          <a:xfrm>
            <a:off x="1181100" y="3069088"/>
            <a:ext cx="1919288" cy="140837"/>
            <a:chOff x="647700" y="2707138"/>
            <a:chExt cx="1919288" cy="140837"/>
          </a:xfrm>
        </p:grpSpPr>
        <p:cxnSp>
          <p:nvCxnSpPr>
            <p:cNvPr id="68" name="Straight Arrow Connector 67">
              <a:extLst>
                <a:ext uri="{FF2B5EF4-FFF2-40B4-BE49-F238E27FC236}">
                  <a16:creationId xmlns:a16="http://schemas.microsoft.com/office/drawing/2014/main" id="{7BE59C8A-7EAA-4522-98B7-8E5523FD06FB}"/>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B23B5122-F636-4C16-9BAB-7426F292D1C0}"/>
                </a:ext>
              </a:extLst>
            </p:cNvPr>
            <p:cNvSpPr/>
            <p:nvPr/>
          </p:nvSpPr>
          <p:spPr>
            <a:xfrm>
              <a:off x="828674" y="2707138"/>
              <a:ext cx="923922"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70" name="Group 69">
            <a:extLst>
              <a:ext uri="{FF2B5EF4-FFF2-40B4-BE49-F238E27FC236}">
                <a16:creationId xmlns:a16="http://schemas.microsoft.com/office/drawing/2014/main" id="{BFF0E6BC-BD1A-42F7-A484-E0C294AA1352}"/>
              </a:ext>
            </a:extLst>
          </p:cNvPr>
          <p:cNvGrpSpPr/>
          <p:nvPr/>
        </p:nvGrpSpPr>
        <p:grpSpPr>
          <a:xfrm>
            <a:off x="1181100" y="3307213"/>
            <a:ext cx="1919288" cy="140837"/>
            <a:chOff x="647700" y="2707138"/>
            <a:chExt cx="1919288" cy="140837"/>
          </a:xfrm>
        </p:grpSpPr>
        <p:cxnSp>
          <p:nvCxnSpPr>
            <p:cNvPr id="71" name="Straight Arrow Connector 70">
              <a:extLst>
                <a:ext uri="{FF2B5EF4-FFF2-40B4-BE49-F238E27FC236}">
                  <a16:creationId xmlns:a16="http://schemas.microsoft.com/office/drawing/2014/main" id="{DC93418F-276C-41F8-A740-207BF107F219}"/>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Rounded Corners 71">
              <a:extLst>
                <a:ext uri="{FF2B5EF4-FFF2-40B4-BE49-F238E27FC236}">
                  <a16:creationId xmlns:a16="http://schemas.microsoft.com/office/drawing/2014/main" id="{6713B134-8183-4CC3-BAA2-9EF381495E99}"/>
                </a:ext>
              </a:extLst>
            </p:cNvPr>
            <p:cNvSpPr/>
            <p:nvPr/>
          </p:nvSpPr>
          <p:spPr>
            <a:xfrm>
              <a:off x="828674" y="2707138"/>
              <a:ext cx="923922"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73" name="Group 72">
            <a:extLst>
              <a:ext uri="{FF2B5EF4-FFF2-40B4-BE49-F238E27FC236}">
                <a16:creationId xmlns:a16="http://schemas.microsoft.com/office/drawing/2014/main" id="{1EAD2974-4CA0-453B-8366-4F3BB69367B3}"/>
              </a:ext>
            </a:extLst>
          </p:cNvPr>
          <p:cNvGrpSpPr/>
          <p:nvPr/>
        </p:nvGrpSpPr>
        <p:grpSpPr>
          <a:xfrm>
            <a:off x="1181100" y="3535813"/>
            <a:ext cx="1919288" cy="140837"/>
            <a:chOff x="647700" y="2707138"/>
            <a:chExt cx="1919288" cy="140837"/>
          </a:xfrm>
        </p:grpSpPr>
        <p:cxnSp>
          <p:nvCxnSpPr>
            <p:cNvPr id="74" name="Straight Arrow Connector 73">
              <a:extLst>
                <a:ext uri="{FF2B5EF4-FFF2-40B4-BE49-F238E27FC236}">
                  <a16:creationId xmlns:a16="http://schemas.microsoft.com/office/drawing/2014/main" id="{E19D0802-ED3C-4EC4-8E17-F7827F81A928}"/>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a16="http://schemas.microsoft.com/office/drawing/2014/main" id="{455A17A9-5511-4071-A0E3-B82B2C82369C}"/>
                </a:ext>
              </a:extLst>
            </p:cNvPr>
            <p:cNvSpPr/>
            <p:nvPr/>
          </p:nvSpPr>
          <p:spPr>
            <a:xfrm>
              <a:off x="828674" y="2707138"/>
              <a:ext cx="923922"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76" name="Group 75">
            <a:extLst>
              <a:ext uri="{FF2B5EF4-FFF2-40B4-BE49-F238E27FC236}">
                <a16:creationId xmlns:a16="http://schemas.microsoft.com/office/drawing/2014/main" id="{F30E8369-0A22-4FDF-B550-F6F91D67910F}"/>
              </a:ext>
            </a:extLst>
          </p:cNvPr>
          <p:cNvGrpSpPr/>
          <p:nvPr/>
        </p:nvGrpSpPr>
        <p:grpSpPr>
          <a:xfrm>
            <a:off x="1181100" y="3773938"/>
            <a:ext cx="1919288" cy="140837"/>
            <a:chOff x="647700" y="2707138"/>
            <a:chExt cx="1919288" cy="140837"/>
          </a:xfrm>
        </p:grpSpPr>
        <p:cxnSp>
          <p:nvCxnSpPr>
            <p:cNvPr id="77" name="Straight Arrow Connector 76">
              <a:extLst>
                <a:ext uri="{FF2B5EF4-FFF2-40B4-BE49-F238E27FC236}">
                  <a16:creationId xmlns:a16="http://schemas.microsoft.com/office/drawing/2014/main" id="{E2ECB81B-D78D-417D-A92C-DB681C1359E1}"/>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Rounded Corners 77">
              <a:extLst>
                <a:ext uri="{FF2B5EF4-FFF2-40B4-BE49-F238E27FC236}">
                  <a16:creationId xmlns:a16="http://schemas.microsoft.com/office/drawing/2014/main" id="{84949F06-9F29-49DD-8EBA-4157180F9FF9}"/>
                </a:ext>
              </a:extLst>
            </p:cNvPr>
            <p:cNvSpPr/>
            <p:nvPr/>
          </p:nvSpPr>
          <p:spPr>
            <a:xfrm>
              <a:off x="828674" y="2707138"/>
              <a:ext cx="923922"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79" name="Group 78">
            <a:extLst>
              <a:ext uri="{FF2B5EF4-FFF2-40B4-BE49-F238E27FC236}">
                <a16:creationId xmlns:a16="http://schemas.microsoft.com/office/drawing/2014/main" id="{10CEABD3-651B-4C06-A4E6-8368D618DB5C}"/>
              </a:ext>
            </a:extLst>
          </p:cNvPr>
          <p:cNvGrpSpPr/>
          <p:nvPr/>
        </p:nvGrpSpPr>
        <p:grpSpPr>
          <a:xfrm>
            <a:off x="1181100" y="4021588"/>
            <a:ext cx="1919288" cy="140837"/>
            <a:chOff x="647700" y="2707138"/>
            <a:chExt cx="1919288" cy="140837"/>
          </a:xfrm>
        </p:grpSpPr>
        <p:cxnSp>
          <p:nvCxnSpPr>
            <p:cNvPr id="80" name="Straight Arrow Connector 79">
              <a:extLst>
                <a:ext uri="{FF2B5EF4-FFF2-40B4-BE49-F238E27FC236}">
                  <a16:creationId xmlns:a16="http://schemas.microsoft.com/office/drawing/2014/main" id="{545048BE-D8D8-4D91-8A23-F745720CC310}"/>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Rounded Corners 80">
              <a:extLst>
                <a:ext uri="{FF2B5EF4-FFF2-40B4-BE49-F238E27FC236}">
                  <a16:creationId xmlns:a16="http://schemas.microsoft.com/office/drawing/2014/main" id="{141D45C3-4085-4CD1-A0EE-813388BFFFEA}"/>
                </a:ext>
              </a:extLst>
            </p:cNvPr>
            <p:cNvSpPr/>
            <p:nvPr/>
          </p:nvSpPr>
          <p:spPr>
            <a:xfrm>
              <a:off x="828674" y="2707138"/>
              <a:ext cx="923922"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86" name="Group 85">
            <a:extLst>
              <a:ext uri="{FF2B5EF4-FFF2-40B4-BE49-F238E27FC236}">
                <a16:creationId xmlns:a16="http://schemas.microsoft.com/office/drawing/2014/main" id="{1C31B0BF-AC52-418B-807B-67D340A50AE4}"/>
              </a:ext>
            </a:extLst>
          </p:cNvPr>
          <p:cNvGrpSpPr/>
          <p:nvPr/>
        </p:nvGrpSpPr>
        <p:grpSpPr>
          <a:xfrm>
            <a:off x="1166813" y="4429125"/>
            <a:ext cx="1047750" cy="105795"/>
            <a:chOff x="652463" y="2219325"/>
            <a:chExt cx="1047750" cy="105795"/>
          </a:xfrm>
        </p:grpSpPr>
        <p:cxnSp>
          <p:nvCxnSpPr>
            <p:cNvPr id="87" name="Straight Arrow Connector 86">
              <a:extLst>
                <a:ext uri="{FF2B5EF4-FFF2-40B4-BE49-F238E27FC236}">
                  <a16:creationId xmlns:a16="http://schemas.microsoft.com/office/drawing/2014/main" id="{DEBCAEA6-2B5B-42A9-A49B-EC6C6ADBB7F5}"/>
                </a:ext>
              </a:extLst>
            </p:cNvPr>
            <p:cNvCxnSpPr>
              <a:cxnSpLocks/>
            </p:cNvCxnSpPr>
            <p:nvPr/>
          </p:nvCxnSpPr>
          <p:spPr>
            <a:xfrm>
              <a:off x="652463" y="2325120"/>
              <a:ext cx="10477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DF39D1F0-6385-4924-B3C6-9EA70D116344}"/>
                </a:ext>
              </a:extLst>
            </p:cNvPr>
            <p:cNvSpPr/>
            <p:nvPr/>
          </p:nvSpPr>
          <p:spPr>
            <a:xfrm>
              <a:off x="819150" y="2219325"/>
              <a:ext cx="561975" cy="952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Free</a:t>
              </a:r>
            </a:p>
          </p:txBody>
        </p:sp>
      </p:grpSp>
      <p:grpSp>
        <p:nvGrpSpPr>
          <p:cNvPr id="89" name="Group 88">
            <a:extLst>
              <a:ext uri="{FF2B5EF4-FFF2-40B4-BE49-F238E27FC236}">
                <a16:creationId xmlns:a16="http://schemas.microsoft.com/office/drawing/2014/main" id="{4F25B1E5-E610-459A-A2D3-E385314427E9}"/>
              </a:ext>
            </a:extLst>
          </p:cNvPr>
          <p:cNvGrpSpPr/>
          <p:nvPr/>
        </p:nvGrpSpPr>
        <p:grpSpPr>
          <a:xfrm>
            <a:off x="3319461" y="2293486"/>
            <a:ext cx="857251" cy="298326"/>
            <a:chOff x="862011" y="2131561"/>
            <a:chExt cx="857251" cy="298326"/>
          </a:xfrm>
        </p:grpSpPr>
        <p:cxnSp>
          <p:nvCxnSpPr>
            <p:cNvPr id="90" name="Straight Arrow Connector 89">
              <a:extLst>
                <a:ext uri="{FF2B5EF4-FFF2-40B4-BE49-F238E27FC236}">
                  <a16:creationId xmlns:a16="http://schemas.microsoft.com/office/drawing/2014/main" id="{105B18BB-D67A-49A7-B395-FA41F65918AA}"/>
                </a:ext>
              </a:extLst>
            </p:cNvPr>
            <p:cNvCxnSpPr>
              <a:cxnSpLocks/>
            </p:cNvCxnSpPr>
            <p:nvPr/>
          </p:nvCxnSpPr>
          <p:spPr>
            <a:xfrm>
              <a:off x="862011" y="2400299"/>
              <a:ext cx="857251"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Rectangle: Rounded Corners 90">
              <a:extLst>
                <a:ext uri="{FF2B5EF4-FFF2-40B4-BE49-F238E27FC236}">
                  <a16:creationId xmlns:a16="http://schemas.microsoft.com/office/drawing/2014/main" id="{58DE5864-D876-4660-9CDD-D116F8081F4E}"/>
                </a:ext>
              </a:extLst>
            </p:cNvPr>
            <p:cNvSpPr/>
            <p:nvPr/>
          </p:nvSpPr>
          <p:spPr>
            <a:xfrm>
              <a:off x="1013113" y="2131561"/>
              <a:ext cx="547691" cy="29832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Report QS</a:t>
              </a:r>
            </a:p>
          </p:txBody>
        </p:sp>
      </p:grpSp>
      <p:grpSp>
        <p:nvGrpSpPr>
          <p:cNvPr id="100" name="Group 99">
            <a:extLst>
              <a:ext uri="{FF2B5EF4-FFF2-40B4-BE49-F238E27FC236}">
                <a16:creationId xmlns:a16="http://schemas.microsoft.com/office/drawing/2014/main" id="{601D7340-4657-489C-B380-E4A83A254025}"/>
              </a:ext>
            </a:extLst>
          </p:cNvPr>
          <p:cNvGrpSpPr/>
          <p:nvPr/>
        </p:nvGrpSpPr>
        <p:grpSpPr>
          <a:xfrm>
            <a:off x="3338029" y="2964315"/>
            <a:ext cx="1100328" cy="265672"/>
            <a:chOff x="880579" y="2154690"/>
            <a:chExt cx="1100328" cy="265672"/>
          </a:xfrm>
        </p:grpSpPr>
        <p:cxnSp>
          <p:nvCxnSpPr>
            <p:cNvPr id="101" name="Straight Arrow Connector 100">
              <a:extLst>
                <a:ext uri="{FF2B5EF4-FFF2-40B4-BE49-F238E27FC236}">
                  <a16:creationId xmlns:a16="http://schemas.microsoft.com/office/drawing/2014/main" id="{494A94B5-19EE-46CA-AE4C-9E2D09F747BF}"/>
                </a:ext>
              </a:extLst>
            </p:cNvPr>
            <p:cNvCxnSpPr>
              <a:cxnSpLocks/>
            </p:cNvCxnSpPr>
            <p:nvPr/>
          </p:nvCxnSpPr>
          <p:spPr>
            <a:xfrm>
              <a:off x="880579" y="2400299"/>
              <a:ext cx="1100328"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Rectangle: Rounded Corners 101">
              <a:extLst>
                <a:ext uri="{FF2B5EF4-FFF2-40B4-BE49-F238E27FC236}">
                  <a16:creationId xmlns:a16="http://schemas.microsoft.com/office/drawing/2014/main" id="{D8850BD4-D204-46E0-B277-26885EAA5D73}"/>
                </a:ext>
              </a:extLst>
            </p:cNvPr>
            <p:cNvSpPr/>
            <p:nvPr/>
          </p:nvSpPr>
          <p:spPr>
            <a:xfrm>
              <a:off x="1013982" y="2154690"/>
              <a:ext cx="557213" cy="26567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Report QS</a:t>
              </a:r>
            </a:p>
          </p:txBody>
        </p:sp>
      </p:grpSp>
      <p:grpSp>
        <p:nvGrpSpPr>
          <p:cNvPr id="105" name="Group 104">
            <a:extLst>
              <a:ext uri="{FF2B5EF4-FFF2-40B4-BE49-F238E27FC236}">
                <a16:creationId xmlns:a16="http://schemas.microsoft.com/office/drawing/2014/main" id="{BFE7F665-8119-4F3D-A787-DD165A5B5E1C}"/>
              </a:ext>
            </a:extLst>
          </p:cNvPr>
          <p:cNvGrpSpPr/>
          <p:nvPr/>
        </p:nvGrpSpPr>
        <p:grpSpPr>
          <a:xfrm>
            <a:off x="3343089" y="3667124"/>
            <a:ext cx="1354648" cy="353437"/>
            <a:chOff x="895164" y="2095499"/>
            <a:chExt cx="1354648" cy="353437"/>
          </a:xfrm>
        </p:grpSpPr>
        <p:cxnSp>
          <p:nvCxnSpPr>
            <p:cNvPr id="106" name="Straight Arrow Connector 105">
              <a:extLst>
                <a:ext uri="{FF2B5EF4-FFF2-40B4-BE49-F238E27FC236}">
                  <a16:creationId xmlns:a16="http://schemas.microsoft.com/office/drawing/2014/main" id="{620F7D70-3B11-41C9-B7C4-E33DA543F2A8}"/>
                </a:ext>
              </a:extLst>
            </p:cNvPr>
            <p:cNvCxnSpPr>
              <a:cxnSpLocks/>
            </p:cNvCxnSpPr>
            <p:nvPr/>
          </p:nvCxnSpPr>
          <p:spPr>
            <a:xfrm>
              <a:off x="895164" y="2400299"/>
              <a:ext cx="1354648"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Rectangle: Rounded Corners 106">
              <a:extLst>
                <a:ext uri="{FF2B5EF4-FFF2-40B4-BE49-F238E27FC236}">
                  <a16:creationId xmlns:a16="http://schemas.microsoft.com/office/drawing/2014/main" id="{67F2E198-724C-4F7A-A5BB-A84E67BF29DF}"/>
                </a:ext>
              </a:extLst>
            </p:cNvPr>
            <p:cNvSpPr/>
            <p:nvPr/>
          </p:nvSpPr>
          <p:spPr>
            <a:xfrm>
              <a:off x="1005320" y="2095499"/>
              <a:ext cx="547685" cy="35343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Report QS</a:t>
              </a:r>
            </a:p>
          </p:txBody>
        </p:sp>
      </p:grpSp>
      <p:sp>
        <p:nvSpPr>
          <p:cNvPr id="84" name="Flowchart: Alternate Process 83">
            <a:extLst>
              <a:ext uri="{FF2B5EF4-FFF2-40B4-BE49-F238E27FC236}">
                <a16:creationId xmlns:a16="http://schemas.microsoft.com/office/drawing/2014/main" id="{177019CA-19D4-4D94-980B-6582504C773E}"/>
              </a:ext>
            </a:extLst>
          </p:cNvPr>
          <p:cNvSpPr/>
          <p:nvPr/>
        </p:nvSpPr>
        <p:spPr>
          <a:xfrm>
            <a:off x="333379" y="5144558"/>
            <a:ext cx="5829294" cy="1352230"/>
          </a:xfrm>
          <a:prstGeom prst="flowChartAlternateProcess">
            <a:avLst/>
          </a:prstGeom>
          <a:solidFill>
            <a:srgbClr val="92D050"/>
          </a:solidFill>
        </p:spPr>
        <p:style>
          <a:lnRef idx="1">
            <a:schemeClr val="accent4"/>
          </a:lnRef>
          <a:fillRef idx="3">
            <a:schemeClr val="accent4"/>
          </a:fillRef>
          <a:effectRef idx="2">
            <a:schemeClr val="accent4"/>
          </a:effectRef>
          <a:fontRef idx="minor">
            <a:schemeClr val="lt1"/>
          </a:fontRef>
        </p:style>
        <p:txBody>
          <a:bodyPr rtlCol="0" anchor="ctr"/>
          <a:lstStyle/>
          <a:p>
            <a:pPr marL="342900" indent="-342900">
              <a:buFont typeface="Arial" panose="020B0604020202020204" pitchFamily="34" charset="0"/>
              <a:buChar char="•"/>
            </a:pPr>
            <a:r>
              <a:rPr lang="en-US" dirty="0"/>
              <a:t>Writer is unaware of the lock-free-ness of the algorithm</a:t>
            </a:r>
          </a:p>
          <a:p>
            <a:pPr marL="342900" indent="-342900">
              <a:buFont typeface="Arial" panose="020B0604020202020204" pitchFamily="34" charset="0"/>
              <a:buChar char="•"/>
            </a:pPr>
            <a:r>
              <a:rPr lang="en-US" dirty="0"/>
              <a:t>No code changes required in writer to switch to lock-free algorithm</a:t>
            </a:r>
          </a:p>
        </p:txBody>
      </p:sp>
      <p:sp>
        <p:nvSpPr>
          <p:cNvPr id="92" name="Flowchart: Alternate Process 91">
            <a:extLst>
              <a:ext uri="{FF2B5EF4-FFF2-40B4-BE49-F238E27FC236}">
                <a16:creationId xmlns:a16="http://schemas.microsoft.com/office/drawing/2014/main" id="{A2DBDC4E-FC34-4C3B-852F-1E41E1A46872}"/>
              </a:ext>
            </a:extLst>
          </p:cNvPr>
          <p:cNvSpPr/>
          <p:nvPr/>
        </p:nvSpPr>
        <p:spPr>
          <a:xfrm>
            <a:off x="6248404" y="5139401"/>
            <a:ext cx="5829294" cy="1352231"/>
          </a:xfrm>
          <a:prstGeom prst="flowChartAlternateProcess">
            <a:avLst/>
          </a:prstGeom>
          <a:solidFill>
            <a:schemeClr val="accent3"/>
          </a:solidFill>
        </p:spPr>
        <p:style>
          <a:lnRef idx="1">
            <a:schemeClr val="accent4"/>
          </a:lnRef>
          <a:fillRef idx="3">
            <a:schemeClr val="accent4"/>
          </a:fillRef>
          <a:effectRef idx="2">
            <a:schemeClr val="accent4"/>
          </a:effectRef>
          <a:fontRef idx="minor">
            <a:schemeClr val="lt1"/>
          </a:fontRef>
        </p:style>
        <p:txBody>
          <a:bodyPr rtlCol="0" anchor="ctr"/>
          <a:lstStyle/>
          <a:p>
            <a:pPr marL="342900" indent="-342900">
              <a:buFont typeface="Arial" panose="020B0604020202020204" pitchFamily="34" charset="0"/>
              <a:buChar char="•"/>
            </a:pPr>
            <a:r>
              <a:rPr lang="en-US" dirty="0"/>
              <a:t>Writer polls between ‘Delete’ and ‘Free’, which reduces writer’s performance</a:t>
            </a:r>
          </a:p>
          <a:p>
            <a:pPr marL="342900" indent="-342900">
              <a:buFont typeface="Arial" panose="020B0604020202020204" pitchFamily="34" charset="0"/>
              <a:buChar char="•"/>
            </a:pPr>
            <a:r>
              <a:rPr lang="en-US" dirty="0"/>
              <a:t>Writer and readers access RCU state concurrently</a:t>
            </a:r>
          </a:p>
        </p:txBody>
      </p:sp>
    </p:spTree>
    <p:extLst>
      <p:ext uri="{BB962C8B-B14F-4D97-AF65-F5344CB8AC3E}">
        <p14:creationId xmlns:p14="http://schemas.microsoft.com/office/powerpoint/2010/main" val="1558486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xEl>
                                              <p:pRg st="1" end="1"/>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35" grpId="0" animBg="1"/>
      <p:bldP spid="34" grpId="0" animBg="1"/>
      <p:bldP spid="7" grpId="0" uiExpand="1" build="p"/>
      <p:bldP spid="84" grpId="0" animBg="1"/>
      <p:bldP spid="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Rectangle: Rounded Corners 228">
            <a:extLst>
              <a:ext uri="{FF2B5EF4-FFF2-40B4-BE49-F238E27FC236}">
                <a16:creationId xmlns:a16="http://schemas.microsoft.com/office/drawing/2014/main" id="{C9E2B679-E62B-44B6-AD38-6E17865CDEDA}"/>
              </a:ext>
            </a:extLst>
          </p:cNvPr>
          <p:cNvSpPr/>
          <p:nvPr/>
        </p:nvSpPr>
        <p:spPr>
          <a:xfrm>
            <a:off x="2285507" y="4595495"/>
            <a:ext cx="209548" cy="23608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Rounded Corners 227">
            <a:extLst>
              <a:ext uri="{FF2B5EF4-FFF2-40B4-BE49-F238E27FC236}">
                <a16:creationId xmlns:a16="http://schemas.microsoft.com/office/drawing/2014/main" id="{51AA2C83-44EE-4547-BCBC-C99F850FC05A}"/>
              </a:ext>
            </a:extLst>
          </p:cNvPr>
          <p:cNvSpPr/>
          <p:nvPr/>
        </p:nvSpPr>
        <p:spPr>
          <a:xfrm>
            <a:off x="2145013" y="4338955"/>
            <a:ext cx="209548" cy="23608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709481" y="438317"/>
            <a:ext cx="8863144" cy="706964"/>
          </a:xfrm>
        </p:spPr>
        <p:txBody>
          <a:bodyPr/>
          <a:lstStyle/>
          <a:p>
            <a:r>
              <a:rPr lang="en-US" dirty="0"/>
              <a:t>Resource Reclamation – With lib-</a:t>
            </a:r>
            <a:r>
              <a:rPr lang="en-US" dirty="0" err="1"/>
              <a:t>urcu</a:t>
            </a:r>
            <a:r>
              <a:rPr lang="en-US" dirty="0"/>
              <a:t>, </a:t>
            </a:r>
            <a:r>
              <a:rPr lang="en-US" dirty="0" err="1"/>
              <a:t>call_rcu</a:t>
            </a:r>
            <a:endParaRPr lang="en-US" dirty="0"/>
          </a:p>
        </p:txBody>
      </p:sp>
      <p:sp>
        <p:nvSpPr>
          <p:cNvPr id="7" name="Content Placeholder 6"/>
          <p:cNvSpPr>
            <a:spLocks noGrp="1"/>
          </p:cNvSpPr>
          <p:nvPr>
            <p:ph idx="1"/>
          </p:nvPr>
        </p:nvSpPr>
        <p:spPr>
          <a:xfrm>
            <a:off x="7913553" y="1733551"/>
            <a:ext cx="4088142" cy="2413394"/>
          </a:xfrm>
        </p:spPr>
        <p:txBody>
          <a:bodyPr>
            <a:normAutofit/>
          </a:bodyPr>
          <a:lstStyle/>
          <a:p>
            <a:pPr marL="0" indent="0">
              <a:lnSpc>
                <a:spcPct val="150000"/>
              </a:lnSpc>
              <a:buNone/>
            </a:pPr>
            <a:r>
              <a:rPr lang="en-US" i="1" baseline="30000" dirty="0" err="1">
                <a:latin typeface="Century Gothic" panose="020B0502020202020204" pitchFamily="34" charset="0"/>
                <a:cs typeface="DaunPenh" panose="01010101010101010101" pitchFamily="2" charset="0"/>
              </a:rPr>
              <a:t>rte_data_structure_delete</a:t>
            </a:r>
            <a:r>
              <a:rPr lang="en-US" i="1" baseline="30000" dirty="0">
                <a:latin typeface="Century Gothic" panose="020B0502020202020204" pitchFamily="34" charset="0"/>
                <a:cs typeface="DaunPenh" panose="01010101010101010101" pitchFamily="2" charset="0"/>
              </a:rPr>
              <a:t> () {</a:t>
            </a:r>
          </a:p>
          <a:p>
            <a:pPr marL="0" indent="0">
              <a:lnSpc>
                <a:spcPct val="150000"/>
              </a:lnSpc>
              <a:buNone/>
            </a:pPr>
            <a:r>
              <a:rPr lang="en-US" i="1" baseline="30000" dirty="0">
                <a:latin typeface="Century Gothic" panose="020B0502020202020204" pitchFamily="34" charset="0"/>
                <a:cs typeface="DaunPenh" panose="01010101010101010101" pitchFamily="2" charset="0"/>
              </a:rPr>
              <a:t>	</a:t>
            </a:r>
            <a:r>
              <a:rPr lang="en-US" i="1" baseline="30000" dirty="0" err="1">
                <a:latin typeface="Century Gothic" panose="020B0502020202020204" pitchFamily="34" charset="0"/>
                <a:cs typeface="DaunPenh" panose="01010101010101010101" pitchFamily="2" charset="0"/>
              </a:rPr>
              <a:t>data_structure_delete_entry</a:t>
            </a:r>
            <a:r>
              <a:rPr lang="en-US" i="1" baseline="30000" dirty="0">
                <a:latin typeface="Century Gothic" panose="020B0502020202020204" pitchFamily="34" charset="0"/>
                <a:cs typeface="DaunPenh" panose="01010101010101010101" pitchFamily="2" charset="0"/>
              </a:rPr>
              <a:t>();</a:t>
            </a:r>
          </a:p>
          <a:p>
            <a:pPr marL="0" indent="0">
              <a:lnSpc>
                <a:spcPct val="150000"/>
              </a:lnSpc>
              <a:buNone/>
            </a:pPr>
            <a:r>
              <a:rPr lang="en-US" i="1" baseline="30000" dirty="0">
                <a:latin typeface="Century Gothic" panose="020B0502020202020204" pitchFamily="34" charset="0"/>
                <a:cs typeface="DaunPenh" panose="01010101010101010101" pitchFamily="2" charset="0"/>
              </a:rPr>
              <a:t>	</a:t>
            </a:r>
            <a:r>
              <a:rPr lang="en-US" i="1" baseline="30000" dirty="0" err="1">
                <a:latin typeface="Century Gothic" panose="020B0502020202020204" pitchFamily="34" charset="0"/>
                <a:cs typeface="DaunPenh" panose="01010101010101010101" pitchFamily="2" charset="0"/>
              </a:rPr>
              <a:t>call_rcu</a:t>
            </a:r>
            <a:r>
              <a:rPr lang="en-US" i="1" baseline="30000" dirty="0">
                <a:latin typeface="Century Gothic" panose="020B0502020202020204" pitchFamily="34" charset="0"/>
                <a:cs typeface="DaunPenh" panose="01010101010101010101" pitchFamily="2" charset="0"/>
              </a:rPr>
              <a:t>(deleted resource);</a:t>
            </a:r>
          </a:p>
          <a:p>
            <a:pPr marL="0" indent="0">
              <a:lnSpc>
                <a:spcPct val="150000"/>
              </a:lnSpc>
              <a:buNone/>
            </a:pPr>
            <a:r>
              <a:rPr lang="en-US" i="1" baseline="30000" dirty="0">
                <a:latin typeface="Century Gothic" panose="020B0502020202020204" pitchFamily="34" charset="0"/>
                <a:cs typeface="DaunPenh" panose="01010101010101010101" pitchFamily="2" charset="0"/>
              </a:rPr>
              <a:t>}</a:t>
            </a:r>
          </a:p>
        </p:txBody>
      </p:sp>
      <p:sp>
        <p:nvSpPr>
          <p:cNvPr id="112" name="Rectangle: Rounded Corners 111">
            <a:extLst>
              <a:ext uri="{FF2B5EF4-FFF2-40B4-BE49-F238E27FC236}">
                <a16:creationId xmlns:a16="http://schemas.microsoft.com/office/drawing/2014/main" id="{F6A65633-68D1-46A9-8F4B-B8D86AA59345}"/>
              </a:ext>
            </a:extLst>
          </p:cNvPr>
          <p:cNvSpPr/>
          <p:nvPr/>
        </p:nvSpPr>
        <p:spPr>
          <a:xfrm>
            <a:off x="5653905" y="3336064"/>
            <a:ext cx="238122" cy="115719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a16="http://schemas.microsoft.com/office/drawing/2014/main" id="{17376338-415A-4652-AA7F-F9E9E5D9B5AC}"/>
              </a:ext>
            </a:extLst>
          </p:cNvPr>
          <p:cNvSpPr/>
          <p:nvPr/>
        </p:nvSpPr>
        <p:spPr>
          <a:xfrm>
            <a:off x="996881" y="2457327"/>
            <a:ext cx="209549" cy="439511"/>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F7194A62-39C6-4328-AACD-A95298B9E0AD}"/>
              </a:ext>
            </a:extLst>
          </p:cNvPr>
          <p:cNvSpPr/>
          <p:nvPr/>
        </p:nvSpPr>
        <p:spPr>
          <a:xfrm>
            <a:off x="851339" y="1951014"/>
            <a:ext cx="209549" cy="445126"/>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B4BDC23-D6B4-43F2-B7BD-EA88422F433F}"/>
              </a:ext>
            </a:extLst>
          </p:cNvPr>
          <p:cNvGrpSpPr/>
          <p:nvPr/>
        </p:nvGrpSpPr>
        <p:grpSpPr>
          <a:xfrm>
            <a:off x="663506" y="1426846"/>
            <a:ext cx="733425" cy="3816544"/>
            <a:chOff x="663506" y="1426846"/>
            <a:chExt cx="733425" cy="3816544"/>
          </a:xfrm>
        </p:grpSpPr>
        <p:grpSp>
          <p:nvGrpSpPr>
            <p:cNvPr id="184" name="Group 183">
              <a:extLst>
                <a:ext uri="{FF2B5EF4-FFF2-40B4-BE49-F238E27FC236}">
                  <a16:creationId xmlns:a16="http://schemas.microsoft.com/office/drawing/2014/main" id="{1E77BB5C-E36D-45E5-8838-B39E8BA56AB8}"/>
                </a:ext>
              </a:extLst>
            </p:cNvPr>
            <p:cNvGrpSpPr/>
            <p:nvPr/>
          </p:nvGrpSpPr>
          <p:grpSpPr>
            <a:xfrm>
              <a:off x="815906" y="1426846"/>
              <a:ext cx="581025" cy="3816544"/>
              <a:chOff x="361950" y="1676400"/>
              <a:chExt cx="581025" cy="3876671"/>
            </a:xfrm>
          </p:grpSpPr>
          <p:sp>
            <p:nvSpPr>
              <p:cNvPr id="185" name="Rectangle: Rounded Corners 184">
                <a:extLst>
                  <a:ext uri="{FF2B5EF4-FFF2-40B4-BE49-F238E27FC236}">
                    <a16:creationId xmlns:a16="http://schemas.microsoft.com/office/drawing/2014/main" id="{17062F73-D41A-4F0F-B278-E4095398923F}"/>
                  </a:ext>
                </a:extLst>
              </p:cNvPr>
              <p:cNvSpPr/>
              <p:nvPr/>
            </p:nvSpPr>
            <p:spPr>
              <a:xfrm>
                <a:off x="361950" y="1676400"/>
                <a:ext cx="58102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Writer Thread</a:t>
                </a:r>
              </a:p>
            </p:txBody>
          </p:sp>
          <p:cxnSp>
            <p:nvCxnSpPr>
              <p:cNvPr id="186" name="Straight Connector 185">
                <a:extLst>
                  <a:ext uri="{FF2B5EF4-FFF2-40B4-BE49-F238E27FC236}">
                    <a16:creationId xmlns:a16="http://schemas.microsoft.com/office/drawing/2014/main" id="{DAC9D2B5-5CAE-4309-8815-F349121AF210}"/>
                  </a:ext>
                </a:extLst>
              </p:cNvPr>
              <p:cNvCxnSpPr>
                <a:cxnSpLocks/>
                <a:stCxn id="185" idx="2"/>
              </p:cNvCxnSpPr>
              <p:nvPr/>
            </p:nvCxnSpPr>
            <p:spPr>
              <a:xfrm flipH="1">
                <a:off x="633413" y="1971675"/>
                <a:ext cx="19050" cy="3581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B3A3901C-E199-4F7C-AAD0-6CE7188C1F1D}"/>
                </a:ext>
              </a:extLst>
            </p:cNvPr>
            <p:cNvGrpSpPr/>
            <p:nvPr/>
          </p:nvGrpSpPr>
          <p:grpSpPr>
            <a:xfrm>
              <a:off x="663506" y="1493520"/>
              <a:ext cx="581025" cy="3749870"/>
              <a:chOff x="361950" y="1676400"/>
              <a:chExt cx="581025" cy="3760906"/>
            </a:xfrm>
          </p:grpSpPr>
          <p:sp>
            <p:nvSpPr>
              <p:cNvPr id="116" name="Rectangle: Rounded Corners 115">
                <a:extLst>
                  <a:ext uri="{FF2B5EF4-FFF2-40B4-BE49-F238E27FC236}">
                    <a16:creationId xmlns:a16="http://schemas.microsoft.com/office/drawing/2014/main" id="{E1DAA20B-CF5F-481F-B8E2-7A5DD50C4B95}"/>
                  </a:ext>
                </a:extLst>
              </p:cNvPr>
              <p:cNvSpPr/>
              <p:nvPr/>
            </p:nvSpPr>
            <p:spPr>
              <a:xfrm>
                <a:off x="361950" y="1676400"/>
                <a:ext cx="58102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Writer Thread</a:t>
                </a:r>
              </a:p>
            </p:txBody>
          </p:sp>
          <p:cxnSp>
            <p:nvCxnSpPr>
              <p:cNvPr id="117" name="Straight Connector 116">
                <a:extLst>
                  <a:ext uri="{FF2B5EF4-FFF2-40B4-BE49-F238E27FC236}">
                    <a16:creationId xmlns:a16="http://schemas.microsoft.com/office/drawing/2014/main" id="{D9FFFE10-B0AA-4E9C-A107-97EBD13BA20B}"/>
                  </a:ext>
                </a:extLst>
              </p:cNvPr>
              <p:cNvCxnSpPr>
                <a:cxnSpLocks/>
                <a:stCxn id="116" idx="2"/>
              </p:cNvCxnSpPr>
              <p:nvPr/>
            </p:nvCxnSpPr>
            <p:spPr>
              <a:xfrm flipH="1">
                <a:off x="633413" y="1971675"/>
                <a:ext cx="19050" cy="3465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7" name="Rectangle: Rounded Corners 166">
            <a:extLst>
              <a:ext uri="{FF2B5EF4-FFF2-40B4-BE49-F238E27FC236}">
                <a16:creationId xmlns:a16="http://schemas.microsoft.com/office/drawing/2014/main" id="{928CB8CA-B832-4C58-9881-F346C999F696}"/>
              </a:ext>
            </a:extLst>
          </p:cNvPr>
          <p:cNvSpPr/>
          <p:nvPr/>
        </p:nvSpPr>
        <p:spPr>
          <a:xfrm>
            <a:off x="2293197" y="2486397"/>
            <a:ext cx="209548" cy="232706"/>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a:extLst>
              <a:ext uri="{FF2B5EF4-FFF2-40B4-BE49-F238E27FC236}">
                <a16:creationId xmlns:a16="http://schemas.microsoft.com/office/drawing/2014/main" id="{0B82A760-2429-4A88-AC0D-59DE54C1FAF5}"/>
              </a:ext>
            </a:extLst>
          </p:cNvPr>
          <p:cNvSpPr/>
          <p:nvPr/>
        </p:nvSpPr>
        <p:spPr>
          <a:xfrm>
            <a:off x="2160253" y="1979295"/>
            <a:ext cx="209548" cy="23608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0000BB6-BB5C-4088-B490-6A46B70434B8}"/>
              </a:ext>
            </a:extLst>
          </p:cNvPr>
          <p:cNvGrpSpPr/>
          <p:nvPr/>
        </p:nvGrpSpPr>
        <p:grpSpPr>
          <a:xfrm>
            <a:off x="1793539" y="1422184"/>
            <a:ext cx="1075919" cy="3750645"/>
            <a:chOff x="1793539" y="1422184"/>
            <a:chExt cx="1075919" cy="3750645"/>
          </a:xfrm>
        </p:grpSpPr>
        <p:grpSp>
          <p:nvGrpSpPr>
            <p:cNvPr id="11" name="Group 10">
              <a:extLst>
                <a:ext uri="{FF2B5EF4-FFF2-40B4-BE49-F238E27FC236}">
                  <a16:creationId xmlns:a16="http://schemas.microsoft.com/office/drawing/2014/main" id="{F258E5A1-4285-4EA0-BF81-AE573F533B5E}"/>
                </a:ext>
              </a:extLst>
            </p:cNvPr>
            <p:cNvGrpSpPr/>
            <p:nvPr/>
          </p:nvGrpSpPr>
          <p:grpSpPr>
            <a:xfrm>
              <a:off x="1793539" y="1422184"/>
              <a:ext cx="1075919" cy="3750645"/>
              <a:chOff x="1793539" y="1422184"/>
              <a:chExt cx="1075919" cy="3750645"/>
            </a:xfrm>
          </p:grpSpPr>
          <p:sp>
            <p:nvSpPr>
              <p:cNvPr id="169" name="Rectangle: Rounded Corners 168">
                <a:extLst>
                  <a:ext uri="{FF2B5EF4-FFF2-40B4-BE49-F238E27FC236}">
                    <a16:creationId xmlns:a16="http://schemas.microsoft.com/office/drawing/2014/main" id="{EFEE6F0E-969A-45BE-9D22-187DA7654FD5}"/>
                  </a:ext>
                </a:extLst>
              </p:cNvPr>
              <p:cNvSpPr/>
              <p:nvPr/>
            </p:nvSpPr>
            <p:spPr>
              <a:xfrm>
                <a:off x="1936008" y="1422184"/>
                <a:ext cx="933450" cy="291050"/>
              </a:xfrm>
              <a:prstGeom prst="round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Lock-Free Data structure</a:t>
                </a:r>
              </a:p>
            </p:txBody>
          </p:sp>
          <p:cxnSp>
            <p:nvCxnSpPr>
              <p:cNvPr id="170" name="Straight Connector 169">
                <a:extLst>
                  <a:ext uri="{FF2B5EF4-FFF2-40B4-BE49-F238E27FC236}">
                    <a16:creationId xmlns:a16="http://schemas.microsoft.com/office/drawing/2014/main" id="{0C99C460-37F2-494C-A73E-E66D0FB18577}"/>
                  </a:ext>
                </a:extLst>
              </p:cNvPr>
              <p:cNvCxnSpPr>
                <a:cxnSpLocks/>
                <a:stCxn id="169" idx="2"/>
              </p:cNvCxnSpPr>
              <p:nvPr/>
            </p:nvCxnSpPr>
            <p:spPr>
              <a:xfrm flipH="1">
                <a:off x="2383683" y="1713234"/>
                <a:ext cx="19050" cy="345959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9" name="Rectangle: Rounded Corners 118">
                <a:extLst>
                  <a:ext uri="{FF2B5EF4-FFF2-40B4-BE49-F238E27FC236}">
                    <a16:creationId xmlns:a16="http://schemas.microsoft.com/office/drawing/2014/main" id="{1FAAFEBE-95BF-4618-9B47-6C0ECC948EDE}"/>
                  </a:ext>
                </a:extLst>
              </p:cNvPr>
              <p:cNvSpPr/>
              <p:nvPr/>
            </p:nvSpPr>
            <p:spPr>
              <a:xfrm>
                <a:off x="1793539" y="1493520"/>
                <a:ext cx="933450" cy="295275"/>
              </a:xfrm>
              <a:prstGeom prst="round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Lock-Free Data structure</a:t>
                </a:r>
              </a:p>
            </p:txBody>
          </p:sp>
        </p:grpSp>
        <p:cxnSp>
          <p:nvCxnSpPr>
            <p:cNvPr id="120" name="Straight Connector 119">
              <a:extLst>
                <a:ext uri="{FF2B5EF4-FFF2-40B4-BE49-F238E27FC236}">
                  <a16:creationId xmlns:a16="http://schemas.microsoft.com/office/drawing/2014/main" id="{F5044741-0018-4FB2-A3FD-BACBA08F34AB}"/>
                </a:ext>
              </a:extLst>
            </p:cNvPr>
            <p:cNvCxnSpPr>
              <a:cxnSpLocks/>
              <a:stCxn id="119" idx="2"/>
            </p:cNvCxnSpPr>
            <p:nvPr/>
          </p:nvCxnSpPr>
          <p:spPr>
            <a:xfrm flipH="1">
              <a:off x="2241214" y="1788795"/>
              <a:ext cx="19050" cy="338403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DB9C6DEB-01D6-40B7-AC54-9E683FBE219D}"/>
              </a:ext>
            </a:extLst>
          </p:cNvPr>
          <p:cNvGrpSpPr/>
          <p:nvPr/>
        </p:nvGrpSpPr>
        <p:grpSpPr>
          <a:xfrm>
            <a:off x="5391967" y="1493520"/>
            <a:ext cx="714375" cy="3749873"/>
            <a:chOff x="2390775" y="1676400"/>
            <a:chExt cx="714375" cy="3876675"/>
          </a:xfrm>
        </p:grpSpPr>
        <p:sp>
          <p:nvSpPr>
            <p:cNvPr id="122" name="Rectangle: Rounded Corners 121">
              <a:extLst>
                <a:ext uri="{FF2B5EF4-FFF2-40B4-BE49-F238E27FC236}">
                  <a16:creationId xmlns:a16="http://schemas.microsoft.com/office/drawing/2014/main" id="{BF98AEC7-70D0-41FC-BD93-94678B63C5B7}"/>
                </a:ext>
              </a:extLst>
            </p:cNvPr>
            <p:cNvSpPr/>
            <p:nvPr/>
          </p:nvSpPr>
          <p:spPr>
            <a:xfrm>
              <a:off x="2390775" y="1676400"/>
              <a:ext cx="714375" cy="295275"/>
            </a:xfrm>
            <a:prstGeom prst="roundRect">
              <a:avLst/>
            </a:prstGeom>
            <a:no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RCU State</a:t>
              </a:r>
            </a:p>
          </p:txBody>
        </p:sp>
        <p:cxnSp>
          <p:nvCxnSpPr>
            <p:cNvPr id="123" name="Straight Connector 122">
              <a:extLst>
                <a:ext uri="{FF2B5EF4-FFF2-40B4-BE49-F238E27FC236}">
                  <a16:creationId xmlns:a16="http://schemas.microsoft.com/office/drawing/2014/main" id="{8942BF09-A2F9-44E3-A959-5735C7B920D0}"/>
                </a:ext>
              </a:extLst>
            </p:cNvPr>
            <p:cNvCxnSpPr>
              <a:cxnSpLocks/>
              <a:stCxn id="122" idx="2"/>
            </p:cNvCxnSpPr>
            <p:nvPr/>
          </p:nvCxnSpPr>
          <p:spPr>
            <a:xfrm>
              <a:off x="2747963" y="1971675"/>
              <a:ext cx="0" cy="3581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6486D02-BE8E-4026-B145-D7C15E23D495}"/>
              </a:ext>
            </a:extLst>
          </p:cNvPr>
          <p:cNvGrpSpPr/>
          <p:nvPr/>
        </p:nvGrpSpPr>
        <p:grpSpPr>
          <a:xfrm>
            <a:off x="6420667" y="1455420"/>
            <a:ext cx="923925" cy="3789461"/>
            <a:chOff x="6420667" y="1455420"/>
            <a:chExt cx="923925" cy="3789461"/>
          </a:xfrm>
        </p:grpSpPr>
        <p:sp>
          <p:nvSpPr>
            <p:cNvPr id="104" name="Rectangle: Rounded Corners 103">
              <a:extLst>
                <a:ext uri="{FF2B5EF4-FFF2-40B4-BE49-F238E27FC236}">
                  <a16:creationId xmlns:a16="http://schemas.microsoft.com/office/drawing/2014/main" id="{D78C04CB-8339-482C-9958-0595E9828880}"/>
                </a:ext>
              </a:extLst>
            </p:cNvPr>
            <p:cNvSpPr/>
            <p:nvPr/>
          </p:nvSpPr>
          <p:spPr>
            <a:xfrm>
              <a:off x="6634980" y="3602647"/>
              <a:ext cx="219073" cy="1570182"/>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2579E27A-984F-4EAB-AFCA-E6A075DF4E7A}"/>
                </a:ext>
              </a:extLst>
            </p:cNvPr>
            <p:cNvSpPr/>
            <p:nvPr/>
          </p:nvSpPr>
          <p:spPr>
            <a:xfrm>
              <a:off x="6634980" y="3267075"/>
              <a:ext cx="219073" cy="325890"/>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EC4E520B-FDF7-4115-9DE4-07D0D62A8A65}"/>
                </a:ext>
              </a:extLst>
            </p:cNvPr>
            <p:cNvSpPr/>
            <p:nvPr/>
          </p:nvSpPr>
          <p:spPr>
            <a:xfrm>
              <a:off x="6634980" y="2015579"/>
              <a:ext cx="219073" cy="1237572"/>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186AA21-D7CB-4AE1-BF36-2E8DA4547071}"/>
                </a:ext>
              </a:extLst>
            </p:cNvPr>
            <p:cNvGrpSpPr/>
            <p:nvPr/>
          </p:nvGrpSpPr>
          <p:grpSpPr>
            <a:xfrm>
              <a:off x="6420667" y="1455420"/>
              <a:ext cx="923925" cy="3789461"/>
              <a:chOff x="6420667" y="1455420"/>
              <a:chExt cx="923925" cy="3789461"/>
            </a:xfrm>
          </p:grpSpPr>
          <p:grpSp>
            <p:nvGrpSpPr>
              <p:cNvPr id="95" name="Group 94">
                <a:extLst>
                  <a:ext uri="{FF2B5EF4-FFF2-40B4-BE49-F238E27FC236}">
                    <a16:creationId xmlns:a16="http://schemas.microsoft.com/office/drawing/2014/main" id="{A83CBD04-7182-4BF1-AC54-82FAB5EDD070}"/>
                  </a:ext>
                </a:extLst>
              </p:cNvPr>
              <p:cNvGrpSpPr/>
              <p:nvPr/>
            </p:nvGrpSpPr>
            <p:grpSpPr>
              <a:xfrm>
                <a:off x="6706417" y="1455420"/>
                <a:ext cx="638175" cy="3789461"/>
                <a:chOff x="4019550" y="1638300"/>
                <a:chExt cx="638175" cy="3789461"/>
              </a:xfrm>
            </p:grpSpPr>
            <p:sp>
              <p:nvSpPr>
                <p:cNvPr id="96" name="Rectangle: Rounded Corners 95">
                  <a:extLst>
                    <a:ext uri="{FF2B5EF4-FFF2-40B4-BE49-F238E27FC236}">
                      <a16:creationId xmlns:a16="http://schemas.microsoft.com/office/drawing/2014/main" id="{FB3F98C8-2AD7-48CC-AF12-EDEF9213E47E}"/>
                    </a:ext>
                  </a:extLst>
                </p:cNvPr>
                <p:cNvSpPr/>
                <p:nvPr/>
              </p:nvSpPr>
              <p:spPr>
                <a:xfrm>
                  <a:off x="4019550" y="1638300"/>
                  <a:ext cx="63817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Reader </a:t>
                  </a:r>
                  <a:r>
                    <a:rPr lang="en-US" sz="800" dirty="0" err="1">
                      <a:solidFill>
                        <a:schemeClr val="tx1"/>
                      </a:solidFill>
                    </a:rPr>
                    <a:t>ThreadN</a:t>
                  </a:r>
                  <a:endParaRPr lang="en-US" sz="800" dirty="0">
                    <a:solidFill>
                      <a:schemeClr val="tx1"/>
                    </a:solidFill>
                  </a:endParaRPr>
                </a:p>
              </p:txBody>
            </p:sp>
            <p:sp>
              <p:nvSpPr>
                <p:cNvPr id="97" name="Rectangle: Rounded Corners 96">
                  <a:extLst>
                    <a:ext uri="{FF2B5EF4-FFF2-40B4-BE49-F238E27FC236}">
                      <a16:creationId xmlns:a16="http://schemas.microsoft.com/office/drawing/2014/main" id="{CD7F0E2A-32BB-4960-954E-8792A6F988D7}"/>
                    </a:ext>
                  </a:extLst>
                </p:cNvPr>
                <p:cNvSpPr/>
                <p:nvPr/>
              </p:nvSpPr>
              <p:spPr>
                <a:xfrm>
                  <a:off x="4233228" y="4559922"/>
                  <a:ext cx="219074" cy="771550"/>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97">
                  <a:extLst>
                    <a:ext uri="{FF2B5EF4-FFF2-40B4-BE49-F238E27FC236}">
                      <a16:creationId xmlns:a16="http://schemas.microsoft.com/office/drawing/2014/main" id="{F2DAF9B0-5731-4A7C-845D-AF70CB45EF76}"/>
                    </a:ext>
                  </a:extLst>
                </p:cNvPr>
                <p:cNvSpPr/>
                <p:nvPr/>
              </p:nvSpPr>
              <p:spPr>
                <a:xfrm>
                  <a:off x="4228783" y="4220845"/>
                  <a:ext cx="219073" cy="325890"/>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BD7B9253-AB3A-40CA-9D73-2D3A05FDA962}"/>
                    </a:ext>
                  </a:extLst>
                </p:cNvPr>
                <p:cNvSpPr/>
                <p:nvPr/>
              </p:nvSpPr>
              <p:spPr>
                <a:xfrm>
                  <a:off x="4233227" y="2193952"/>
                  <a:ext cx="219074" cy="2011126"/>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EFE960D1-2A87-47A2-B5C0-42BA2BE5320E}"/>
                    </a:ext>
                  </a:extLst>
                </p:cNvPr>
                <p:cNvCxnSpPr>
                  <a:cxnSpLocks/>
                  <a:stCxn id="96" idx="2"/>
                </p:cNvCxnSpPr>
                <p:nvPr/>
              </p:nvCxnSpPr>
              <p:spPr>
                <a:xfrm>
                  <a:off x="4338638" y="1933575"/>
                  <a:ext cx="0" cy="3494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6B0FF698-05D1-4278-AEB6-0A32A4728626}"/>
                  </a:ext>
                </a:extLst>
              </p:cNvPr>
              <p:cNvGrpSpPr/>
              <p:nvPr/>
            </p:nvGrpSpPr>
            <p:grpSpPr>
              <a:xfrm>
                <a:off x="6420667" y="1493520"/>
                <a:ext cx="638175" cy="3751361"/>
                <a:chOff x="3333750" y="1676400"/>
                <a:chExt cx="638175" cy="3751361"/>
              </a:xfrm>
            </p:grpSpPr>
            <p:sp>
              <p:nvSpPr>
                <p:cNvPr id="125" name="Rectangle: Rounded Corners 124">
                  <a:extLst>
                    <a:ext uri="{FF2B5EF4-FFF2-40B4-BE49-F238E27FC236}">
                      <a16:creationId xmlns:a16="http://schemas.microsoft.com/office/drawing/2014/main" id="{B34C074E-B464-42BE-86C6-78C7ADA38683}"/>
                    </a:ext>
                  </a:extLst>
                </p:cNvPr>
                <p:cNvSpPr/>
                <p:nvPr/>
              </p:nvSpPr>
              <p:spPr>
                <a:xfrm>
                  <a:off x="3333750" y="1676400"/>
                  <a:ext cx="63817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Reader Thread1</a:t>
                  </a:r>
                </a:p>
              </p:txBody>
            </p:sp>
            <p:cxnSp>
              <p:nvCxnSpPr>
                <p:cNvPr id="126" name="Straight Connector 125">
                  <a:extLst>
                    <a:ext uri="{FF2B5EF4-FFF2-40B4-BE49-F238E27FC236}">
                      <a16:creationId xmlns:a16="http://schemas.microsoft.com/office/drawing/2014/main" id="{ABDC21B5-92A3-4A05-9A5A-0DFFD5871E29}"/>
                    </a:ext>
                  </a:extLst>
                </p:cNvPr>
                <p:cNvCxnSpPr>
                  <a:cxnSpLocks/>
                </p:cNvCxnSpPr>
                <p:nvPr/>
              </p:nvCxnSpPr>
              <p:spPr>
                <a:xfrm flipH="1">
                  <a:off x="3652837" y="1973163"/>
                  <a:ext cx="1" cy="3454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7" name="Group 126">
            <a:extLst>
              <a:ext uri="{FF2B5EF4-FFF2-40B4-BE49-F238E27FC236}">
                <a16:creationId xmlns:a16="http://schemas.microsoft.com/office/drawing/2014/main" id="{2F0EF486-6E52-4C53-AA1C-29E8EA11F714}"/>
              </a:ext>
            </a:extLst>
          </p:cNvPr>
          <p:cNvGrpSpPr/>
          <p:nvPr/>
        </p:nvGrpSpPr>
        <p:grpSpPr>
          <a:xfrm>
            <a:off x="949256" y="1988820"/>
            <a:ext cx="1220522" cy="114300"/>
            <a:chOff x="532282" y="2171700"/>
            <a:chExt cx="1220522" cy="114300"/>
          </a:xfrm>
        </p:grpSpPr>
        <p:cxnSp>
          <p:nvCxnSpPr>
            <p:cNvPr id="128" name="Straight Arrow Connector 127">
              <a:extLst>
                <a:ext uri="{FF2B5EF4-FFF2-40B4-BE49-F238E27FC236}">
                  <a16:creationId xmlns:a16="http://schemas.microsoft.com/office/drawing/2014/main" id="{EBEACB8B-FB89-459A-BF25-41EEAF426F6E}"/>
                </a:ext>
              </a:extLst>
            </p:cNvPr>
            <p:cNvCxnSpPr>
              <a:cxnSpLocks/>
            </p:cNvCxnSpPr>
            <p:nvPr/>
          </p:nvCxnSpPr>
          <p:spPr>
            <a:xfrm flipV="1">
              <a:off x="532282" y="2280217"/>
              <a:ext cx="1220522"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Rounded Corners 128">
              <a:extLst>
                <a:ext uri="{FF2B5EF4-FFF2-40B4-BE49-F238E27FC236}">
                  <a16:creationId xmlns:a16="http://schemas.microsoft.com/office/drawing/2014/main" id="{250A05A7-34F6-4E22-AC90-FDFCFA766FE0}"/>
                </a:ext>
              </a:extLst>
            </p:cNvPr>
            <p:cNvSpPr/>
            <p:nvPr/>
          </p:nvSpPr>
          <p:spPr>
            <a:xfrm>
              <a:off x="690555" y="2171700"/>
              <a:ext cx="561975" cy="952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Delete</a:t>
              </a:r>
            </a:p>
          </p:txBody>
        </p:sp>
      </p:grpSp>
      <p:grpSp>
        <p:nvGrpSpPr>
          <p:cNvPr id="156" name="Group 155">
            <a:extLst>
              <a:ext uri="{FF2B5EF4-FFF2-40B4-BE49-F238E27FC236}">
                <a16:creationId xmlns:a16="http://schemas.microsoft.com/office/drawing/2014/main" id="{6AE2CE19-6656-4024-A43F-A162984AC4D4}"/>
              </a:ext>
            </a:extLst>
          </p:cNvPr>
          <p:cNvGrpSpPr/>
          <p:nvPr/>
        </p:nvGrpSpPr>
        <p:grpSpPr>
          <a:xfrm>
            <a:off x="5900475" y="3268215"/>
            <a:ext cx="840359" cy="298326"/>
            <a:chOff x="879983" y="2131561"/>
            <a:chExt cx="840359" cy="298326"/>
          </a:xfrm>
        </p:grpSpPr>
        <p:cxnSp>
          <p:nvCxnSpPr>
            <p:cNvPr id="157" name="Straight Arrow Connector 156">
              <a:extLst>
                <a:ext uri="{FF2B5EF4-FFF2-40B4-BE49-F238E27FC236}">
                  <a16:creationId xmlns:a16="http://schemas.microsoft.com/office/drawing/2014/main" id="{AAFA69E2-6BE5-43E4-94F0-6056F0A042DD}"/>
                </a:ext>
              </a:extLst>
            </p:cNvPr>
            <p:cNvCxnSpPr>
              <a:cxnSpLocks/>
            </p:cNvCxnSpPr>
            <p:nvPr/>
          </p:nvCxnSpPr>
          <p:spPr>
            <a:xfrm>
              <a:off x="879983" y="2400299"/>
              <a:ext cx="840359"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8" name="Rectangle: Rounded Corners 157">
              <a:extLst>
                <a:ext uri="{FF2B5EF4-FFF2-40B4-BE49-F238E27FC236}">
                  <a16:creationId xmlns:a16="http://schemas.microsoft.com/office/drawing/2014/main" id="{B754001F-5020-4036-BA98-55786B50ED07}"/>
                </a:ext>
              </a:extLst>
            </p:cNvPr>
            <p:cNvSpPr/>
            <p:nvPr/>
          </p:nvSpPr>
          <p:spPr>
            <a:xfrm>
              <a:off x="1038225" y="2131561"/>
              <a:ext cx="547691" cy="29832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Report QS</a:t>
              </a:r>
            </a:p>
          </p:txBody>
        </p:sp>
      </p:grpSp>
      <p:grpSp>
        <p:nvGrpSpPr>
          <p:cNvPr id="159" name="Group 158">
            <a:extLst>
              <a:ext uri="{FF2B5EF4-FFF2-40B4-BE49-F238E27FC236}">
                <a16:creationId xmlns:a16="http://schemas.microsoft.com/office/drawing/2014/main" id="{19C984C4-210E-4304-B20A-DF85CB2D6A71}"/>
              </a:ext>
            </a:extLst>
          </p:cNvPr>
          <p:cNvGrpSpPr/>
          <p:nvPr/>
        </p:nvGrpSpPr>
        <p:grpSpPr>
          <a:xfrm>
            <a:off x="5895408" y="4034925"/>
            <a:ext cx="1131481" cy="265672"/>
            <a:chOff x="874916" y="2154690"/>
            <a:chExt cx="1131481" cy="265672"/>
          </a:xfrm>
        </p:grpSpPr>
        <p:cxnSp>
          <p:nvCxnSpPr>
            <p:cNvPr id="160" name="Straight Arrow Connector 159">
              <a:extLst>
                <a:ext uri="{FF2B5EF4-FFF2-40B4-BE49-F238E27FC236}">
                  <a16:creationId xmlns:a16="http://schemas.microsoft.com/office/drawing/2014/main" id="{7E4C7794-1BEA-491B-9943-62E1C660E52A}"/>
                </a:ext>
              </a:extLst>
            </p:cNvPr>
            <p:cNvCxnSpPr>
              <a:cxnSpLocks/>
            </p:cNvCxnSpPr>
            <p:nvPr/>
          </p:nvCxnSpPr>
          <p:spPr>
            <a:xfrm>
              <a:off x="874916" y="2400299"/>
              <a:ext cx="1131481"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Rectangle: Rounded Corners 160">
              <a:extLst>
                <a:ext uri="{FF2B5EF4-FFF2-40B4-BE49-F238E27FC236}">
                  <a16:creationId xmlns:a16="http://schemas.microsoft.com/office/drawing/2014/main" id="{121FD340-59A4-4081-970C-657EDD1EC965}"/>
                </a:ext>
              </a:extLst>
            </p:cNvPr>
            <p:cNvSpPr/>
            <p:nvPr/>
          </p:nvSpPr>
          <p:spPr>
            <a:xfrm>
              <a:off x="1019175" y="2154690"/>
              <a:ext cx="557213" cy="26567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Report QS</a:t>
              </a:r>
            </a:p>
          </p:txBody>
        </p:sp>
      </p:grpSp>
      <p:sp>
        <p:nvSpPr>
          <p:cNvPr id="193" name="Rectangle: Rounded Corners 192">
            <a:extLst>
              <a:ext uri="{FF2B5EF4-FFF2-40B4-BE49-F238E27FC236}">
                <a16:creationId xmlns:a16="http://schemas.microsoft.com/office/drawing/2014/main" id="{AF99D324-24FC-4BC6-86AE-90ADFE87301C}"/>
              </a:ext>
            </a:extLst>
          </p:cNvPr>
          <p:cNvSpPr/>
          <p:nvPr/>
        </p:nvSpPr>
        <p:spPr>
          <a:xfrm>
            <a:off x="3436603" y="2253313"/>
            <a:ext cx="207300" cy="115136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DF6EEAB-FB43-42C1-B932-9D0F9A80DFF7}"/>
              </a:ext>
            </a:extLst>
          </p:cNvPr>
          <p:cNvGrpSpPr/>
          <p:nvPr/>
        </p:nvGrpSpPr>
        <p:grpSpPr>
          <a:xfrm>
            <a:off x="3069889" y="1493520"/>
            <a:ext cx="933450" cy="3679309"/>
            <a:chOff x="3069889" y="1493520"/>
            <a:chExt cx="933450" cy="3679309"/>
          </a:xfrm>
        </p:grpSpPr>
        <p:sp>
          <p:nvSpPr>
            <p:cNvPr id="195" name="Rectangle: Rounded Corners 194">
              <a:extLst>
                <a:ext uri="{FF2B5EF4-FFF2-40B4-BE49-F238E27FC236}">
                  <a16:creationId xmlns:a16="http://schemas.microsoft.com/office/drawing/2014/main" id="{02975CE8-74D8-4E0E-94C9-DD11FD4202EE}"/>
                </a:ext>
              </a:extLst>
            </p:cNvPr>
            <p:cNvSpPr/>
            <p:nvPr/>
          </p:nvSpPr>
          <p:spPr>
            <a:xfrm>
              <a:off x="3069889" y="1493520"/>
              <a:ext cx="933450" cy="295275"/>
            </a:xfrm>
            <a:prstGeom prst="round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Defer Queue - Global</a:t>
              </a:r>
            </a:p>
          </p:txBody>
        </p:sp>
        <p:cxnSp>
          <p:nvCxnSpPr>
            <p:cNvPr id="196" name="Straight Connector 195">
              <a:extLst>
                <a:ext uri="{FF2B5EF4-FFF2-40B4-BE49-F238E27FC236}">
                  <a16:creationId xmlns:a16="http://schemas.microsoft.com/office/drawing/2014/main" id="{51F53E50-62AA-4DFD-BA6E-7912FBAADC26}"/>
                </a:ext>
              </a:extLst>
            </p:cNvPr>
            <p:cNvCxnSpPr>
              <a:cxnSpLocks/>
              <a:stCxn id="195" idx="2"/>
            </p:cNvCxnSpPr>
            <p:nvPr/>
          </p:nvCxnSpPr>
          <p:spPr>
            <a:xfrm flipH="1">
              <a:off x="3536613" y="1788795"/>
              <a:ext cx="1" cy="338403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198" name="Rectangle: Rounded Corners 197">
            <a:extLst>
              <a:ext uri="{FF2B5EF4-FFF2-40B4-BE49-F238E27FC236}">
                <a16:creationId xmlns:a16="http://schemas.microsoft.com/office/drawing/2014/main" id="{EB6093E9-E757-4C2B-9518-27D82FC7EB35}"/>
              </a:ext>
            </a:extLst>
          </p:cNvPr>
          <p:cNvSpPr/>
          <p:nvPr/>
        </p:nvSpPr>
        <p:spPr>
          <a:xfrm>
            <a:off x="4540181" y="2780603"/>
            <a:ext cx="209549" cy="1948445"/>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6592E65-7F27-4EE1-AB50-7293C4C4BE88}"/>
              </a:ext>
            </a:extLst>
          </p:cNvPr>
          <p:cNvGrpSpPr/>
          <p:nvPr/>
        </p:nvGrpSpPr>
        <p:grpSpPr>
          <a:xfrm>
            <a:off x="4197281" y="1493521"/>
            <a:ext cx="875090" cy="3749869"/>
            <a:chOff x="4197281" y="1493521"/>
            <a:chExt cx="875090" cy="3749869"/>
          </a:xfrm>
        </p:grpSpPr>
        <p:sp>
          <p:nvSpPr>
            <p:cNvPr id="200" name="Rectangle: Rounded Corners 199">
              <a:extLst>
                <a:ext uri="{FF2B5EF4-FFF2-40B4-BE49-F238E27FC236}">
                  <a16:creationId xmlns:a16="http://schemas.microsoft.com/office/drawing/2014/main" id="{ABF738E7-9C97-4938-BF0B-F4C24F7612DD}"/>
                </a:ext>
              </a:extLst>
            </p:cNvPr>
            <p:cNvSpPr/>
            <p:nvPr/>
          </p:nvSpPr>
          <p:spPr>
            <a:xfrm>
              <a:off x="4197281" y="1493521"/>
              <a:ext cx="875090" cy="29097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Reclamation Thread</a:t>
              </a:r>
            </a:p>
          </p:txBody>
        </p:sp>
        <p:cxnSp>
          <p:nvCxnSpPr>
            <p:cNvPr id="201" name="Straight Connector 200">
              <a:extLst>
                <a:ext uri="{FF2B5EF4-FFF2-40B4-BE49-F238E27FC236}">
                  <a16:creationId xmlns:a16="http://schemas.microsoft.com/office/drawing/2014/main" id="{5EC2C1B3-EF7B-4C71-BE97-905C42FC8E63}"/>
                </a:ext>
              </a:extLst>
            </p:cNvPr>
            <p:cNvCxnSpPr>
              <a:cxnSpLocks/>
              <a:stCxn id="200" idx="2"/>
            </p:cNvCxnSpPr>
            <p:nvPr/>
          </p:nvCxnSpPr>
          <p:spPr>
            <a:xfrm flipH="1">
              <a:off x="4615776" y="1784492"/>
              <a:ext cx="19050" cy="3458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C9538DF-6829-44E3-A5F6-8079B906565F}"/>
              </a:ext>
            </a:extLst>
          </p:cNvPr>
          <p:cNvGrpSpPr/>
          <p:nvPr/>
        </p:nvGrpSpPr>
        <p:grpSpPr>
          <a:xfrm>
            <a:off x="960179" y="2226944"/>
            <a:ext cx="2475026" cy="200025"/>
            <a:chOff x="960179" y="2409824"/>
            <a:chExt cx="2475026" cy="200025"/>
          </a:xfrm>
        </p:grpSpPr>
        <p:cxnSp>
          <p:nvCxnSpPr>
            <p:cNvPr id="202" name="Straight Arrow Connector 201">
              <a:extLst>
                <a:ext uri="{FF2B5EF4-FFF2-40B4-BE49-F238E27FC236}">
                  <a16:creationId xmlns:a16="http://schemas.microsoft.com/office/drawing/2014/main" id="{CF6F1ED6-9DDC-436C-889C-274C96718D00}"/>
                </a:ext>
              </a:extLst>
            </p:cNvPr>
            <p:cNvCxnSpPr>
              <a:cxnSpLocks/>
            </p:cNvCxnSpPr>
            <p:nvPr/>
          </p:nvCxnSpPr>
          <p:spPr>
            <a:xfrm flipV="1">
              <a:off x="960179" y="2508817"/>
              <a:ext cx="2475026"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3" name="Rectangle: Rounded Corners 202">
              <a:extLst>
                <a:ext uri="{FF2B5EF4-FFF2-40B4-BE49-F238E27FC236}">
                  <a16:creationId xmlns:a16="http://schemas.microsoft.com/office/drawing/2014/main" id="{8E8F7EEC-C2A1-48C3-9C87-0D336E9B2ED3}"/>
                </a:ext>
              </a:extLst>
            </p:cNvPr>
            <p:cNvSpPr/>
            <p:nvPr/>
          </p:nvSpPr>
          <p:spPr>
            <a:xfrm>
              <a:off x="1102774" y="2409824"/>
              <a:ext cx="1220104" cy="20002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Enqueue Resource (</a:t>
              </a:r>
              <a:r>
                <a:rPr lang="en-US" sz="800" b="1" dirty="0" err="1">
                  <a:solidFill>
                    <a:schemeClr val="tx1"/>
                  </a:solidFill>
                </a:rPr>
                <a:t>call_rcu</a:t>
              </a:r>
              <a:r>
                <a:rPr lang="en-US" sz="800" b="1" dirty="0">
                  <a:solidFill>
                    <a:schemeClr val="tx1"/>
                  </a:solidFill>
                </a:rPr>
                <a:t>)</a:t>
              </a:r>
            </a:p>
          </p:txBody>
        </p:sp>
      </p:grpSp>
      <p:grpSp>
        <p:nvGrpSpPr>
          <p:cNvPr id="15" name="Group 14">
            <a:extLst>
              <a:ext uri="{FF2B5EF4-FFF2-40B4-BE49-F238E27FC236}">
                <a16:creationId xmlns:a16="http://schemas.microsoft.com/office/drawing/2014/main" id="{7FE5256E-4B91-48C4-8B41-1E50A3459B75}"/>
              </a:ext>
            </a:extLst>
          </p:cNvPr>
          <p:cNvGrpSpPr/>
          <p:nvPr/>
        </p:nvGrpSpPr>
        <p:grpSpPr>
          <a:xfrm>
            <a:off x="1110078" y="2479363"/>
            <a:ext cx="1184627" cy="114300"/>
            <a:chOff x="1110078" y="2479363"/>
            <a:chExt cx="1184627" cy="114300"/>
          </a:xfrm>
        </p:grpSpPr>
        <p:cxnSp>
          <p:nvCxnSpPr>
            <p:cNvPr id="204" name="Straight Arrow Connector 203">
              <a:extLst>
                <a:ext uri="{FF2B5EF4-FFF2-40B4-BE49-F238E27FC236}">
                  <a16:creationId xmlns:a16="http://schemas.microsoft.com/office/drawing/2014/main" id="{0593B523-1C16-45BC-9B9B-B92EF8755E76}"/>
                </a:ext>
              </a:extLst>
            </p:cNvPr>
            <p:cNvCxnSpPr>
              <a:cxnSpLocks/>
            </p:cNvCxnSpPr>
            <p:nvPr/>
          </p:nvCxnSpPr>
          <p:spPr>
            <a:xfrm flipV="1">
              <a:off x="1110078" y="2587880"/>
              <a:ext cx="1184627"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Rectangle: Rounded Corners 204">
              <a:extLst>
                <a:ext uri="{FF2B5EF4-FFF2-40B4-BE49-F238E27FC236}">
                  <a16:creationId xmlns:a16="http://schemas.microsoft.com/office/drawing/2014/main" id="{4D020622-5FBC-48F5-ADD6-F4A6C6833A21}"/>
                </a:ext>
              </a:extLst>
            </p:cNvPr>
            <p:cNvSpPr/>
            <p:nvPr/>
          </p:nvSpPr>
          <p:spPr>
            <a:xfrm>
              <a:off x="1259931" y="2479363"/>
              <a:ext cx="561975" cy="952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Delete</a:t>
              </a:r>
            </a:p>
          </p:txBody>
        </p:sp>
      </p:grpSp>
      <p:grpSp>
        <p:nvGrpSpPr>
          <p:cNvPr id="206" name="Group 205">
            <a:extLst>
              <a:ext uri="{FF2B5EF4-FFF2-40B4-BE49-F238E27FC236}">
                <a16:creationId xmlns:a16="http://schemas.microsoft.com/office/drawing/2014/main" id="{80FA3D5B-633D-49A8-922D-6D888E4B7149}"/>
              </a:ext>
            </a:extLst>
          </p:cNvPr>
          <p:cNvGrpSpPr/>
          <p:nvPr/>
        </p:nvGrpSpPr>
        <p:grpSpPr>
          <a:xfrm>
            <a:off x="1098435" y="2665100"/>
            <a:ext cx="2341383" cy="200025"/>
            <a:chOff x="950798" y="2409824"/>
            <a:chExt cx="2341383" cy="200025"/>
          </a:xfrm>
        </p:grpSpPr>
        <p:cxnSp>
          <p:nvCxnSpPr>
            <p:cNvPr id="207" name="Straight Arrow Connector 206">
              <a:extLst>
                <a:ext uri="{FF2B5EF4-FFF2-40B4-BE49-F238E27FC236}">
                  <a16:creationId xmlns:a16="http://schemas.microsoft.com/office/drawing/2014/main" id="{F66E1EDB-9F1F-4B49-94D8-A97BB5D99750}"/>
                </a:ext>
              </a:extLst>
            </p:cNvPr>
            <p:cNvCxnSpPr>
              <a:cxnSpLocks/>
            </p:cNvCxnSpPr>
            <p:nvPr/>
          </p:nvCxnSpPr>
          <p:spPr>
            <a:xfrm flipV="1">
              <a:off x="950798" y="2508817"/>
              <a:ext cx="2341383"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8" name="Rectangle: Rounded Corners 207">
              <a:extLst>
                <a:ext uri="{FF2B5EF4-FFF2-40B4-BE49-F238E27FC236}">
                  <a16:creationId xmlns:a16="http://schemas.microsoft.com/office/drawing/2014/main" id="{FE539FA1-B4AC-4E01-955C-D8F724F64646}"/>
                </a:ext>
              </a:extLst>
            </p:cNvPr>
            <p:cNvSpPr/>
            <p:nvPr/>
          </p:nvSpPr>
          <p:spPr>
            <a:xfrm>
              <a:off x="1102774" y="2409824"/>
              <a:ext cx="1220104" cy="20002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Enqueue Resource (</a:t>
              </a:r>
              <a:r>
                <a:rPr lang="en-US" sz="800" b="1" dirty="0" err="1">
                  <a:solidFill>
                    <a:schemeClr val="tx1"/>
                  </a:solidFill>
                </a:rPr>
                <a:t>call_rcu</a:t>
              </a:r>
              <a:r>
                <a:rPr lang="en-US" sz="800" b="1" dirty="0">
                  <a:solidFill>
                    <a:schemeClr val="tx1"/>
                  </a:solidFill>
                </a:rPr>
                <a:t>)</a:t>
              </a:r>
            </a:p>
          </p:txBody>
        </p:sp>
      </p:grpSp>
      <p:grpSp>
        <p:nvGrpSpPr>
          <p:cNvPr id="209" name="Group 208">
            <a:extLst>
              <a:ext uri="{FF2B5EF4-FFF2-40B4-BE49-F238E27FC236}">
                <a16:creationId xmlns:a16="http://schemas.microsoft.com/office/drawing/2014/main" id="{037DD6F2-DBE3-40B1-8CBA-F6C523F43E92}"/>
              </a:ext>
            </a:extLst>
          </p:cNvPr>
          <p:cNvGrpSpPr/>
          <p:nvPr/>
        </p:nvGrpSpPr>
        <p:grpSpPr>
          <a:xfrm>
            <a:off x="4635177" y="3773306"/>
            <a:ext cx="1014740" cy="140837"/>
            <a:chOff x="647700" y="2707138"/>
            <a:chExt cx="1919288" cy="140837"/>
          </a:xfrm>
        </p:grpSpPr>
        <p:cxnSp>
          <p:nvCxnSpPr>
            <p:cNvPr id="210" name="Straight Arrow Connector 209">
              <a:extLst>
                <a:ext uri="{FF2B5EF4-FFF2-40B4-BE49-F238E27FC236}">
                  <a16:creationId xmlns:a16="http://schemas.microsoft.com/office/drawing/2014/main" id="{EC2DFB82-AD4D-42D0-BC7A-6923D7CDCA0A}"/>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1" name="Rectangle: Rounded Corners 210">
              <a:extLst>
                <a:ext uri="{FF2B5EF4-FFF2-40B4-BE49-F238E27FC236}">
                  <a16:creationId xmlns:a16="http://schemas.microsoft.com/office/drawing/2014/main" id="{8E3D0EE7-D819-4FDC-BAE7-5D2060D4491D}"/>
                </a:ext>
              </a:extLst>
            </p:cNvPr>
            <p:cNvSpPr/>
            <p:nvPr/>
          </p:nvSpPr>
          <p:spPr>
            <a:xfrm>
              <a:off x="703637" y="2707138"/>
              <a:ext cx="1645989"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212" name="Group 211">
            <a:extLst>
              <a:ext uri="{FF2B5EF4-FFF2-40B4-BE49-F238E27FC236}">
                <a16:creationId xmlns:a16="http://schemas.microsoft.com/office/drawing/2014/main" id="{A61697B5-8480-414A-A252-E33335F705F3}"/>
              </a:ext>
            </a:extLst>
          </p:cNvPr>
          <p:cNvGrpSpPr/>
          <p:nvPr/>
        </p:nvGrpSpPr>
        <p:grpSpPr>
          <a:xfrm>
            <a:off x="4632790" y="4001906"/>
            <a:ext cx="1014740" cy="140837"/>
            <a:chOff x="647700" y="2707138"/>
            <a:chExt cx="1919288" cy="140837"/>
          </a:xfrm>
        </p:grpSpPr>
        <p:cxnSp>
          <p:nvCxnSpPr>
            <p:cNvPr id="213" name="Straight Arrow Connector 212">
              <a:extLst>
                <a:ext uri="{FF2B5EF4-FFF2-40B4-BE49-F238E27FC236}">
                  <a16:creationId xmlns:a16="http://schemas.microsoft.com/office/drawing/2014/main" id="{9B3B460B-C5E9-4624-A7CF-77FC5DF3A71B}"/>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2B944764-F3AB-4913-A60B-B2DCC89BCE67}"/>
                </a:ext>
              </a:extLst>
            </p:cNvPr>
            <p:cNvSpPr/>
            <p:nvPr/>
          </p:nvSpPr>
          <p:spPr>
            <a:xfrm>
              <a:off x="703637" y="2707138"/>
              <a:ext cx="1645989"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215" name="Group 214">
            <a:extLst>
              <a:ext uri="{FF2B5EF4-FFF2-40B4-BE49-F238E27FC236}">
                <a16:creationId xmlns:a16="http://schemas.microsoft.com/office/drawing/2014/main" id="{6013E45D-EF34-4DD4-BEC9-C86B0FB35CBB}"/>
              </a:ext>
            </a:extLst>
          </p:cNvPr>
          <p:cNvGrpSpPr/>
          <p:nvPr/>
        </p:nvGrpSpPr>
        <p:grpSpPr>
          <a:xfrm>
            <a:off x="4632788" y="4232569"/>
            <a:ext cx="1014740" cy="140837"/>
            <a:chOff x="647700" y="2707138"/>
            <a:chExt cx="1919288" cy="140837"/>
          </a:xfrm>
        </p:grpSpPr>
        <p:cxnSp>
          <p:nvCxnSpPr>
            <p:cNvPr id="216" name="Straight Arrow Connector 215">
              <a:extLst>
                <a:ext uri="{FF2B5EF4-FFF2-40B4-BE49-F238E27FC236}">
                  <a16:creationId xmlns:a16="http://schemas.microsoft.com/office/drawing/2014/main" id="{4D430CC8-840B-47BA-B21E-C56C12E26253}"/>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Rectangle: Rounded Corners 216">
              <a:extLst>
                <a:ext uri="{FF2B5EF4-FFF2-40B4-BE49-F238E27FC236}">
                  <a16:creationId xmlns:a16="http://schemas.microsoft.com/office/drawing/2014/main" id="{311F4F1C-61CF-4BFE-A6F9-27EAA6C80214}"/>
                </a:ext>
              </a:extLst>
            </p:cNvPr>
            <p:cNvSpPr/>
            <p:nvPr/>
          </p:nvSpPr>
          <p:spPr>
            <a:xfrm>
              <a:off x="703637" y="2707138"/>
              <a:ext cx="1645989"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222" name="Group 221">
            <a:extLst>
              <a:ext uri="{FF2B5EF4-FFF2-40B4-BE49-F238E27FC236}">
                <a16:creationId xmlns:a16="http://schemas.microsoft.com/office/drawing/2014/main" id="{D08465BE-F1A5-470D-8A79-56C7A57381D4}"/>
              </a:ext>
            </a:extLst>
          </p:cNvPr>
          <p:cNvGrpSpPr/>
          <p:nvPr/>
        </p:nvGrpSpPr>
        <p:grpSpPr>
          <a:xfrm>
            <a:off x="3642890" y="2681105"/>
            <a:ext cx="973077" cy="265672"/>
            <a:chOff x="877918" y="2154690"/>
            <a:chExt cx="973077" cy="265672"/>
          </a:xfrm>
        </p:grpSpPr>
        <p:cxnSp>
          <p:nvCxnSpPr>
            <p:cNvPr id="223" name="Straight Arrow Connector 222">
              <a:extLst>
                <a:ext uri="{FF2B5EF4-FFF2-40B4-BE49-F238E27FC236}">
                  <a16:creationId xmlns:a16="http://schemas.microsoft.com/office/drawing/2014/main" id="{6DC19B6C-3265-4801-9199-DA2E1E93C97C}"/>
                </a:ext>
              </a:extLst>
            </p:cNvPr>
            <p:cNvCxnSpPr>
              <a:cxnSpLocks/>
            </p:cNvCxnSpPr>
            <p:nvPr/>
          </p:nvCxnSpPr>
          <p:spPr>
            <a:xfrm>
              <a:off x="877918" y="2400299"/>
              <a:ext cx="973077"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4" name="Rectangle: Rounded Corners 223">
              <a:extLst>
                <a:ext uri="{FF2B5EF4-FFF2-40B4-BE49-F238E27FC236}">
                  <a16:creationId xmlns:a16="http://schemas.microsoft.com/office/drawing/2014/main" id="{E59233EB-308B-4692-8EFE-381B2A4643A7}"/>
                </a:ext>
              </a:extLst>
            </p:cNvPr>
            <p:cNvSpPr/>
            <p:nvPr/>
          </p:nvSpPr>
          <p:spPr>
            <a:xfrm>
              <a:off x="943095" y="2154690"/>
              <a:ext cx="792806" cy="26567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Dequeue Resource</a:t>
              </a:r>
            </a:p>
          </p:txBody>
        </p:sp>
      </p:grpSp>
      <p:grpSp>
        <p:nvGrpSpPr>
          <p:cNvPr id="225" name="Group 224">
            <a:extLst>
              <a:ext uri="{FF2B5EF4-FFF2-40B4-BE49-F238E27FC236}">
                <a16:creationId xmlns:a16="http://schemas.microsoft.com/office/drawing/2014/main" id="{E5447859-9B66-46A8-BF9C-785F63AB81F6}"/>
              </a:ext>
            </a:extLst>
          </p:cNvPr>
          <p:cNvGrpSpPr/>
          <p:nvPr/>
        </p:nvGrpSpPr>
        <p:grpSpPr>
          <a:xfrm>
            <a:off x="2364243" y="4257039"/>
            <a:ext cx="2249256" cy="208657"/>
            <a:chOff x="-393109" y="2211704"/>
            <a:chExt cx="2249256" cy="208657"/>
          </a:xfrm>
        </p:grpSpPr>
        <p:cxnSp>
          <p:nvCxnSpPr>
            <p:cNvPr id="226" name="Straight Arrow Connector 225">
              <a:extLst>
                <a:ext uri="{FF2B5EF4-FFF2-40B4-BE49-F238E27FC236}">
                  <a16:creationId xmlns:a16="http://schemas.microsoft.com/office/drawing/2014/main" id="{466E466D-260A-481A-9333-7BDCB110A799}"/>
                </a:ext>
              </a:extLst>
            </p:cNvPr>
            <p:cNvCxnSpPr>
              <a:cxnSpLocks/>
            </p:cNvCxnSpPr>
            <p:nvPr/>
          </p:nvCxnSpPr>
          <p:spPr>
            <a:xfrm>
              <a:off x="-393109" y="2400299"/>
              <a:ext cx="2249256"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7" name="Rectangle: Rounded Corners 226">
              <a:extLst>
                <a:ext uri="{FF2B5EF4-FFF2-40B4-BE49-F238E27FC236}">
                  <a16:creationId xmlns:a16="http://schemas.microsoft.com/office/drawing/2014/main" id="{543C5169-4F4E-434D-9B81-2F8C9E2D022E}"/>
                </a:ext>
              </a:extLst>
            </p:cNvPr>
            <p:cNvSpPr/>
            <p:nvPr/>
          </p:nvSpPr>
          <p:spPr>
            <a:xfrm>
              <a:off x="943095" y="2211704"/>
              <a:ext cx="792806" cy="20865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Free</a:t>
              </a:r>
            </a:p>
          </p:txBody>
        </p:sp>
      </p:grpSp>
      <p:grpSp>
        <p:nvGrpSpPr>
          <p:cNvPr id="230" name="Group 229">
            <a:extLst>
              <a:ext uri="{FF2B5EF4-FFF2-40B4-BE49-F238E27FC236}">
                <a16:creationId xmlns:a16="http://schemas.microsoft.com/office/drawing/2014/main" id="{C26EAABF-6512-4D5F-B10E-6597AA4711A6}"/>
              </a:ext>
            </a:extLst>
          </p:cNvPr>
          <p:cNvGrpSpPr/>
          <p:nvPr/>
        </p:nvGrpSpPr>
        <p:grpSpPr>
          <a:xfrm>
            <a:off x="3642890" y="2963045"/>
            <a:ext cx="973077" cy="265672"/>
            <a:chOff x="877918" y="2154690"/>
            <a:chExt cx="973077" cy="265672"/>
          </a:xfrm>
        </p:grpSpPr>
        <p:cxnSp>
          <p:nvCxnSpPr>
            <p:cNvPr id="231" name="Straight Arrow Connector 230">
              <a:extLst>
                <a:ext uri="{FF2B5EF4-FFF2-40B4-BE49-F238E27FC236}">
                  <a16:creationId xmlns:a16="http://schemas.microsoft.com/office/drawing/2014/main" id="{53612B9E-CE16-476B-825E-20D0CE6BE7D3}"/>
                </a:ext>
              </a:extLst>
            </p:cNvPr>
            <p:cNvCxnSpPr>
              <a:cxnSpLocks/>
            </p:cNvCxnSpPr>
            <p:nvPr/>
          </p:nvCxnSpPr>
          <p:spPr>
            <a:xfrm>
              <a:off x="877918" y="2400299"/>
              <a:ext cx="973077"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2" name="Rectangle: Rounded Corners 231">
              <a:extLst>
                <a:ext uri="{FF2B5EF4-FFF2-40B4-BE49-F238E27FC236}">
                  <a16:creationId xmlns:a16="http://schemas.microsoft.com/office/drawing/2014/main" id="{75DAC20C-8D89-4E12-8234-DF090440BC86}"/>
                </a:ext>
              </a:extLst>
            </p:cNvPr>
            <p:cNvSpPr/>
            <p:nvPr/>
          </p:nvSpPr>
          <p:spPr>
            <a:xfrm>
              <a:off x="943095" y="2154690"/>
              <a:ext cx="792806" cy="26567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Dequeue Resource</a:t>
              </a:r>
            </a:p>
          </p:txBody>
        </p:sp>
      </p:grpSp>
      <p:grpSp>
        <p:nvGrpSpPr>
          <p:cNvPr id="233" name="Group 232">
            <a:extLst>
              <a:ext uri="{FF2B5EF4-FFF2-40B4-BE49-F238E27FC236}">
                <a16:creationId xmlns:a16="http://schemas.microsoft.com/office/drawing/2014/main" id="{2E18C0B2-2654-4370-8F7D-4A66CEAAEACB}"/>
              </a:ext>
            </a:extLst>
          </p:cNvPr>
          <p:cNvGrpSpPr/>
          <p:nvPr/>
        </p:nvGrpSpPr>
        <p:grpSpPr>
          <a:xfrm>
            <a:off x="2389665" y="4513579"/>
            <a:ext cx="2226986" cy="208657"/>
            <a:chOff x="-367687" y="2211704"/>
            <a:chExt cx="2226986" cy="208657"/>
          </a:xfrm>
        </p:grpSpPr>
        <p:cxnSp>
          <p:nvCxnSpPr>
            <p:cNvPr id="234" name="Straight Arrow Connector 233">
              <a:extLst>
                <a:ext uri="{FF2B5EF4-FFF2-40B4-BE49-F238E27FC236}">
                  <a16:creationId xmlns:a16="http://schemas.microsoft.com/office/drawing/2014/main" id="{804B316E-B3C7-408F-9A35-B026E64DA11F}"/>
                </a:ext>
              </a:extLst>
            </p:cNvPr>
            <p:cNvCxnSpPr>
              <a:cxnSpLocks/>
            </p:cNvCxnSpPr>
            <p:nvPr/>
          </p:nvCxnSpPr>
          <p:spPr>
            <a:xfrm>
              <a:off x="-367687" y="2400299"/>
              <a:ext cx="2226986"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5" name="Rectangle: Rounded Corners 234">
              <a:extLst>
                <a:ext uri="{FF2B5EF4-FFF2-40B4-BE49-F238E27FC236}">
                  <a16:creationId xmlns:a16="http://schemas.microsoft.com/office/drawing/2014/main" id="{6317E828-28EC-41F0-82A2-E10D33625568}"/>
                </a:ext>
              </a:extLst>
            </p:cNvPr>
            <p:cNvSpPr/>
            <p:nvPr/>
          </p:nvSpPr>
          <p:spPr>
            <a:xfrm>
              <a:off x="943095" y="2211704"/>
              <a:ext cx="792806" cy="20865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Free</a:t>
              </a:r>
            </a:p>
          </p:txBody>
        </p:sp>
      </p:grpSp>
      <p:grpSp>
        <p:nvGrpSpPr>
          <p:cNvPr id="132" name="Group 131">
            <a:extLst>
              <a:ext uri="{FF2B5EF4-FFF2-40B4-BE49-F238E27FC236}">
                <a16:creationId xmlns:a16="http://schemas.microsoft.com/office/drawing/2014/main" id="{02258386-3D7D-4E57-B91F-CD9196EDC87E}"/>
              </a:ext>
            </a:extLst>
          </p:cNvPr>
          <p:cNvGrpSpPr/>
          <p:nvPr/>
        </p:nvGrpSpPr>
        <p:grpSpPr>
          <a:xfrm>
            <a:off x="4635184" y="3587248"/>
            <a:ext cx="1014740" cy="140837"/>
            <a:chOff x="647700" y="2707138"/>
            <a:chExt cx="1919288" cy="140837"/>
          </a:xfrm>
        </p:grpSpPr>
        <p:cxnSp>
          <p:nvCxnSpPr>
            <p:cNvPr id="133" name="Straight Arrow Connector 132">
              <a:extLst>
                <a:ext uri="{FF2B5EF4-FFF2-40B4-BE49-F238E27FC236}">
                  <a16:creationId xmlns:a16="http://schemas.microsoft.com/office/drawing/2014/main" id="{7716FE35-DA23-465F-847E-44160140275E}"/>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Rectangle: Rounded Corners 133">
              <a:extLst>
                <a:ext uri="{FF2B5EF4-FFF2-40B4-BE49-F238E27FC236}">
                  <a16:creationId xmlns:a16="http://schemas.microsoft.com/office/drawing/2014/main" id="{BAEDCBA1-28B3-4F38-915C-DF206077172E}"/>
                </a:ext>
              </a:extLst>
            </p:cNvPr>
            <p:cNvSpPr/>
            <p:nvPr/>
          </p:nvSpPr>
          <p:spPr>
            <a:xfrm>
              <a:off x="715167" y="2707138"/>
              <a:ext cx="1645989"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26" name="Group 25">
            <a:extLst>
              <a:ext uri="{FF2B5EF4-FFF2-40B4-BE49-F238E27FC236}">
                <a16:creationId xmlns:a16="http://schemas.microsoft.com/office/drawing/2014/main" id="{6EBAB70A-0056-4E90-8339-5FB133AA4937}"/>
              </a:ext>
            </a:extLst>
          </p:cNvPr>
          <p:cNvGrpSpPr/>
          <p:nvPr/>
        </p:nvGrpSpPr>
        <p:grpSpPr>
          <a:xfrm>
            <a:off x="4634783" y="3361822"/>
            <a:ext cx="1131277" cy="165655"/>
            <a:chOff x="4634783" y="2584582"/>
            <a:chExt cx="1131277" cy="165655"/>
          </a:xfrm>
        </p:grpSpPr>
        <p:sp>
          <p:nvSpPr>
            <p:cNvPr id="131" name="Rectangle: Rounded Corners 130">
              <a:extLst>
                <a:ext uri="{FF2B5EF4-FFF2-40B4-BE49-F238E27FC236}">
                  <a16:creationId xmlns:a16="http://schemas.microsoft.com/office/drawing/2014/main" id="{9B8471A3-5C43-43D7-A232-68020270E52D}"/>
                </a:ext>
              </a:extLst>
            </p:cNvPr>
            <p:cNvSpPr/>
            <p:nvPr/>
          </p:nvSpPr>
          <p:spPr>
            <a:xfrm>
              <a:off x="4662761" y="2584582"/>
              <a:ext cx="1103299" cy="16565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Start GP</a:t>
              </a:r>
            </a:p>
            <a:p>
              <a:r>
                <a:rPr lang="en-US" sz="800" b="1" dirty="0">
                  <a:solidFill>
                    <a:schemeClr val="tx1"/>
                  </a:solidFill>
                </a:rPr>
                <a:t>(</a:t>
              </a:r>
              <a:r>
                <a:rPr lang="en-US" sz="800" b="1" dirty="0" err="1">
                  <a:solidFill>
                    <a:schemeClr val="tx1"/>
                  </a:solidFill>
                </a:rPr>
                <a:t>synchronize_rcu</a:t>
              </a:r>
              <a:r>
                <a:rPr lang="en-US" sz="800" b="1" dirty="0">
                  <a:solidFill>
                    <a:schemeClr val="tx1"/>
                  </a:solidFill>
                </a:rPr>
                <a:t>)</a:t>
              </a:r>
            </a:p>
          </p:txBody>
        </p:sp>
        <p:cxnSp>
          <p:nvCxnSpPr>
            <p:cNvPr id="130" name="Straight Arrow Connector 129">
              <a:extLst>
                <a:ext uri="{FF2B5EF4-FFF2-40B4-BE49-F238E27FC236}">
                  <a16:creationId xmlns:a16="http://schemas.microsoft.com/office/drawing/2014/main" id="{8060FCCD-F2A0-4C77-BF0C-276B03492D29}"/>
                </a:ext>
              </a:extLst>
            </p:cNvPr>
            <p:cNvCxnSpPr>
              <a:cxnSpLocks/>
            </p:cNvCxnSpPr>
            <p:nvPr/>
          </p:nvCxnSpPr>
          <p:spPr>
            <a:xfrm>
              <a:off x="4634783" y="2667000"/>
              <a:ext cx="1014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5" name="Flowchart: Alternate Process 134">
            <a:extLst>
              <a:ext uri="{FF2B5EF4-FFF2-40B4-BE49-F238E27FC236}">
                <a16:creationId xmlns:a16="http://schemas.microsoft.com/office/drawing/2014/main" id="{BEACF8C4-390F-47D3-BE0A-C544F860EB79}"/>
              </a:ext>
            </a:extLst>
          </p:cNvPr>
          <p:cNvSpPr/>
          <p:nvPr/>
        </p:nvSpPr>
        <p:spPr>
          <a:xfrm>
            <a:off x="152404" y="5314827"/>
            <a:ext cx="5811050" cy="1324835"/>
          </a:xfrm>
          <a:prstGeom prst="flowChartAlternateProcess">
            <a:avLst/>
          </a:prstGeom>
          <a:solidFill>
            <a:srgbClr val="92D050"/>
          </a:solidFill>
        </p:spPr>
        <p:style>
          <a:lnRef idx="1">
            <a:schemeClr val="accent4"/>
          </a:lnRef>
          <a:fillRef idx="3">
            <a:schemeClr val="accent4"/>
          </a:fillRef>
          <a:effectRef idx="2">
            <a:schemeClr val="accent4"/>
          </a:effectRef>
          <a:fontRef idx="minor">
            <a:schemeClr val="lt1"/>
          </a:fontRef>
        </p:style>
        <p:txBody>
          <a:bodyPr rtlCol="0" anchor="ctr"/>
          <a:lstStyle/>
          <a:p>
            <a:pPr marL="342900" indent="-342900">
              <a:buFont typeface="Arial" panose="020B0604020202020204" pitchFamily="34" charset="0"/>
              <a:buChar char="•"/>
            </a:pPr>
            <a:r>
              <a:rPr lang="en-US" dirty="0"/>
              <a:t>Writer does not poll, performance not affected</a:t>
            </a:r>
          </a:p>
          <a:p>
            <a:pPr marL="342900" indent="-342900">
              <a:buFont typeface="Arial" panose="020B0604020202020204" pitchFamily="34" charset="0"/>
              <a:buChar char="•"/>
            </a:pPr>
            <a:r>
              <a:rPr lang="en-US" dirty="0"/>
              <a:t>Cost of reclamation is amortized</a:t>
            </a:r>
          </a:p>
        </p:txBody>
      </p:sp>
      <p:sp>
        <p:nvSpPr>
          <p:cNvPr id="136" name="Flowchart: Alternate Process 135">
            <a:extLst>
              <a:ext uri="{FF2B5EF4-FFF2-40B4-BE49-F238E27FC236}">
                <a16:creationId xmlns:a16="http://schemas.microsoft.com/office/drawing/2014/main" id="{E0A02FA5-A769-4990-9719-E5240ABB5B60}"/>
              </a:ext>
            </a:extLst>
          </p:cNvPr>
          <p:cNvSpPr/>
          <p:nvPr/>
        </p:nvSpPr>
        <p:spPr>
          <a:xfrm>
            <a:off x="6248404" y="5285112"/>
            <a:ext cx="5829294" cy="1361751"/>
          </a:xfrm>
          <a:prstGeom prst="flowChartAlternateProcess">
            <a:avLst/>
          </a:prstGeom>
          <a:solidFill>
            <a:schemeClr val="accent3"/>
          </a:solidFill>
        </p:spPr>
        <p:style>
          <a:lnRef idx="1">
            <a:schemeClr val="accent4"/>
          </a:lnRef>
          <a:fillRef idx="3">
            <a:schemeClr val="accent4"/>
          </a:fillRef>
          <a:effectRef idx="2">
            <a:schemeClr val="accent4"/>
          </a:effectRef>
          <a:fontRef idx="minor">
            <a:schemeClr val="lt1"/>
          </a:fontRef>
        </p:style>
        <p:txBody>
          <a:bodyPr rtlCol="0" anchor="ctr"/>
          <a:lstStyle/>
          <a:p>
            <a:pPr marL="342900" indent="-342900">
              <a:buFont typeface="Arial" panose="020B0604020202020204" pitchFamily="34" charset="0"/>
              <a:buChar char="•"/>
            </a:pPr>
            <a:r>
              <a:rPr lang="en-US" dirty="0"/>
              <a:t>Another thread added to the application</a:t>
            </a:r>
          </a:p>
          <a:p>
            <a:pPr marL="342900" indent="-342900">
              <a:buFont typeface="Arial" panose="020B0604020202020204" pitchFamily="34" charset="0"/>
              <a:buChar char="•"/>
            </a:pPr>
            <a:r>
              <a:rPr lang="en-US" dirty="0"/>
              <a:t>If writer runs out of resources…</a:t>
            </a:r>
          </a:p>
          <a:p>
            <a:pPr marL="342900" indent="-342900">
              <a:buFont typeface="Arial" panose="020B0604020202020204" pitchFamily="34" charset="0"/>
              <a:buChar char="•"/>
            </a:pPr>
            <a:r>
              <a:rPr lang="en-US" dirty="0"/>
              <a:t>Polling still exists – in reclamation thread</a:t>
            </a:r>
          </a:p>
          <a:p>
            <a:pPr marL="342900" indent="-342900">
              <a:buFont typeface="Arial" panose="020B0604020202020204" pitchFamily="34" charset="0"/>
              <a:buChar char="•"/>
            </a:pPr>
            <a:r>
              <a:rPr lang="en-US" dirty="0"/>
              <a:t>Time to reclaim increases</a:t>
            </a:r>
          </a:p>
          <a:p>
            <a:pPr marL="342900" indent="-342900">
              <a:buFont typeface="Arial" panose="020B0604020202020204" pitchFamily="34" charset="0"/>
              <a:buChar char="•"/>
            </a:pPr>
            <a:r>
              <a:rPr lang="en-US" dirty="0"/>
              <a:t>Contention on global defer queue</a:t>
            </a:r>
          </a:p>
        </p:txBody>
      </p:sp>
    </p:spTree>
    <p:extLst>
      <p:ext uri="{BB962C8B-B14F-4D97-AF65-F5344CB8AC3E}">
        <p14:creationId xmlns:p14="http://schemas.microsoft.com/office/powerpoint/2010/main" val="3880759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
                                            <p:txEl>
                                              <p:pRg st="1" end="1"/>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
                                            <p:txEl>
                                              <p:pRg st="2" end="2"/>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2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9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28" grpId="0" animBg="1"/>
      <p:bldP spid="7" grpId="0" uiExpand="1" build="p"/>
      <p:bldP spid="112" grpId="0" animBg="1"/>
      <p:bldP spid="183" grpId="0" animBg="1"/>
      <p:bldP spid="114" grpId="0" animBg="1"/>
      <p:bldP spid="167" grpId="0" animBg="1"/>
      <p:bldP spid="113" grpId="0" animBg="1"/>
      <p:bldP spid="193" grpId="0" animBg="1"/>
      <p:bldP spid="198" grpId="0" animBg="1"/>
      <p:bldP spid="135"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Rounded Corners 109">
            <a:extLst>
              <a:ext uri="{FF2B5EF4-FFF2-40B4-BE49-F238E27FC236}">
                <a16:creationId xmlns:a16="http://schemas.microsoft.com/office/drawing/2014/main" id="{FBA93DB2-FC06-4FCC-855E-E4EBEB1C14C0}"/>
              </a:ext>
            </a:extLst>
          </p:cNvPr>
          <p:cNvSpPr/>
          <p:nvPr/>
        </p:nvSpPr>
        <p:spPr>
          <a:xfrm>
            <a:off x="3576303" y="3177104"/>
            <a:ext cx="207300" cy="25057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6">
            <a:extLst>
              <a:ext uri="{FF2B5EF4-FFF2-40B4-BE49-F238E27FC236}">
                <a16:creationId xmlns:a16="http://schemas.microsoft.com/office/drawing/2014/main" id="{F2887425-6FF5-4A7F-9ABE-3CBCD45DF04B}"/>
              </a:ext>
            </a:extLst>
          </p:cNvPr>
          <p:cNvSpPr/>
          <p:nvPr/>
        </p:nvSpPr>
        <p:spPr>
          <a:xfrm>
            <a:off x="3430253" y="2841223"/>
            <a:ext cx="207300" cy="30319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F07C5DF1-8653-43A6-B79C-6DBF8F70D548}"/>
              </a:ext>
            </a:extLst>
          </p:cNvPr>
          <p:cNvSpPr/>
          <p:nvPr/>
        </p:nvSpPr>
        <p:spPr>
          <a:xfrm>
            <a:off x="3589003" y="2511099"/>
            <a:ext cx="207300" cy="24438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Rounded Corners 228">
            <a:extLst>
              <a:ext uri="{FF2B5EF4-FFF2-40B4-BE49-F238E27FC236}">
                <a16:creationId xmlns:a16="http://schemas.microsoft.com/office/drawing/2014/main" id="{C9E2B679-E62B-44B6-AD38-6E17865CDEDA}"/>
              </a:ext>
            </a:extLst>
          </p:cNvPr>
          <p:cNvSpPr/>
          <p:nvPr/>
        </p:nvSpPr>
        <p:spPr>
          <a:xfrm>
            <a:off x="2285507" y="4490504"/>
            <a:ext cx="209548" cy="23608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Rounded Corners 227">
            <a:extLst>
              <a:ext uri="{FF2B5EF4-FFF2-40B4-BE49-F238E27FC236}">
                <a16:creationId xmlns:a16="http://schemas.microsoft.com/office/drawing/2014/main" id="{51AA2C83-44EE-4547-BCBC-C99F850FC05A}"/>
              </a:ext>
            </a:extLst>
          </p:cNvPr>
          <p:cNvSpPr/>
          <p:nvPr/>
        </p:nvSpPr>
        <p:spPr>
          <a:xfrm>
            <a:off x="2145013" y="4233964"/>
            <a:ext cx="209548" cy="23608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a16="http://schemas.microsoft.com/office/drawing/2014/main" id="{17376338-415A-4652-AA7F-F9E9E5D9B5AC}"/>
              </a:ext>
            </a:extLst>
          </p:cNvPr>
          <p:cNvSpPr/>
          <p:nvPr/>
        </p:nvSpPr>
        <p:spPr>
          <a:xfrm>
            <a:off x="996881" y="2368570"/>
            <a:ext cx="209549" cy="446435"/>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id="{928CB8CA-B832-4C58-9881-F346C999F696}"/>
              </a:ext>
            </a:extLst>
          </p:cNvPr>
          <p:cNvSpPr/>
          <p:nvPr/>
        </p:nvSpPr>
        <p:spPr>
          <a:xfrm>
            <a:off x="2293197" y="2396853"/>
            <a:ext cx="209548" cy="23608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709480" y="420171"/>
            <a:ext cx="9145719" cy="706964"/>
          </a:xfrm>
        </p:spPr>
        <p:txBody>
          <a:bodyPr/>
          <a:lstStyle/>
          <a:p>
            <a:r>
              <a:rPr lang="en-US" dirty="0"/>
              <a:t>Resource Reclamation – With lib-</a:t>
            </a:r>
            <a:r>
              <a:rPr lang="en-US" dirty="0" err="1"/>
              <a:t>urcu</a:t>
            </a:r>
            <a:r>
              <a:rPr lang="en-US" dirty="0"/>
              <a:t>, </a:t>
            </a:r>
            <a:r>
              <a:rPr lang="en-US" dirty="0" err="1"/>
              <a:t>rcu_defer</a:t>
            </a:r>
            <a:endParaRPr lang="en-US" dirty="0"/>
          </a:p>
        </p:txBody>
      </p:sp>
      <p:sp>
        <p:nvSpPr>
          <p:cNvPr id="112" name="Rectangle: Rounded Corners 111">
            <a:extLst>
              <a:ext uri="{FF2B5EF4-FFF2-40B4-BE49-F238E27FC236}">
                <a16:creationId xmlns:a16="http://schemas.microsoft.com/office/drawing/2014/main" id="{F6A65633-68D1-46A9-8F4B-B8D86AA59345}"/>
              </a:ext>
            </a:extLst>
          </p:cNvPr>
          <p:cNvSpPr/>
          <p:nvPr/>
        </p:nvSpPr>
        <p:spPr>
          <a:xfrm>
            <a:off x="5819611" y="3231073"/>
            <a:ext cx="238122" cy="115719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F7194A62-39C6-4328-AACD-A95298B9E0AD}"/>
              </a:ext>
            </a:extLst>
          </p:cNvPr>
          <p:cNvSpPr/>
          <p:nvPr/>
        </p:nvSpPr>
        <p:spPr>
          <a:xfrm>
            <a:off x="863531" y="1847369"/>
            <a:ext cx="209549" cy="446436"/>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6181129-BBA2-499C-8AD8-226DD0EEB5FE}"/>
              </a:ext>
            </a:extLst>
          </p:cNvPr>
          <p:cNvGrpSpPr/>
          <p:nvPr/>
        </p:nvGrpSpPr>
        <p:grpSpPr>
          <a:xfrm>
            <a:off x="663506" y="1321854"/>
            <a:ext cx="733425" cy="3671989"/>
            <a:chOff x="663506" y="1321854"/>
            <a:chExt cx="733425" cy="3671989"/>
          </a:xfrm>
        </p:grpSpPr>
        <p:grpSp>
          <p:nvGrpSpPr>
            <p:cNvPr id="184" name="Group 183">
              <a:extLst>
                <a:ext uri="{FF2B5EF4-FFF2-40B4-BE49-F238E27FC236}">
                  <a16:creationId xmlns:a16="http://schemas.microsoft.com/office/drawing/2014/main" id="{1E77BB5C-E36D-45E5-8838-B39E8BA56AB8}"/>
                </a:ext>
              </a:extLst>
            </p:cNvPr>
            <p:cNvGrpSpPr/>
            <p:nvPr/>
          </p:nvGrpSpPr>
          <p:grpSpPr>
            <a:xfrm>
              <a:off x="815906" y="1321854"/>
              <a:ext cx="581025" cy="3638550"/>
              <a:chOff x="361950" y="1676400"/>
              <a:chExt cx="581025" cy="3638550"/>
            </a:xfrm>
          </p:grpSpPr>
          <p:sp>
            <p:nvSpPr>
              <p:cNvPr id="185" name="Rectangle: Rounded Corners 184">
                <a:extLst>
                  <a:ext uri="{FF2B5EF4-FFF2-40B4-BE49-F238E27FC236}">
                    <a16:creationId xmlns:a16="http://schemas.microsoft.com/office/drawing/2014/main" id="{17062F73-D41A-4F0F-B278-E4095398923F}"/>
                  </a:ext>
                </a:extLst>
              </p:cNvPr>
              <p:cNvSpPr/>
              <p:nvPr/>
            </p:nvSpPr>
            <p:spPr>
              <a:xfrm>
                <a:off x="361950" y="1676400"/>
                <a:ext cx="58102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Writer Thread</a:t>
                </a:r>
              </a:p>
            </p:txBody>
          </p:sp>
          <p:cxnSp>
            <p:nvCxnSpPr>
              <p:cNvPr id="186" name="Straight Connector 185">
                <a:extLst>
                  <a:ext uri="{FF2B5EF4-FFF2-40B4-BE49-F238E27FC236}">
                    <a16:creationId xmlns:a16="http://schemas.microsoft.com/office/drawing/2014/main" id="{DAC9D2B5-5CAE-4309-8815-F349121AF210}"/>
                  </a:ext>
                </a:extLst>
              </p:cNvPr>
              <p:cNvCxnSpPr>
                <a:cxnSpLocks/>
                <a:stCxn id="185" idx="2"/>
              </p:cNvCxnSpPr>
              <p:nvPr/>
            </p:nvCxnSpPr>
            <p:spPr>
              <a:xfrm flipH="1">
                <a:off x="633413" y="1971675"/>
                <a:ext cx="19050" cy="3343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B3A3901C-E199-4F7C-AAD0-6CE7188C1F1D}"/>
                </a:ext>
              </a:extLst>
            </p:cNvPr>
            <p:cNvGrpSpPr/>
            <p:nvPr/>
          </p:nvGrpSpPr>
          <p:grpSpPr>
            <a:xfrm>
              <a:off x="663506" y="1388529"/>
              <a:ext cx="581025" cy="3605314"/>
              <a:chOff x="361950" y="1676400"/>
              <a:chExt cx="581025" cy="3605314"/>
            </a:xfrm>
          </p:grpSpPr>
          <p:sp>
            <p:nvSpPr>
              <p:cNvPr id="116" name="Rectangle: Rounded Corners 115">
                <a:extLst>
                  <a:ext uri="{FF2B5EF4-FFF2-40B4-BE49-F238E27FC236}">
                    <a16:creationId xmlns:a16="http://schemas.microsoft.com/office/drawing/2014/main" id="{E1DAA20B-CF5F-481F-B8E2-7A5DD50C4B95}"/>
                  </a:ext>
                </a:extLst>
              </p:cNvPr>
              <p:cNvSpPr/>
              <p:nvPr/>
            </p:nvSpPr>
            <p:spPr>
              <a:xfrm>
                <a:off x="361950" y="1676400"/>
                <a:ext cx="58102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Writer Thread</a:t>
                </a:r>
              </a:p>
            </p:txBody>
          </p:sp>
          <p:cxnSp>
            <p:nvCxnSpPr>
              <p:cNvPr id="117" name="Straight Connector 116">
                <a:extLst>
                  <a:ext uri="{FF2B5EF4-FFF2-40B4-BE49-F238E27FC236}">
                    <a16:creationId xmlns:a16="http://schemas.microsoft.com/office/drawing/2014/main" id="{D9FFFE10-B0AA-4E9C-A107-97EBD13BA20B}"/>
                  </a:ext>
                </a:extLst>
              </p:cNvPr>
              <p:cNvCxnSpPr>
                <a:cxnSpLocks/>
                <a:stCxn id="116" idx="2"/>
              </p:cNvCxnSpPr>
              <p:nvPr/>
            </p:nvCxnSpPr>
            <p:spPr>
              <a:xfrm flipH="1">
                <a:off x="633413" y="1971675"/>
                <a:ext cx="19050" cy="3310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3" name="Rectangle: Rounded Corners 112">
            <a:extLst>
              <a:ext uri="{FF2B5EF4-FFF2-40B4-BE49-F238E27FC236}">
                <a16:creationId xmlns:a16="http://schemas.microsoft.com/office/drawing/2014/main" id="{0B82A760-2429-4A88-AC0D-59DE54C1FAF5}"/>
              </a:ext>
            </a:extLst>
          </p:cNvPr>
          <p:cNvSpPr/>
          <p:nvPr/>
        </p:nvSpPr>
        <p:spPr>
          <a:xfrm>
            <a:off x="2160253" y="1845088"/>
            <a:ext cx="209548" cy="22188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DE2F8D0-69BA-43DD-A192-85970832D13F}"/>
              </a:ext>
            </a:extLst>
          </p:cNvPr>
          <p:cNvGrpSpPr/>
          <p:nvPr/>
        </p:nvGrpSpPr>
        <p:grpSpPr>
          <a:xfrm>
            <a:off x="1793539" y="1317193"/>
            <a:ext cx="1075919" cy="3714845"/>
            <a:chOff x="1793539" y="1317193"/>
            <a:chExt cx="1075919" cy="3714845"/>
          </a:xfrm>
        </p:grpSpPr>
        <p:grpSp>
          <p:nvGrpSpPr>
            <p:cNvPr id="168" name="Group 167">
              <a:extLst>
                <a:ext uri="{FF2B5EF4-FFF2-40B4-BE49-F238E27FC236}">
                  <a16:creationId xmlns:a16="http://schemas.microsoft.com/office/drawing/2014/main" id="{637D672B-C86C-44D5-A86F-2DC66F8E089F}"/>
                </a:ext>
              </a:extLst>
            </p:cNvPr>
            <p:cNvGrpSpPr/>
            <p:nvPr/>
          </p:nvGrpSpPr>
          <p:grpSpPr>
            <a:xfrm>
              <a:off x="1936008" y="1317193"/>
              <a:ext cx="933450" cy="3676650"/>
              <a:chOff x="1343025" y="1287291"/>
              <a:chExt cx="933450" cy="3676650"/>
            </a:xfrm>
          </p:grpSpPr>
          <p:sp>
            <p:nvSpPr>
              <p:cNvPr id="169" name="Rectangle: Rounded Corners 168">
                <a:extLst>
                  <a:ext uri="{FF2B5EF4-FFF2-40B4-BE49-F238E27FC236}">
                    <a16:creationId xmlns:a16="http://schemas.microsoft.com/office/drawing/2014/main" id="{EFEE6F0E-969A-45BE-9D22-187DA7654FD5}"/>
                  </a:ext>
                </a:extLst>
              </p:cNvPr>
              <p:cNvSpPr/>
              <p:nvPr/>
            </p:nvSpPr>
            <p:spPr>
              <a:xfrm>
                <a:off x="1343025" y="1287291"/>
                <a:ext cx="933450" cy="295275"/>
              </a:xfrm>
              <a:prstGeom prst="round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Lock-Free Data structure</a:t>
                </a:r>
              </a:p>
            </p:txBody>
          </p:sp>
          <p:cxnSp>
            <p:nvCxnSpPr>
              <p:cNvPr id="170" name="Straight Connector 169">
                <a:extLst>
                  <a:ext uri="{FF2B5EF4-FFF2-40B4-BE49-F238E27FC236}">
                    <a16:creationId xmlns:a16="http://schemas.microsoft.com/office/drawing/2014/main" id="{0C99C460-37F2-494C-A73E-E66D0FB18577}"/>
                  </a:ext>
                </a:extLst>
              </p:cNvPr>
              <p:cNvCxnSpPr>
                <a:cxnSpLocks/>
                <a:stCxn id="169" idx="2"/>
              </p:cNvCxnSpPr>
              <p:nvPr/>
            </p:nvCxnSpPr>
            <p:spPr>
              <a:xfrm flipH="1">
                <a:off x="1790700" y="1582566"/>
                <a:ext cx="19050" cy="338137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CB7756E5-FD19-4DE7-BEF6-CEB853CF1801}"/>
                </a:ext>
              </a:extLst>
            </p:cNvPr>
            <p:cNvGrpSpPr/>
            <p:nvPr/>
          </p:nvGrpSpPr>
          <p:grpSpPr>
            <a:xfrm>
              <a:off x="1793539" y="1388530"/>
              <a:ext cx="933450" cy="3643508"/>
              <a:chOff x="1333500" y="1676400"/>
              <a:chExt cx="933450" cy="3876675"/>
            </a:xfrm>
          </p:grpSpPr>
          <p:sp>
            <p:nvSpPr>
              <p:cNvPr id="119" name="Rectangle: Rounded Corners 118">
                <a:extLst>
                  <a:ext uri="{FF2B5EF4-FFF2-40B4-BE49-F238E27FC236}">
                    <a16:creationId xmlns:a16="http://schemas.microsoft.com/office/drawing/2014/main" id="{1FAAFEBE-95BF-4618-9B47-6C0ECC948EDE}"/>
                  </a:ext>
                </a:extLst>
              </p:cNvPr>
              <p:cNvSpPr/>
              <p:nvPr/>
            </p:nvSpPr>
            <p:spPr>
              <a:xfrm>
                <a:off x="1333500" y="1676400"/>
                <a:ext cx="933450" cy="295275"/>
              </a:xfrm>
              <a:prstGeom prst="round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Lock-Free Data structure</a:t>
                </a:r>
              </a:p>
            </p:txBody>
          </p:sp>
          <p:cxnSp>
            <p:nvCxnSpPr>
              <p:cNvPr id="120" name="Straight Connector 119">
                <a:extLst>
                  <a:ext uri="{FF2B5EF4-FFF2-40B4-BE49-F238E27FC236}">
                    <a16:creationId xmlns:a16="http://schemas.microsoft.com/office/drawing/2014/main" id="{F5044741-0018-4FB2-A3FD-BACBA08F34AB}"/>
                  </a:ext>
                </a:extLst>
              </p:cNvPr>
              <p:cNvCxnSpPr>
                <a:stCxn id="119" idx="2"/>
              </p:cNvCxnSpPr>
              <p:nvPr/>
            </p:nvCxnSpPr>
            <p:spPr>
              <a:xfrm flipH="1">
                <a:off x="1781175" y="1971675"/>
                <a:ext cx="19050" cy="3581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121" name="Group 120">
            <a:extLst>
              <a:ext uri="{FF2B5EF4-FFF2-40B4-BE49-F238E27FC236}">
                <a16:creationId xmlns:a16="http://schemas.microsoft.com/office/drawing/2014/main" id="{DB9C6DEB-01D6-40B7-AC54-9E683FBE219D}"/>
              </a:ext>
            </a:extLst>
          </p:cNvPr>
          <p:cNvGrpSpPr/>
          <p:nvPr/>
        </p:nvGrpSpPr>
        <p:grpSpPr>
          <a:xfrm>
            <a:off x="5557673" y="1388529"/>
            <a:ext cx="714375" cy="3679309"/>
            <a:chOff x="2390775" y="1676400"/>
            <a:chExt cx="714375" cy="3679309"/>
          </a:xfrm>
        </p:grpSpPr>
        <p:sp>
          <p:nvSpPr>
            <p:cNvPr id="122" name="Rectangle: Rounded Corners 121">
              <a:extLst>
                <a:ext uri="{FF2B5EF4-FFF2-40B4-BE49-F238E27FC236}">
                  <a16:creationId xmlns:a16="http://schemas.microsoft.com/office/drawing/2014/main" id="{BF98AEC7-70D0-41FC-BD93-94678B63C5B7}"/>
                </a:ext>
              </a:extLst>
            </p:cNvPr>
            <p:cNvSpPr/>
            <p:nvPr/>
          </p:nvSpPr>
          <p:spPr>
            <a:xfrm>
              <a:off x="2390775" y="1676400"/>
              <a:ext cx="714375" cy="295275"/>
            </a:xfrm>
            <a:prstGeom prst="roundRect">
              <a:avLst/>
            </a:prstGeom>
            <a:no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RCU State</a:t>
              </a:r>
            </a:p>
          </p:txBody>
        </p:sp>
        <p:cxnSp>
          <p:nvCxnSpPr>
            <p:cNvPr id="123" name="Straight Connector 122">
              <a:extLst>
                <a:ext uri="{FF2B5EF4-FFF2-40B4-BE49-F238E27FC236}">
                  <a16:creationId xmlns:a16="http://schemas.microsoft.com/office/drawing/2014/main" id="{8942BF09-A2F9-44E3-A959-5735C7B920D0}"/>
                </a:ext>
              </a:extLst>
            </p:cNvPr>
            <p:cNvCxnSpPr>
              <a:cxnSpLocks/>
              <a:stCxn id="122" idx="2"/>
            </p:cNvCxnSpPr>
            <p:nvPr/>
          </p:nvCxnSpPr>
          <p:spPr>
            <a:xfrm>
              <a:off x="2747963" y="1971675"/>
              <a:ext cx="16905" cy="338403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C5A5AD8-CAB0-4F51-AD68-8C1836888817}"/>
              </a:ext>
            </a:extLst>
          </p:cNvPr>
          <p:cNvGrpSpPr/>
          <p:nvPr/>
        </p:nvGrpSpPr>
        <p:grpSpPr>
          <a:xfrm>
            <a:off x="6586373" y="1350429"/>
            <a:ext cx="923925" cy="3813174"/>
            <a:chOff x="6586373" y="1350429"/>
            <a:chExt cx="923925" cy="3813174"/>
          </a:xfrm>
        </p:grpSpPr>
        <p:sp>
          <p:nvSpPr>
            <p:cNvPr id="104" name="Rectangle: Rounded Corners 103">
              <a:extLst>
                <a:ext uri="{FF2B5EF4-FFF2-40B4-BE49-F238E27FC236}">
                  <a16:creationId xmlns:a16="http://schemas.microsoft.com/office/drawing/2014/main" id="{D78C04CB-8339-482C-9958-0595E9828880}"/>
                </a:ext>
              </a:extLst>
            </p:cNvPr>
            <p:cNvSpPr/>
            <p:nvPr/>
          </p:nvSpPr>
          <p:spPr>
            <a:xfrm>
              <a:off x="6800686" y="3497656"/>
              <a:ext cx="219073" cy="1570182"/>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2579E27A-984F-4EAB-AFCA-E6A075DF4E7A}"/>
                </a:ext>
              </a:extLst>
            </p:cNvPr>
            <p:cNvSpPr/>
            <p:nvPr/>
          </p:nvSpPr>
          <p:spPr>
            <a:xfrm>
              <a:off x="6800686" y="3162084"/>
              <a:ext cx="219073" cy="325890"/>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EC4E520B-FDF7-4115-9DE4-07D0D62A8A65}"/>
                </a:ext>
              </a:extLst>
            </p:cNvPr>
            <p:cNvSpPr/>
            <p:nvPr/>
          </p:nvSpPr>
          <p:spPr>
            <a:xfrm>
              <a:off x="6800686" y="1910588"/>
              <a:ext cx="219073" cy="1237572"/>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A0DB694-E357-4108-BFFA-CE7CCAC2D0D4}"/>
                </a:ext>
              </a:extLst>
            </p:cNvPr>
            <p:cNvGrpSpPr/>
            <p:nvPr/>
          </p:nvGrpSpPr>
          <p:grpSpPr>
            <a:xfrm>
              <a:off x="6586373" y="1350429"/>
              <a:ext cx="923925" cy="3813174"/>
              <a:chOff x="6586373" y="1350429"/>
              <a:chExt cx="923925" cy="3813174"/>
            </a:xfrm>
          </p:grpSpPr>
          <p:grpSp>
            <p:nvGrpSpPr>
              <p:cNvPr id="95" name="Group 94">
                <a:extLst>
                  <a:ext uri="{FF2B5EF4-FFF2-40B4-BE49-F238E27FC236}">
                    <a16:creationId xmlns:a16="http://schemas.microsoft.com/office/drawing/2014/main" id="{A83CBD04-7182-4BF1-AC54-82FAB5EDD070}"/>
                  </a:ext>
                </a:extLst>
              </p:cNvPr>
              <p:cNvGrpSpPr/>
              <p:nvPr/>
            </p:nvGrpSpPr>
            <p:grpSpPr>
              <a:xfrm>
                <a:off x="6872123" y="1350429"/>
                <a:ext cx="638175" cy="3813174"/>
                <a:chOff x="4019550" y="1638300"/>
                <a:chExt cx="638175" cy="3813174"/>
              </a:xfrm>
            </p:grpSpPr>
            <p:sp>
              <p:nvSpPr>
                <p:cNvPr id="96" name="Rectangle: Rounded Corners 95">
                  <a:extLst>
                    <a:ext uri="{FF2B5EF4-FFF2-40B4-BE49-F238E27FC236}">
                      <a16:creationId xmlns:a16="http://schemas.microsoft.com/office/drawing/2014/main" id="{FB3F98C8-2AD7-48CC-AF12-EDEF9213E47E}"/>
                    </a:ext>
                  </a:extLst>
                </p:cNvPr>
                <p:cNvSpPr/>
                <p:nvPr/>
              </p:nvSpPr>
              <p:spPr>
                <a:xfrm>
                  <a:off x="4019550" y="1638300"/>
                  <a:ext cx="63817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Reader </a:t>
                  </a:r>
                  <a:r>
                    <a:rPr lang="en-US" sz="800" dirty="0" err="1">
                      <a:solidFill>
                        <a:schemeClr val="tx1"/>
                      </a:solidFill>
                    </a:rPr>
                    <a:t>ThreadN</a:t>
                  </a:r>
                  <a:endParaRPr lang="en-US" sz="800" dirty="0">
                    <a:solidFill>
                      <a:schemeClr val="tx1"/>
                    </a:solidFill>
                  </a:endParaRPr>
                </a:p>
              </p:txBody>
            </p:sp>
            <p:sp>
              <p:nvSpPr>
                <p:cNvPr id="97" name="Rectangle: Rounded Corners 96">
                  <a:extLst>
                    <a:ext uri="{FF2B5EF4-FFF2-40B4-BE49-F238E27FC236}">
                      <a16:creationId xmlns:a16="http://schemas.microsoft.com/office/drawing/2014/main" id="{CD7F0E2A-32BB-4960-954E-8792A6F988D7}"/>
                    </a:ext>
                  </a:extLst>
                </p:cNvPr>
                <p:cNvSpPr/>
                <p:nvPr/>
              </p:nvSpPr>
              <p:spPr>
                <a:xfrm>
                  <a:off x="4233228" y="4559922"/>
                  <a:ext cx="219074" cy="771550"/>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97">
                  <a:extLst>
                    <a:ext uri="{FF2B5EF4-FFF2-40B4-BE49-F238E27FC236}">
                      <a16:creationId xmlns:a16="http://schemas.microsoft.com/office/drawing/2014/main" id="{F2DAF9B0-5731-4A7C-845D-AF70CB45EF76}"/>
                    </a:ext>
                  </a:extLst>
                </p:cNvPr>
                <p:cNvSpPr/>
                <p:nvPr/>
              </p:nvSpPr>
              <p:spPr>
                <a:xfrm>
                  <a:off x="4228783" y="4220845"/>
                  <a:ext cx="219073" cy="325890"/>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BD7B9253-AB3A-40CA-9D73-2D3A05FDA962}"/>
                    </a:ext>
                  </a:extLst>
                </p:cNvPr>
                <p:cNvSpPr/>
                <p:nvPr/>
              </p:nvSpPr>
              <p:spPr>
                <a:xfrm>
                  <a:off x="4233227" y="2193952"/>
                  <a:ext cx="219074" cy="2011126"/>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EFE960D1-2A87-47A2-B5C0-42BA2BE5320E}"/>
                    </a:ext>
                  </a:extLst>
                </p:cNvPr>
                <p:cNvCxnSpPr>
                  <a:cxnSpLocks/>
                  <a:stCxn id="96" idx="2"/>
                </p:cNvCxnSpPr>
                <p:nvPr/>
              </p:nvCxnSpPr>
              <p:spPr>
                <a:xfrm>
                  <a:off x="4338638" y="1933575"/>
                  <a:ext cx="0" cy="3517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6B0FF698-05D1-4278-AEB6-0A32A4728626}"/>
                  </a:ext>
                </a:extLst>
              </p:cNvPr>
              <p:cNvGrpSpPr/>
              <p:nvPr/>
            </p:nvGrpSpPr>
            <p:grpSpPr>
              <a:xfrm>
                <a:off x="6586373" y="1388529"/>
                <a:ext cx="638175" cy="3775074"/>
                <a:chOff x="3333750" y="1676400"/>
                <a:chExt cx="638175" cy="3775074"/>
              </a:xfrm>
            </p:grpSpPr>
            <p:sp>
              <p:nvSpPr>
                <p:cNvPr id="125" name="Rectangle: Rounded Corners 124">
                  <a:extLst>
                    <a:ext uri="{FF2B5EF4-FFF2-40B4-BE49-F238E27FC236}">
                      <a16:creationId xmlns:a16="http://schemas.microsoft.com/office/drawing/2014/main" id="{B34C074E-B464-42BE-86C6-78C7ADA38683}"/>
                    </a:ext>
                  </a:extLst>
                </p:cNvPr>
                <p:cNvSpPr/>
                <p:nvPr/>
              </p:nvSpPr>
              <p:spPr>
                <a:xfrm>
                  <a:off x="3333750" y="1676400"/>
                  <a:ext cx="63817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Reader Thread1</a:t>
                  </a:r>
                </a:p>
              </p:txBody>
            </p:sp>
            <p:cxnSp>
              <p:nvCxnSpPr>
                <p:cNvPr id="126" name="Straight Connector 125">
                  <a:extLst>
                    <a:ext uri="{FF2B5EF4-FFF2-40B4-BE49-F238E27FC236}">
                      <a16:creationId xmlns:a16="http://schemas.microsoft.com/office/drawing/2014/main" id="{ABDC21B5-92A3-4A05-9A5A-0DFFD5871E29}"/>
                    </a:ext>
                  </a:extLst>
                </p:cNvPr>
                <p:cNvCxnSpPr>
                  <a:cxnSpLocks/>
                  <a:stCxn id="125" idx="2"/>
                </p:cNvCxnSpPr>
                <p:nvPr/>
              </p:nvCxnSpPr>
              <p:spPr>
                <a:xfrm flipH="1">
                  <a:off x="3652837" y="1971675"/>
                  <a:ext cx="1" cy="3479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7" name="Group 126">
            <a:extLst>
              <a:ext uri="{FF2B5EF4-FFF2-40B4-BE49-F238E27FC236}">
                <a16:creationId xmlns:a16="http://schemas.microsoft.com/office/drawing/2014/main" id="{2F0EF486-6E52-4C53-AA1C-29E8EA11F714}"/>
              </a:ext>
            </a:extLst>
          </p:cNvPr>
          <p:cNvGrpSpPr/>
          <p:nvPr/>
        </p:nvGrpSpPr>
        <p:grpSpPr>
          <a:xfrm>
            <a:off x="949256" y="1883829"/>
            <a:ext cx="1220522" cy="114300"/>
            <a:chOff x="532282" y="2171700"/>
            <a:chExt cx="1220522" cy="114300"/>
          </a:xfrm>
        </p:grpSpPr>
        <p:cxnSp>
          <p:nvCxnSpPr>
            <p:cNvPr id="128" name="Straight Arrow Connector 127">
              <a:extLst>
                <a:ext uri="{FF2B5EF4-FFF2-40B4-BE49-F238E27FC236}">
                  <a16:creationId xmlns:a16="http://schemas.microsoft.com/office/drawing/2014/main" id="{EBEACB8B-FB89-459A-BF25-41EEAF426F6E}"/>
                </a:ext>
              </a:extLst>
            </p:cNvPr>
            <p:cNvCxnSpPr>
              <a:cxnSpLocks/>
            </p:cNvCxnSpPr>
            <p:nvPr/>
          </p:nvCxnSpPr>
          <p:spPr>
            <a:xfrm flipV="1">
              <a:off x="532282" y="2280217"/>
              <a:ext cx="1220522"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Rounded Corners 128">
              <a:extLst>
                <a:ext uri="{FF2B5EF4-FFF2-40B4-BE49-F238E27FC236}">
                  <a16:creationId xmlns:a16="http://schemas.microsoft.com/office/drawing/2014/main" id="{250A05A7-34F6-4E22-AC90-FDFCFA766FE0}"/>
                </a:ext>
              </a:extLst>
            </p:cNvPr>
            <p:cNvSpPr/>
            <p:nvPr/>
          </p:nvSpPr>
          <p:spPr>
            <a:xfrm>
              <a:off x="690555" y="2171700"/>
              <a:ext cx="561975" cy="952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Delete</a:t>
              </a:r>
            </a:p>
          </p:txBody>
        </p:sp>
      </p:grpSp>
      <p:grpSp>
        <p:nvGrpSpPr>
          <p:cNvPr id="156" name="Group 155">
            <a:extLst>
              <a:ext uri="{FF2B5EF4-FFF2-40B4-BE49-F238E27FC236}">
                <a16:creationId xmlns:a16="http://schemas.microsoft.com/office/drawing/2014/main" id="{6AE2CE19-6656-4024-A43F-A162984AC4D4}"/>
              </a:ext>
            </a:extLst>
          </p:cNvPr>
          <p:cNvGrpSpPr/>
          <p:nvPr/>
        </p:nvGrpSpPr>
        <p:grpSpPr>
          <a:xfrm>
            <a:off x="6066181" y="3163224"/>
            <a:ext cx="840359" cy="298326"/>
            <a:chOff x="879983" y="2131561"/>
            <a:chExt cx="840359" cy="298326"/>
          </a:xfrm>
        </p:grpSpPr>
        <p:cxnSp>
          <p:nvCxnSpPr>
            <p:cNvPr id="157" name="Straight Arrow Connector 156">
              <a:extLst>
                <a:ext uri="{FF2B5EF4-FFF2-40B4-BE49-F238E27FC236}">
                  <a16:creationId xmlns:a16="http://schemas.microsoft.com/office/drawing/2014/main" id="{AAFA69E2-6BE5-43E4-94F0-6056F0A042DD}"/>
                </a:ext>
              </a:extLst>
            </p:cNvPr>
            <p:cNvCxnSpPr>
              <a:cxnSpLocks/>
            </p:cNvCxnSpPr>
            <p:nvPr/>
          </p:nvCxnSpPr>
          <p:spPr>
            <a:xfrm>
              <a:off x="879983" y="2400299"/>
              <a:ext cx="840359"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8" name="Rectangle: Rounded Corners 157">
              <a:extLst>
                <a:ext uri="{FF2B5EF4-FFF2-40B4-BE49-F238E27FC236}">
                  <a16:creationId xmlns:a16="http://schemas.microsoft.com/office/drawing/2014/main" id="{B754001F-5020-4036-BA98-55786B50ED07}"/>
                </a:ext>
              </a:extLst>
            </p:cNvPr>
            <p:cNvSpPr/>
            <p:nvPr/>
          </p:nvSpPr>
          <p:spPr>
            <a:xfrm>
              <a:off x="1038225" y="2131561"/>
              <a:ext cx="547691" cy="29832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Report QS</a:t>
              </a:r>
            </a:p>
          </p:txBody>
        </p:sp>
      </p:grpSp>
      <p:grpSp>
        <p:nvGrpSpPr>
          <p:cNvPr id="159" name="Group 158">
            <a:extLst>
              <a:ext uri="{FF2B5EF4-FFF2-40B4-BE49-F238E27FC236}">
                <a16:creationId xmlns:a16="http://schemas.microsoft.com/office/drawing/2014/main" id="{19C984C4-210E-4304-B20A-DF85CB2D6A71}"/>
              </a:ext>
            </a:extLst>
          </p:cNvPr>
          <p:cNvGrpSpPr/>
          <p:nvPr/>
        </p:nvGrpSpPr>
        <p:grpSpPr>
          <a:xfrm>
            <a:off x="6061114" y="3929934"/>
            <a:ext cx="1131481" cy="265672"/>
            <a:chOff x="874916" y="2154690"/>
            <a:chExt cx="1131481" cy="265672"/>
          </a:xfrm>
        </p:grpSpPr>
        <p:cxnSp>
          <p:nvCxnSpPr>
            <p:cNvPr id="160" name="Straight Arrow Connector 159">
              <a:extLst>
                <a:ext uri="{FF2B5EF4-FFF2-40B4-BE49-F238E27FC236}">
                  <a16:creationId xmlns:a16="http://schemas.microsoft.com/office/drawing/2014/main" id="{7E4C7794-1BEA-491B-9943-62E1C660E52A}"/>
                </a:ext>
              </a:extLst>
            </p:cNvPr>
            <p:cNvCxnSpPr>
              <a:cxnSpLocks/>
            </p:cNvCxnSpPr>
            <p:nvPr/>
          </p:nvCxnSpPr>
          <p:spPr>
            <a:xfrm>
              <a:off x="874916" y="2400299"/>
              <a:ext cx="1131481"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Rectangle: Rounded Corners 160">
              <a:extLst>
                <a:ext uri="{FF2B5EF4-FFF2-40B4-BE49-F238E27FC236}">
                  <a16:creationId xmlns:a16="http://schemas.microsoft.com/office/drawing/2014/main" id="{121FD340-59A4-4081-970C-657EDD1EC965}"/>
                </a:ext>
              </a:extLst>
            </p:cNvPr>
            <p:cNvSpPr/>
            <p:nvPr/>
          </p:nvSpPr>
          <p:spPr>
            <a:xfrm>
              <a:off x="1019175" y="2154690"/>
              <a:ext cx="557213" cy="26567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Report QS</a:t>
              </a:r>
            </a:p>
          </p:txBody>
        </p:sp>
      </p:grpSp>
      <p:sp>
        <p:nvSpPr>
          <p:cNvPr id="193" name="Rectangle: Rounded Corners 192">
            <a:extLst>
              <a:ext uri="{FF2B5EF4-FFF2-40B4-BE49-F238E27FC236}">
                <a16:creationId xmlns:a16="http://schemas.microsoft.com/office/drawing/2014/main" id="{AF99D324-24FC-4BC6-86AE-90ADFE87301C}"/>
              </a:ext>
            </a:extLst>
          </p:cNvPr>
          <p:cNvSpPr/>
          <p:nvPr/>
        </p:nvSpPr>
        <p:spPr>
          <a:xfrm>
            <a:off x="3436603" y="2038033"/>
            <a:ext cx="207300" cy="28775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CAB77DD-D002-48CA-A1FA-AC7AD5C8C69E}"/>
              </a:ext>
            </a:extLst>
          </p:cNvPr>
          <p:cNvGrpSpPr/>
          <p:nvPr/>
        </p:nvGrpSpPr>
        <p:grpSpPr>
          <a:xfrm>
            <a:off x="3069889" y="1286929"/>
            <a:ext cx="1085850" cy="3780910"/>
            <a:chOff x="3069889" y="1286929"/>
            <a:chExt cx="1085850" cy="3780910"/>
          </a:xfrm>
        </p:grpSpPr>
        <p:grpSp>
          <p:nvGrpSpPr>
            <p:cNvPr id="102" name="Group 101">
              <a:extLst>
                <a:ext uri="{FF2B5EF4-FFF2-40B4-BE49-F238E27FC236}">
                  <a16:creationId xmlns:a16="http://schemas.microsoft.com/office/drawing/2014/main" id="{C80B5BDE-788C-4495-88B9-B4AA48EFC3C2}"/>
                </a:ext>
              </a:extLst>
            </p:cNvPr>
            <p:cNvGrpSpPr/>
            <p:nvPr/>
          </p:nvGrpSpPr>
          <p:grpSpPr>
            <a:xfrm>
              <a:off x="3222289" y="1286929"/>
              <a:ext cx="933450" cy="3780910"/>
              <a:chOff x="1333500" y="1676400"/>
              <a:chExt cx="933450" cy="3876675"/>
            </a:xfrm>
          </p:grpSpPr>
          <p:sp>
            <p:nvSpPr>
              <p:cNvPr id="105" name="Rectangle: Rounded Corners 104">
                <a:extLst>
                  <a:ext uri="{FF2B5EF4-FFF2-40B4-BE49-F238E27FC236}">
                    <a16:creationId xmlns:a16="http://schemas.microsoft.com/office/drawing/2014/main" id="{35E4859C-E38C-40B6-9C9C-20A56FBBABE8}"/>
                  </a:ext>
                </a:extLst>
              </p:cNvPr>
              <p:cNvSpPr/>
              <p:nvPr/>
            </p:nvSpPr>
            <p:spPr>
              <a:xfrm>
                <a:off x="1333500" y="1676400"/>
                <a:ext cx="933450" cy="295275"/>
              </a:xfrm>
              <a:prstGeom prst="round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TLS Queue</a:t>
                </a:r>
              </a:p>
            </p:txBody>
          </p:sp>
          <p:cxnSp>
            <p:nvCxnSpPr>
              <p:cNvPr id="106" name="Straight Connector 105">
                <a:extLst>
                  <a:ext uri="{FF2B5EF4-FFF2-40B4-BE49-F238E27FC236}">
                    <a16:creationId xmlns:a16="http://schemas.microsoft.com/office/drawing/2014/main" id="{741472FF-5D26-4588-8EA3-45F23A44207D}"/>
                  </a:ext>
                </a:extLst>
              </p:cNvPr>
              <p:cNvCxnSpPr>
                <a:stCxn id="105" idx="2"/>
              </p:cNvCxnSpPr>
              <p:nvPr/>
            </p:nvCxnSpPr>
            <p:spPr>
              <a:xfrm flipH="1">
                <a:off x="1781175" y="1971675"/>
                <a:ext cx="19050" cy="3581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94" name="Group 193">
              <a:extLst>
                <a:ext uri="{FF2B5EF4-FFF2-40B4-BE49-F238E27FC236}">
                  <a16:creationId xmlns:a16="http://schemas.microsoft.com/office/drawing/2014/main" id="{F2F0086F-0C7D-4A2E-BC90-C1796C7CB612}"/>
                </a:ext>
              </a:extLst>
            </p:cNvPr>
            <p:cNvGrpSpPr/>
            <p:nvPr/>
          </p:nvGrpSpPr>
          <p:grpSpPr>
            <a:xfrm>
              <a:off x="3069889" y="1388530"/>
              <a:ext cx="933450" cy="3679308"/>
              <a:chOff x="1333500" y="1676400"/>
              <a:chExt cx="933450" cy="3876675"/>
            </a:xfrm>
          </p:grpSpPr>
          <p:sp>
            <p:nvSpPr>
              <p:cNvPr id="195" name="Rectangle: Rounded Corners 194">
                <a:extLst>
                  <a:ext uri="{FF2B5EF4-FFF2-40B4-BE49-F238E27FC236}">
                    <a16:creationId xmlns:a16="http://schemas.microsoft.com/office/drawing/2014/main" id="{02975CE8-74D8-4E0E-94C9-DD11FD4202EE}"/>
                  </a:ext>
                </a:extLst>
              </p:cNvPr>
              <p:cNvSpPr/>
              <p:nvPr/>
            </p:nvSpPr>
            <p:spPr>
              <a:xfrm>
                <a:off x="1333500" y="1676400"/>
                <a:ext cx="933450" cy="295275"/>
              </a:xfrm>
              <a:prstGeom prst="round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Defer Queue - Per Thread</a:t>
                </a:r>
              </a:p>
            </p:txBody>
          </p:sp>
          <p:cxnSp>
            <p:nvCxnSpPr>
              <p:cNvPr id="196" name="Straight Connector 195">
                <a:extLst>
                  <a:ext uri="{FF2B5EF4-FFF2-40B4-BE49-F238E27FC236}">
                    <a16:creationId xmlns:a16="http://schemas.microsoft.com/office/drawing/2014/main" id="{51F53E50-62AA-4DFD-BA6E-7912FBAADC26}"/>
                  </a:ext>
                </a:extLst>
              </p:cNvPr>
              <p:cNvCxnSpPr>
                <a:stCxn id="195" idx="2"/>
              </p:cNvCxnSpPr>
              <p:nvPr/>
            </p:nvCxnSpPr>
            <p:spPr>
              <a:xfrm flipH="1">
                <a:off x="1781175" y="1971675"/>
                <a:ext cx="19050" cy="3581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sp>
        <p:nvSpPr>
          <p:cNvPr id="198" name="Rectangle: Rounded Corners 197">
            <a:extLst>
              <a:ext uri="{FF2B5EF4-FFF2-40B4-BE49-F238E27FC236}">
                <a16:creationId xmlns:a16="http://schemas.microsoft.com/office/drawing/2014/main" id="{EB6093E9-E757-4C2B-9518-27D82FC7EB35}"/>
              </a:ext>
            </a:extLst>
          </p:cNvPr>
          <p:cNvSpPr/>
          <p:nvPr/>
        </p:nvSpPr>
        <p:spPr>
          <a:xfrm>
            <a:off x="4705887" y="2694650"/>
            <a:ext cx="209549" cy="1977267"/>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a:extLst>
              <a:ext uri="{FF2B5EF4-FFF2-40B4-BE49-F238E27FC236}">
                <a16:creationId xmlns:a16="http://schemas.microsoft.com/office/drawing/2014/main" id="{891E94C5-04F9-43A6-9CD9-D891A89CCDF2}"/>
              </a:ext>
            </a:extLst>
          </p:cNvPr>
          <p:cNvGrpSpPr/>
          <p:nvPr/>
        </p:nvGrpSpPr>
        <p:grpSpPr>
          <a:xfrm>
            <a:off x="4362987" y="1388529"/>
            <a:ext cx="875090" cy="3655072"/>
            <a:chOff x="361950" y="1676400"/>
            <a:chExt cx="875090" cy="3655072"/>
          </a:xfrm>
        </p:grpSpPr>
        <p:sp>
          <p:nvSpPr>
            <p:cNvPr id="200" name="Rectangle: Rounded Corners 199">
              <a:extLst>
                <a:ext uri="{FF2B5EF4-FFF2-40B4-BE49-F238E27FC236}">
                  <a16:creationId xmlns:a16="http://schemas.microsoft.com/office/drawing/2014/main" id="{ABF738E7-9C97-4938-BF0B-F4C24F7612DD}"/>
                </a:ext>
              </a:extLst>
            </p:cNvPr>
            <p:cNvSpPr/>
            <p:nvPr/>
          </p:nvSpPr>
          <p:spPr>
            <a:xfrm>
              <a:off x="361950" y="1676400"/>
              <a:ext cx="875090"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Reclamation Thread</a:t>
              </a:r>
            </a:p>
          </p:txBody>
        </p:sp>
        <p:cxnSp>
          <p:nvCxnSpPr>
            <p:cNvPr id="201" name="Straight Connector 200">
              <a:extLst>
                <a:ext uri="{FF2B5EF4-FFF2-40B4-BE49-F238E27FC236}">
                  <a16:creationId xmlns:a16="http://schemas.microsoft.com/office/drawing/2014/main" id="{5EC2C1B3-EF7B-4C71-BE97-905C42FC8E63}"/>
                </a:ext>
              </a:extLst>
            </p:cNvPr>
            <p:cNvCxnSpPr>
              <a:cxnSpLocks/>
              <a:stCxn id="200" idx="2"/>
            </p:cNvCxnSpPr>
            <p:nvPr/>
          </p:nvCxnSpPr>
          <p:spPr>
            <a:xfrm>
              <a:off x="799495" y="1971675"/>
              <a:ext cx="0" cy="3359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C9538DF-6829-44E3-A5F6-8079B906565F}"/>
              </a:ext>
            </a:extLst>
          </p:cNvPr>
          <p:cNvGrpSpPr/>
          <p:nvPr/>
        </p:nvGrpSpPr>
        <p:grpSpPr>
          <a:xfrm>
            <a:off x="960179" y="2121953"/>
            <a:ext cx="2475026" cy="200025"/>
            <a:chOff x="960179" y="2409824"/>
            <a:chExt cx="2475026" cy="200025"/>
          </a:xfrm>
        </p:grpSpPr>
        <p:cxnSp>
          <p:nvCxnSpPr>
            <p:cNvPr id="202" name="Straight Arrow Connector 201">
              <a:extLst>
                <a:ext uri="{FF2B5EF4-FFF2-40B4-BE49-F238E27FC236}">
                  <a16:creationId xmlns:a16="http://schemas.microsoft.com/office/drawing/2014/main" id="{CF6F1ED6-9DDC-436C-889C-274C96718D00}"/>
                </a:ext>
              </a:extLst>
            </p:cNvPr>
            <p:cNvCxnSpPr>
              <a:cxnSpLocks/>
            </p:cNvCxnSpPr>
            <p:nvPr/>
          </p:nvCxnSpPr>
          <p:spPr>
            <a:xfrm flipV="1">
              <a:off x="960179" y="2508817"/>
              <a:ext cx="2475026"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3" name="Rectangle: Rounded Corners 202">
              <a:extLst>
                <a:ext uri="{FF2B5EF4-FFF2-40B4-BE49-F238E27FC236}">
                  <a16:creationId xmlns:a16="http://schemas.microsoft.com/office/drawing/2014/main" id="{8E8F7EEC-C2A1-48C3-9C87-0D336E9B2ED3}"/>
                </a:ext>
              </a:extLst>
            </p:cNvPr>
            <p:cNvSpPr/>
            <p:nvPr/>
          </p:nvSpPr>
          <p:spPr>
            <a:xfrm>
              <a:off x="1102774" y="2409824"/>
              <a:ext cx="1220104" cy="20002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Enqueue Resource (</a:t>
              </a:r>
              <a:r>
                <a:rPr lang="en-US" sz="800" b="1" dirty="0" err="1">
                  <a:solidFill>
                    <a:schemeClr val="tx1"/>
                  </a:solidFill>
                </a:rPr>
                <a:t>rcu_defer</a:t>
              </a:r>
              <a:r>
                <a:rPr lang="en-US" sz="800" b="1" dirty="0">
                  <a:solidFill>
                    <a:schemeClr val="tx1"/>
                  </a:solidFill>
                </a:rPr>
                <a:t>)</a:t>
              </a:r>
            </a:p>
          </p:txBody>
        </p:sp>
      </p:grpSp>
      <p:grpSp>
        <p:nvGrpSpPr>
          <p:cNvPr id="10" name="Group 9">
            <a:extLst>
              <a:ext uri="{FF2B5EF4-FFF2-40B4-BE49-F238E27FC236}">
                <a16:creationId xmlns:a16="http://schemas.microsoft.com/office/drawing/2014/main" id="{7A469FC4-02AC-454C-A775-75FF1987D77A}"/>
              </a:ext>
            </a:extLst>
          </p:cNvPr>
          <p:cNvGrpSpPr/>
          <p:nvPr/>
        </p:nvGrpSpPr>
        <p:grpSpPr>
          <a:xfrm>
            <a:off x="1110078" y="2374372"/>
            <a:ext cx="1184627" cy="114300"/>
            <a:chOff x="1110078" y="2374372"/>
            <a:chExt cx="1184627" cy="114300"/>
          </a:xfrm>
        </p:grpSpPr>
        <p:cxnSp>
          <p:nvCxnSpPr>
            <p:cNvPr id="204" name="Straight Arrow Connector 203">
              <a:extLst>
                <a:ext uri="{FF2B5EF4-FFF2-40B4-BE49-F238E27FC236}">
                  <a16:creationId xmlns:a16="http://schemas.microsoft.com/office/drawing/2014/main" id="{0593B523-1C16-45BC-9B9B-B92EF8755E76}"/>
                </a:ext>
              </a:extLst>
            </p:cNvPr>
            <p:cNvCxnSpPr>
              <a:cxnSpLocks/>
            </p:cNvCxnSpPr>
            <p:nvPr/>
          </p:nvCxnSpPr>
          <p:spPr>
            <a:xfrm flipV="1">
              <a:off x="1110078" y="2482889"/>
              <a:ext cx="1184627"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Rectangle: Rounded Corners 204">
              <a:extLst>
                <a:ext uri="{FF2B5EF4-FFF2-40B4-BE49-F238E27FC236}">
                  <a16:creationId xmlns:a16="http://schemas.microsoft.com/office/drawing/2014/main" id="{4D020622-5FBC-48F5-ADD6-F4A6C6833A21}"/>
                </a:ext>
              </a:extLst>
            </p:cNvPr>
            <p:cNvSpPr/>
            <p:nvPr/>
          </p:nvSpPr>
          <p:spPr>
            <a:xfrm>
              <a:off x="1259931" y="2374372"/>
              <a:ext cx="561975" cy="952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Delete</a:t>
              </a:r>
            </a:p>
          </p:txBody>
        </p:sp>
      </p:grpSp>
      <p:grpSp>
        <p:nvGrpSpPr>
          <p:cNvPr id="206" name="Group 205">
            <a:extLst>
              <a:ext uri="{FF2B5EF4-FFF2-40B4-BE49-F238E27FC236}">
                <a16:creationId xmlns:a16="http://schemas.microsoft.com/office/drawing/2014/main" id="{80FA3D5B-633D-49A8-922D-6D888E4B7149}"/>
              </a:ext>
            </a:extLst>
          </p:cNvPr>
          <p:cNvGrpSpPr/>
          <p:nvPr/>
        </p:nvGrpSpPr>
        <p:grpSpPr>
          <a:xfrm>
            <a:off x="1107382" y="2560109"/>
            <a:ext cx="2485425" cy="200025"/>
            <a:chOff x="959745" y="2409824"/>
            <a:chExt cx="2485425" cy="200025"/>
          </a:xfrm>
        </p:grpSpPr>
        <p:cxnSp>
          <p:nvCxnSpPr>
            <p:cNvPr id="207" name="Straight Arrow Connector 206">
              <a:extLst>
                <a:ext uri="{FF2B5EF4-FFF2-40B4-BE49-F238E27FC236}">
                  <a16:creationId xmlns:a16="http://schemas.microsoft.com/office/drawing/2014/main" id="{F66E1EDB-9F1F-4B49-94D8-A97BB5D99750}"/>
                </a:ext>
              </a:extLst>
            </p:cNvPr>
            <p:cNvCxnSpPr>
              <a:cxnSpLocks/>
            </p:cNvCxnSpPr>
            <p:nvPr/>
          </p:nvCxnSpPr>
          <p:spPr>
            <a:xfrm flipV="1">
              <a:off x="959745" y="2508817"/>
              <a:ext cx="2485425"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8" name="Rectangle: Rounded Corners 207">
              <a:extLst>
                <a:ext uri="{FF2B5EF4-FFF2-40B4-BE49-F238E27FC236}">
                  <a16:creationId xmlns:a16="http://schemas.microsoft.com/office/drawing/2014/main" id="{FE539FA1-B4AC-4E01-955C-D8F724F64646}"/>
                </a:ext>
              </a:extLst>
            </p:cNvPr>
            <p:cNvSpPr/>
            <p:nvPr/>
          </p:nvSpPr>
          <p:spPr>
            <a:xfrm>
              <a:off x="1102774" y="2409824"/>
              <a:ext cx="1220104" cy="20002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Enqueue Resource (</a:t>
              </a:r>
              <a:r>
                <a:rPr lang="en-US" sz="800" b="1" dirty="0" err="1">
                  <a:solidFill>
                    <a:schemeClr val="tx1"/>
                  </a:solidFill>
                </a:rPr>
                <a:t>rcu_defer</a:t>
              </a:r>
              <a:r>
                <a:rPr lang="en-US" sz="800" b="1" dirty="0">
                  <a:solidFill>
                    <a:schemeClr val="tx1"/>
                  </a:solidFill>
                </a:rPr>
                <a:t>)</a:t>
              </a:r>
            </a:p>
          </p:txBody>
        </p:sp>
      </p:grpSp>
      <p:grpSp>
        <p:nvGrpSpPr>
          <p:cNvPr id="209" name="Group 208">
            <a:extLst>
              <a:ext uri="{FF2B5EF4-FFF2-40B4-BE49-F238E27FC236}">
                <a16:creationId xmlns:a16="http://schemas.microsoft.com/office/drawing/2014/main" id="{037DD6F2-DBE3-40B1-8CBA-F6C523F43E92}"/>
              </a:ext>
            </a:extLst>
          </p:cNvPr>
          <p:cNvGrpSpPr/>
          <p:nvPr/>
        </p:nvGrpSpPr>
        <p:grpSpPr>
          <a:xfrm>
            <a:off x="4800883" y="3668315"/>
            <a:ext cx="1014740" cy="140837"/>
            <a:chOff x="647700" y="2707138"/>
            <a:chExt cx="1919288" cy="140837"/>
          </a:xfrm>
        </p:grpSpPr>
        <p:cxnSp>
          <p:nvCxnSpPr>
            <p:cNvPr id="210" name="Straight Arrow Connector 209">
              <a:extLst>
                <a:ext uri="{FF2B5EF4-FFF2-40B4-BE49-F238E27FC236}">
                  <a16:creationId xmlns:a16="http://schemas.microsoft.com/office/drawing/2014/main" id="{EC2DFB82-AD4D-42D0-BC7A-6923D7CDCA0A}"/>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1" name="Rectangle: Rounded Corners 210">
              <a:extLst>
                <a:ext uri="{FF2B5EF4-FFF2-40B4-BE49-F238E27FC236}">
                  <a16:creationId xmlns:a16="http://schemas.microsoft.com/office/drawing/2014/main" id="{8E3D0EE7-D819-4FDC-BAE7-5D2060D4491D}"/>
                </a:ext>
              </a:extLst>
            </p:cNvPr>
            <p:cNvSpPr/>
            <p:nvPr/>
          </p:nvSpPr>
          <p:spPr>
            <a:xfrm>
              <a:off x="703637" y="2707138"/>
              <a:ext cx="1645989"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212" name="Group 211">
            <a:extLst>
              <a:ext uri="{FF2B5EF4-FFF2-40B4-BE49-F238E27FC236}">
                <a16:creationId xmlns:a16="http://schemas.microsoft.com/office/drawing/2014/main" id="{A61697B5-8480-414A-A252-E33335F705F3}"/>
              </a:ext>
            </a:extLst>
          </p:cNvPr>
          <p:cNvGrpSpPr/>
          <p:nvPr/>
        </p:nvGrpSpPr>
        <p:grpSpPr>
          <a:xfrm>
            <a:off x="4798496" y="3896915"/>
            <a:ext cx="1014740" cy="140837"/>
            <a:chOff x="647700" y="2707138"/>
            <a:chExt cx="1919288" cy="140837"/>
          </a:xfrm>
        </p:grpSpPr>
        <p:cxnSp>
          <p:nvCxnSpPr>
            <p:cNvPr id="213" name="Straight Arrow Connector 212">
              <a:extLst>
                <a:ext uri="{FF2B5EF4-FFF2-40B4-BE49-F238E27FC236}">
                  <a16:creationId xmlns:a16="http://schemas.microsoft.com/office/drawing/2014/main" id="{9B3B460B-C5E9-4624-A7CF-77FC5DF3A71B}"/>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2B944764-F3AB-4913-A60B-B2DCC89BCE67}"/>
                </a:ext>
              </a:extLst>
            </p:cNvPr>
            <p:cNvSpPr/>
            <p:nvPr/>
          </p:nvSpPr>
          <p:spPr>
            <a:xfrm>
              <a:off x="703637" y="2707138"/>
              <a:ext cx="1645989"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215" name="Group 214">
            <a:extLst>
              <a:ext uri="{FF2B5EF4-FFF2-40B4-BE49-F238E27FC236}">
                <a16:creationId xmlns:a16="http://schemas.microsoft.com/office/drawing/2014/main" id="{6013E45D-EF34-4DD4-BEC9-C86B0FB35CBB}"/>
              </a:ext>
            </a:extLst>
          </p:cNvPr>
          <p:cNvGrpSpPr/>
          <p:nvPr/>
        </p:nvGrpSpPr>
        <p:grpSpPr>
          <a:xfrm>
            <a:off x="4798494" y="4127578"/>
            <a:ext cx="1014740" cy="140837"/>
            <a:chOff x="647700" y="2707138"/>
            <a:chExt cx="1919288" cy="140837"/>
          </a:xfrm>
        </p:grpSpPr>
        <p:cxnSp>
          <p:nvCxnSpPr>
            <p:cNvPr id="216" name="Straight Arrow Connector 215">
              <a:extLst>
                <a:ext uri="{FF2B5EF4-FFF2-40B4-BE49-F238E27FC236}">
                  <a16:creationId xmlns:a16="http://schemas.microsoft.com/office/drawing/2014/main" id="{4D430CC8-840B-47BA-B21E-C56C12E26253}"/>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Rectangle: Rounded Corners 216">
              <a:extLst>
                <a:ext uri="{FF2B5EF4-FFF2-40B4-BE49-F238E27FC236}">
                  <a16:creationId xmlns:a16="http://schemas.microsoft.com/office/drawing/2014/main" id="{311F4F1C-61CF-4BFE-A6F9-27EAA6C80214}"/>
                </a:ext>
              </a:extLst>
            </p:cNvPr>
            <p:cNvSpPr/>
            <p:nvPr/>
          </p:nvSpPr>
          <p:spPr>
            <a:xfrm>
              <a:off x="703637" y="2707138"/>
              <a:ext cx="1645989"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222" name="Group 221">
            <a:extLst>
              <a:ext uri="{FF2B5EF4-FFF2-40B4-BE49-F238E27FC236}">
                <a16:creationId xmlns:a16="http://schemas.microsoft.com/office/drawing/2014/main" id="{D08465BE-F1A5-470D-8A79-56C7A57381D4}"/>
              </a:ext>
            </a:extLst>
          </p:cNvPr>
          <p:cNvGrpSpPr/>
          <p:nvPr/>
        </p:nvGrpSpPr>
        <p:grpSpPr>
          <a:xfrm>
            <a:off x="3635472" y="2747564"/>
            <a:ext cx="1154224" cy="265672"/>
            <a:chOff x="704794" y="2154690"/>
            <a:chExt cx="1154224" cy="265672"/>
          </a:xfrm>
        </p:grpSpPr>
        <p:cxnSp>
          <p:nvCxnSpPr>
            <p:cNvPr id="223" name="Straight Arrow Connector 222">
              <a:extLst>
                <a:ext uri="{FF2B5EF4-FFF2-40B4-BE49-F238E27FC236}">
                  <a16:creationId xmlns:a16="http://schemas.microsoft.com/office/drawing/2014/main" id="{6DC19B6C-3265-4801-9199-DA2E1E93C97C}"/>
                </a:ext>
              </a:extLst>
            </p:cNvPr>
            <p:cNvCxnSpPr>
              <a:cxnSpLocks/>
            </p:cNvCxnSpPr>
            <p:nvPr/>
          </p:nvCxnSpPr>
          <p:spPr>
            <a:xfrm>
              <a:off x="704794" y="2400299"/>
              <a:ext cx="1154224"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4" name="Rectangle: Rounded Corners 223">
              <a:extLst>
                <a:ext uri="{FF2B5EF4-FFF2-40B4-BE49-F238E27FC236}">
                  <a16:creationId xmlns:a16="http://schemas.microsoft.com/office/drawing/2014/main" id="{E59233EB-308B-4692-8EFE-381B2A4643A7}"/>
                </a:ext>
              </a:extLst>
            </p:cNvPr>
            <p:cNvSpPr/>
            <p:nvPr/>
          </p:nvSpPr>
          <p:spPr>
            <a:xfrm>
              <a:off x="943095" y="2154690"/>
              <a:ext cx="792806" cy="26567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Dequeue Resource</a:t>
              </a:r>
            </a:p>
          </p:txBody>
        </p:sp>
      </p:grpSp>
      <p:grpSp>
        <p:nvGrpSpPr>
          <p:cNvPr id="225" name="Group 224">
            <a:extLst>
              <a:ext uri="{FF2B5EF4-FFF2-40B4-BE49-F238E27FC236}">
                <a16:creationId xmlns:a16="http://schemas.microsoft.com/office/drawing/2014/main" id="{E5447859-9B66-46A8-BF9C-785F63AB81F6}"/>
              </a:ext>
            </a:extLst>
          </p:cNvPr>
          <p:cNvGrpSpPr/>
          <p:nvPr/>
        </p:nvGrpSpPr>
        <p:grpSpPr>
          <a:xfrm>
            <a:off x="2359925" y="4152048"/>
            <a:ext cx="2411507" cy="208657"/>
            <a:chOff x="-563134" y="2211704"/>
            <a:chExt cx="2411507" cy="208657"/>
          </a:xfrm>
        </p:grpSpPr>
        <p:cxnSp>
          <p:nvCxnSpPr>
            <p:cNvPr id="226" name="Straight Arrow Connector 225">
              <a:extLst>
                <a:ext uri="{FF2B5EF4-FFF2-40B4-BE49-F238E27FC236}">
                  <a16:creationId xmlns:a16="http://schemas.microsoft.com/office/drawing/2014/main" id="{466E466D-260A-481A-9333-7BDCB110A799}"/>
                </a:ext>
              </a:extLst>
            </p:cNvPr>
            <p:cNvCxnSpPr>
              <a:cxnSpLocks/>
            </p:cNvCxnSpPr>
            <p:nvPr/>
          </p:nvCxnSpPr>
          <p:spPr>
            <a:xfrm>
              <a:off x="-563134" y="2400299"/>
              <a:ext cx="2411507"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7" name="Rectangle: Rounded Corners 226">
              <a:extLst>
                <a:ext uri="{FF2B5EF4-FFF2-40B4-BE49-F238E27FC236}">
                  <a16:creationId xmlns:a16="http://schemas.microsoft.com/office/drawing/2014/main" id="{543C5169-4F4E-434D-9B81-2F8C9E2D022E}"/>
                </a:ext>
              </a:extLst>
            </p:cNvPr>
            <p:cNvSpPr/>
            <p:nvPr/>
          </p:nvSpPr>
          <p:spPr>
            <a:xfrm>
              <a:off x="943095" y="2211704"/>
              <a:ext cx="792806" cy="20865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Free</a:t>
              </a:r>
            </a:p>
          </p:txBody>
        </p:sp>
      </p:grpSp>
      <p:grpSp>
        <p:nvGrpSpPr>
          <p:cNvPr id="230" name="Group 229">
            <a:extLst>
              <a:ext uri="{FF2B5EF4-FFF2-40B4-BE49-F238E27FC236}">
                <a16:creationId xmlns:a16="http://schemas.microsoft.com/office/drawing/2014/main" id="{C26EAABF-6512-4D5F-B10E-6597AA4711A6}"/>
              </a:ext>
            </a:extLst>
          </p:cNvPr>
          <p:cNvGrpSpPr/>
          <p:nvPr/>
        </p:nvGrpSpPr>
        <p:grpSpPr>
          <a:xfrm>
            <a:off x="3786122" y="3029504"/>
            <a:ext cx="992636" cy="265672"/>
            <a:chOff x="855438" y="2154690"/>
            <a:chExt cx="992636" cy="265672"/>
          </a:xfrm>
        </p:grpSpPr>
        <p:cxnSp>
          <p:nvCxnSpPr>
            <p:cNvPr id="231" name="Straight Arrow Connector 230">
              <a:extLst>
                <a:ext uri="{FF2B5EF4-FFF2-40B4-BE49-F238E27FC236}">
                  <a16:creationId xmlns:a16="http://schemas.microsoft.com/office/drawing/2014/main" id="{53612B9E-CE16-476B-825E-20D0CE6BE7D3}"/>
                </a:ext>
              </a:extLst>
            </p:cNvPr>
            <p:cNvCxnSpPr>
              <a:cxnSpLocks/>
            </p:cNvCxnSpPr>
            <p:nvPr/>
          </p:nvCxnSpPr>
          <p:spPr>
            <a:xfrm>
              <a:off x="855438" y="2400299"/>
              <a:ext cx="992636"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2" name="Rectangle: Rounded Corners 231">
              <a:extLst>
                <a:ext uri="{FF2B5EF4-FFF2-40B4-BE49-F238E27FC236}">
                  <a16:creationId xmlns:a16="http://schemas.microsoft.com/office/drawing/2014/main" id="{75DAC20C-8D89-4E12-8234-DF090440BC86}"/>
                </a:ext>
              </a:extLst>
            </p:cNvPr>
            <p:cNvSpPr/>
            <p:nvPr/>
          </p:nvSpPr>
          <p:spPr>
            <a:xfrm>
              <a:off x="943095" y="2154690"/>
              <a:ext cx="792806" cy="26567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Dequeue Resource</a:t>
              </a:r>
            </a:p>
          </p:txBody>
        </p:sp>
      </p:grpSp>
      <p:grpSp>
        <p:nvGrpSpPr>
          <p:cNvPr id="233" name="Group 232">
            <a:extLst>
              <a:ext uri="{FF2B5EF4-FFF2-40B4-BE49-F238E27FC236}">
                <a16:creationId xmlns:a16="http://schemas.microsoft.com/office/drawing/2014/main" id="{2E18C0B2-2654-4370-8F7D-4A66CEAAEACB}"/>
              </a:ext>
            </a:extLst>
          </p:cNvPr>
          <p:cNvGrpSpPr/>
          <p:nvPr/>
        </p:nvGrpSpPr>
        <p:grpSpPr>
          <a:xfrm>
            <a:off x="2496236" y="4408588"/>
            <a:ext cx="2294466" cy="208657"/>
            <a:chOff x="-426827" y="2211704"/>
            <a:chExt cx="2294466" cy="208657"/>
          </a:xfrm>
        </p:grpSpPr>
        <p:cxnSp>
          <p:nvCxnSpPr>
            <p:cNvPr id="234" name="Straight Arrow Connector 233">
              <a:extLst>
                <a:ext uri="{FF2B5EF4-FFF2-40B4-BE49-F238E27FC236}">
                  <a16:creationId xmlns:a16="http://schemas.microsoft.com/office/drawing/2014/main" id="{804B316E-B3C7-408F-9A35-B026E64DA11F}"/>
                </a:ext>
              </a:extLst>
            </p:cNvPr>
            <p:cNvCxnSpPr>
              <a:cxnSpLocks/>
            </p:cNvCxnSpPr>
            <p:nvPr/>
          </p:nvCxnSpPr>
          <p:spPr>
            <a:xfrm>
              <a:off x="-426827" y="2400299"/>
              <a:ext cx="2294466"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5" name="Rectangle: Rounded Corners 234">
              <a:extLst>
                <a:ext uri="{FF2B5EF4-FFF2-40B4-BE49-F238E27FC236}">
                  <a16:creationId xmlns:a16="http://schemas.microsoft.com/office/drawing/2014/main" id="{6317E828-28EC-41F0-82A2-E10D33625568}"/>
                </a:ext>
              </a:extLst>
            </p:cNvPr>
            <p:cNvSpPr/>
            <p:nvPr/>
          </p:nvSpPr>
          <p:spPr>
            <a:xfrm>
              <a:off x="943095" y="2211704"/>
              <a:ext cx="792806" cy="20865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Free</a:t>
              </a:r>
            </a:p>
          </p:txBody>
        </p:sp>
      </p:grpSp>
      <p:grpSp>
        <p:nvGrpSpPr>
          <p:cNvPr id="132" name="Group 131">
            <a:extLst>
              <a:ext uri="{FF2B5EF4-FFF2-40B4-BE49-F238E27FC236}">
                <a16:creationId xmlns:a16="http://schemas.microsoft.com/office/drawing/2014/main" id="{02258386-3D7D-4E57-B91F-CD9196EDC87E}"/>
              </a:ext>
            </a:extLst>
          </p:cNvPr>
          <p:cNvGrpSpPr/>
          <p:nvPr/>
        </p:nvGrpSpPr>
        <p:grpSpPr>
          <a:xfrm>
            <a:off x="4800890" y="3482257"/>
            <a:ext cx="1014740" cy="140837"/>
            <a:chOff x="647700" y="2707138"/>
            <a:chExt cx="1919288" cy="140837"/>
          </a:xfrm>
        </p:grpSpPr>
        <p:cxnSp>
          <p:nvCxnSpPr>
            <p:cNvPr id="133" name="Straight Arrow Connector 132">
              <a:extLst>
                <a:ext uri="{FF2B5EF4-FFF2-40B4-BE49-F238E27FC236}">
                  <a16:creationId xmlns:a16="http://schemas.microsoft.com/office/drawing/2014/main" id="{7716FE35-DA23-465F-847E-44160140275E}"/>
                </a:ext>
              </a:extLst>
            </p:cNvPr>
            <p:cNvCxnSpPr>
              <a:cxnSpLocks/>
            </p:cNvCxnSpPr>
            <p:nvPr/>
          </p:nvCxnSpPr>
          <p:spPr>
            <a:xfrm>
              <a:off x="647700" y="2847975"/>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Rectangle: Rounded Corners 133">
              <a:extLst>
                <a:ext uri="{FF2B5EF4-FFF2-40B4-BE49-F238E27FC236}">
                  <a16:creationId xmlns:a16="http://schemas.microsoft.com/office/drawing/2014/main" id="{BAEDCBA1-28B3-4F38-915C-DF206077172E}"/>
                </a:ext>
              </a:extLst>
            </p:cNvPr>
            <p:cNvSpPr/>
            <p:nvPr/>
          </p:nvSpPr>
          <p:spPr>
            <a:xfrm>
              <a:off x="715167" y="2707138"/>
              <a:ext cx="1645989" cy="1228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Poll QS Status</a:t>
              </a:r>
            </a:p>
          </p:txBody>
        </p:sp>
      </p:grpSp>
      <p:grpSp>
        <p:nvGrpSpPr>
          <p:cNvPr id="26" name="Group 25">
            <a:extLst>
              <a:ext uri="{FF2B5EF4-FFF2-40B4-BE49-F238E27FC236}">
                <a16:creationId xmlns:a16="http://schemas.microsoft.com/office/drawing/2014/main" id="{6EBAB70A-0056-4E90-8339-5FB133AA4937}"/>
              </a:ext>
            </a:extLst>
          </p:cNvPr>
          <p:cNvGrpSpPr/>
          <p:nvPr/>
        </p:nvGrpSpPr>
        <p:grpSpPr>
          <a:xfrm>
            <a:off x="4800489" y="3256831"/>
            <a:ext cx="1131277" cy="165655"/>
            <a:chOff x="4634783" y="2584582"/>
            <a:chExt cx="1131277" cy="165655"/>
          </a:xfrm>
        </p:grpSpPr>
        <p:sp>
          <p:nvSpPr>
            <p:cNvPr id="131" name="Rectangle: Rounded Corners 130">
              <a:extLst>
                <a:ext uri="{FF2B5EF4-FFF2-40B4-BE49-F238E27FC236}">
                  <a16:creationId xmlns:a16="http://schemas.microsoft.com/office/drawing/2014/main" id="{9B8471A3-5C43-43D7-A232-68020270E52D}"/>
                </a:ext>
              </a:extLst>
            </p:cNvPr>
            <p:cNvSpPr/>
            <p:nvPr/>
          </p:nvSpPr>
          <p:spPr>
            <a:xfrm>
              <a:off x="4662761" y="2584582"/>
              <a:ext cx="1103299" cy="16565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Start GP</a:t>
              </a:r>
            </a:p>
            <a:p>
              <a:r>
                <a:rPr lang="en-US" sz="800" b="1" dirty="0">
                  <a:solidFill>
                    <a:schemeClr val="tx1"/>
                  </a:solidFill>
                </a:rPr>
                <a:t>(</a:t>
              </a:r>
              <a:r>
                <a:rPr lang="en-US" sz="800" b="1" dirty="0" err="1">
                  <a:solidFill>
                    <a:schemeClr val="tx1"/>
                  </a:solidFill>
                </a:rPr>
                <a:t>synchronize_rcu</a:t>
              </a:r>
              <a:r>
                <a:rPr lang="en-US" sz="800" b="1" dirty="0">
                  <a:solidFill>
                    <a:schemeClr val="tx1"/>
                  </a:solidFill>
                </a:rPr>
                <a:t>)</a:t>
              </a:r>
            </a:p>
          </p:txBody>
        </p:sp>
        <p:cxnSp>
          <p:nvCxnSpPr>
            <p:cNvPr id="130" name="Straight Arrow Connector 129">
              <a:extLst>
                <a:ext uri="{FF2B5EF4-FFF2-40B4-BE49-F238E27FC236}">
                  <a16:creationId xmlns:a16="http://schemas.microsoft.com/office/drawing/2014/main" id="{8060FCCD-F2A0-4C77-BF0C-276B03492D29}"/>
                </a:ext>
              </a:extLst>
            </p:cNvPr>
            <p:cNvCxnSpPr>
              <a:cxnSpLocks/>
            </p:cNvCxnSpPr>
            <p:nvPr/>
          </p:nvCxnSpPr>
          <p:spPr>
            <a:xfrm>
              <a:off x="4634783" y="2667000"/>
              <a:ext cx="10147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1" name="Content Placeholder 6">
            <a:extLst>
              <a:ext uri="{FF2B5EF4-FFF2-40B4-BE49-F238E27FC236}">
                <a16:creationId xmlns:a16="http://schemas.microsoft.com/office/drawing/2014/main" id="{65DA8F4E-75D8-4131-9FA4-3F303FEC15BB}"/>
              </a:ext>
            </a:extLst>
          </p:cNvPr>
          <p:cNvSpPr>
            <a:spLocks noGrp="1"/>
          </p:cNvSpPr>
          <p:nvPr>
            <p:ph idx="1"/>
          </p:nvPr>
        </p:nvSpPr>
        <p:spPr>
          <a:xfrm>
            <a:off x="7913553" y="1733551"/>
            <a:ext cx="4088142" cy="2413394"/>
          </a:xfrm>
        </p:spPr>
        <p:txBody>
          <a:bodyPr>
            <a:normAutofit/>
          </a:bodyPr>
          <a:lstStyle/>
          <a:p>
            <a:pPr marL="0" indent="0">
              <a:lnSpc>
                <a:spcPct val="150000"/>
              </a:lnSpc>
              <a:buNone/>
            </a:pPr>
            <a:r>
              <a:rPr lang="en-US" i="1" baseline="30000" dirty="0" err="1">
                <a:latin typeface="Century Gothic" panose="020B0502020202020204" pitchFamily="34" charset="0"/>
                <a:cs typeface="DaunPenh" panose="01010101010101010101" pitchFamily="2" charset="0"/>
              </a:rPr>
              <a:t>rte_data_structure_delete</a:t>
            </a:r>
            <a:r>
              <a:rPr lang="en-US" i="1" baseline="30000" dirty="0">
                <a:latin typeface="Century Gothic" panose="020B0502020202020204" pitchFamily="34" charset="0"/>
                <a:cs typeface="DaunPenh" panose="01010101010101010101" pitchFamily="2" charset="0"/>
              </a:rPr>
              <a:t> () {</a:t>
            </a:r>
          </a:p>
          <a:p>
            <a:pPr marL="0" indent="0">
              <a:lnSpc>
                <a:spcPct val="150000"/>
              </a:lnSpc>
              <a:buNone/>
            </a:pPr>
            <a:r>
              <a:rPr lang="en-US" i="1" baseline="30000" dirty="0">
                <a:latin typeface="Century Gothic" panose="020B0502020202020204" pitchFamily="34" charset="0"/>
                <a:cs typeface="DaunPenh" panose="01010101010101010101" pitchFamily="2" charset="0"/>
              </a:rPr>
              <a:t>	</a:t>
            </a:r>
            <a:r>
              <a:rPr lang="en-US" i="1" baseline="30000" dirty="0" err="1">
                <a:latin typeface="Century Gothic" panose="020B0502020202020204" pitchFamily="34" charset="0"/>
                <a:cs typeface="DaunPenh" panose="01010101010101010101" pitchFamily="2" charset="0"/>
              </a:rPr>
              <a:t>data_structure_delete_entry</a:t>
            </a:r>
            <a:r>
              <a:rPr lang="en-US" i="1" baseline="30000" dirty="0">
                <a:latin typeface="Century Gothic" panose="020B0502020202020204" pitchFamily="34" charset="0"/>
                <a:cs typeface="DaunPenh" panose="01010101010101010101" pitchFamily="2" charset="0"/>
              </a:rPr>
              <a:t>();</a:t>
            </a:r>
          </a:p>
          <a:p>
            <a:pPr marL="0" indent="0">
              <a:lnSpc>
                <a:spcPct val="150000"/>
              </a:lnSpc>
              <a:buNone/>
            </a:pPr>
            <a:r>
              <a:rPr lang="en-US" i="1" baseline="30000" dirty="0">
                <a:latin typeface="Century Gothic" panose="020B0502020202020204" pitchFamily="34" charset="0"/>
                <a:cs typeface="DaunPenh" panose="01010101010101010101" pitchFamily="2" charset="0"/>
              </a:rPr>
              <a:t>	</a:t>
            </a:r>
            <a:r>
              <a:rPr lang="en-US" i="1" baseline="30000" dirty="0" err="1">
                <a:latin typeface="Century Gothic" panose="020B0502020202020204" pitchFamily="34" charset="0"/>
                <a:cs typeface="DaunPenh" panose="01010101010101010101" pitchFamily="2" charset="0"/>
              </a:rPr>
              <a:t>rcu_defer</a:t>
            </a:r>
            <a:r>
              <a:rPr lang="en-US" i="1" baseline="30000" dirty="0">
                <a:latin typeface="Century Gothic" panose="020B0502020202020204" pitchFamily="34" charset="0"/>
                <a:cs typeface="DaunPenh" panose="01010101010101010101" pitchFamily="2" charset="0"/>
              </a:rPr>
              <a:t>(deleted resource);</a:t>
            </a:r>
          </a:p>
          <a:p>
            <a:pPr marL="0" indent="0">
              <a:lnSpc>
                <a:spcPct val="150000"/>
              </a:lnSpc>
              <a:buNone/>
            </a:pPr>
            <a:r>
              <a:rPr lang="en-US" i="1" baseline="30000" dirty="0">
                <a:latin typeface="Century Gothic" panose="020B0502020202020204" pitchFamily="34" charset="0"/>
                <a:cs typeface="DaunPenh" panose="01010101010101010101" pitchFamily="2" charset="0"/>
              </a:rPr>
              <a:t>}</a:t>
            </a:r>
          </a:p>
        </p:txBody>
      </p:sp>
      <p:sp>
        <p:nvSpPr>
          <p:cNvPr id="135" name="Flowchart: Alternate Process 134">
            <a:extLst>
              <a:ext uri="{FF2B5EF4-FFF2-40B4-BE49-F238E27FC236}">
                <a16:creationId xmlns:a16="http://schemas.microsoft.com/office/drawing/2014/main" id="{1A49832C-C1CE-4A0C-B54E-F82914163CA7}"/>
              </a:ext>
            </a:extLst>
          </p:cNvPr>
          <p:cNvSpPr/>
          <p:nvPr/>
        </p:nvSpPr>
        <p:spPr>
          <a:xfrm>
            <a:off x="152404" y="5453078"/>
            <a:ext cx="5811050" cy="873322"/>
          </a:xfrm>
          <a:prstGeom prst="flowChartAlternateProcess">
            <a:avLst/>
          </a:prstGeom>
          <a:solidFill>
            <a:srgbClr val="92D050"/>
          </a:solidFill>
        </p:spPr>
        <p:style>
          <a:lnRef idx="1">
            <a:schemeClr val="accent4"/>
          </a:lnRef>
          <a:fillRef idx="3">
            <a:schemeClr val="accent4"/>
          </a:fillRef>
          <a:effectRef idx="2">
            <a:schemeClr val="accent4"/>
          </a:effectRef>
          <a:fontRef idx="minor">
            <a:schemeClr val="lt1"/>
          </a:fontRef>
        </p:style>
        <p:txBody>
          <a:bodyPr rtlCol="0" anchor="ctr"/>
          <a:lstStyle/>
          <a:p>
            <a:pPr marL="342900" indent="-342900">
              <a:buFont typeface="Arial" panose="020B0604020202020204" pitchFamily="34" charset="0"/>
              <a:buChar char="•"/>
            </a:pPr>
            <a:r>
              <a:rPr lang="en-US" dirty="0"/>
              <a:t>Less contention on defer queue</a:t>
            </a:r>
          </a:p>
        </p:txBody>
      </p:sp>
      <p:sp>
        <p:nvSpPr>
          <p:cNvPr id="137" name="Flowchart: Alternate Process 136">
            <a:extLst>
              <a:ext uri="{FF2B5EF4-FFF2-40B4-BE49-F238E27FC236}">
                <a16:creationId xmlns:a16="http://schemas.microsoft.com/office/drawing/2014/main" id="{7649F961-122B-4BFB-A427-2E8DB293CE84}"/>
              </a:ext>
            </a:extLst>
          </p:cNvPr>
          <p:cNvSpPr/>
          <p:nvPr/>
        </p:nvSpPr>
        <p:spPr>
          <a:xfrm>
            <a:off x="6223003" y="5453078"/>
            <a:ext cx="5829294" cy="881846"/>
          </a:xfrm>
          <a:prstGeom prst="flowChartAlternateProcess">
            <a:avLst/>
          </a:prstGeom>
          <a:solidFill>
            <a:schemeClr val="accent3"/>
          </a:solidFill>
        </p:spPr>
        <p:style>
          <a:lnRef idx="1">
            <a:schemeClr val="accent4"/>
          </a:lnRef>
          <a:fillRef idx="3">
            <a:schemeClr val="accent4"/>
          </a:fillRef>
          <a:effectRef idx="2">
            <a:schemeClr val="accent4"/>
          </a:effectRef>
          <a:fontRef idx="minor">
            <a:schemeClr val="lt1"/>
          </a:fontRef>
        </p:style>
        <p:txBody>
          <a:bodyPr rtlCol="0" anchor="ctr"/>
          <a:lstStyle/>
          <a:p>
            <a:pPr marL="342900" indent="-342900">
              <a:buFont typeface="Arial" panose="020B0604020202020204" pitchFamily="34" charset="0"/>
              <a:buChar char="•"/>
            </a:pPr>
            <a:r>
              <a:rPr lang="en-US" dirty="0"/>
              <a:t>If writer finds defer queue is full</a:t>
            </a:r>
          </a:p>
          <a:p>
            <a:pPr marL="800100" lvl="1" indent="-342900">
              <a:buFont typeface="Arial" panose="020B0604020202020204" pitchFamily="34" charset="0"/>
              <a:buChar char="•"/>
            </a:pPr>
            <a:r>
              <a:rPr lang="en-US" dirty="0"/>
              <a:t>It reclaims resources</a:t>
            </a:r>
          </a:p>
          <a:p>
            <a:pPr marL="800100" lvl="1" indent="-342900">
              <a:buFont typeface="Arial" panose="020B0604020202020204" pitchFamily="34" charset="0"/>
              <a:buChar char="•"/>
            </a:pPr>
            <a:r>
              <a:rPr lang="en-US" dirty="0"/>
              <a:t>Writer thread has to poll again for 1 GP</a:t>
            </a:r>
          </a:p>
        </p:txBody>
      </p:sp>
    </p:spTree>
    <p:extLst>
      <p:ext uri="{BB962C8B-B14F-4D97-AF65-F5344CB8AC3E}">
        <p14:creationId xmlns:p14="http://schemas.microsoft.com/office/powerpoint/2010/main" val="498637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1">
                                            <p:txEl>
                                              <p:pRg st="0" end="0"/>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1">
                                            <p:txEl>
                                              <p:pRg st="1" end="1"/>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1">
                                            <p:txEl>
                                              <p:pRg st="2" end="2"/>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2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9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07" grpId="0" animBg="1"/>
      <p:bldP spid="101" grpId="0" animBg="1"/>
      <p:bldP spid="229" grpId="0" animBg="1"/>
      <p:bldP spid="228" grpId="0" animBg="1"/>
      <p:bldP spid="183" grpId="0" animBg="1"/>
      <p:bldP spid="167" grpId="0" animBg="1"/>
      <p:bldP spid="112" grpId="0" animBg="1"/>
      <p:bldP spid="114" grpId="0" animBg="1"/>
      <p:bldP spid="113" grpId="0" animBg="1"/>
      <p:bldP spid="193" grpId="0" animBg="1"/>
      <p:bldP spid="198" grpId="0" animBg="1"/>
      <p:bldP spid="111" grpId="0" uiExpand="1" build="p"/>
      <p:bldP spid="135" grpId="0" animBg="1"/>
      <p:bldP spid="1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1317514-6EAE-4CA8-9F91-8233CBF2B406}"/>
              </a:ext>
            </a:extLst>
          </p:cNvPr>
          <p:cNvGrpSpPr/>
          <p:nvPr/>
        </p:nvGrpSpPr>
        <p:grpSpPr>
          <a:xfrm>
            <a:off x="4122571" y="1756834"/>
            <a:ext cx="923925" cy="3914772"/>
            <a:chOff x="4122571" y="1756834"/>
            <a:chExt cx="923925" cy="3914772"/>
          </a:xfrm>
        </p:grpSpPr>
        <p:grpSp>
          <p:nvGrpSpPr>
            <p:cNvPr id="95" name="Group 94">
              <a:extLst>
                <a:ext uri="{FF2B5EF4-FFF2-40B4-BE49-F238E27FC236}">
                  <a16:creationId xmlns:a16="http://schemas.microsoft.com/office/drawing/2014/main" id="{A83CBD04-7182-4BF1-AC54-82FAB5EDD070}"/>
                </a:ext>
              </a:extLst>
            </p:cNvPr>
            <p:cNvGrpSpPr/>
            <p:nvPr/>
          </p:nvGrpSpPr>
          <p:grpSpPr>
            <a:xfrm>
              <a:off x="4408321" y="1756834"/>
              <a:ext cx="638175" cy="3914772"/>
              <a:chOff x="4019550" y="1638300"/>
              <a:chExt cx="638175" cy="3914772"/>
            </a:xfrm>
          </p:grpSpPr>
          <p:sp>
            <p:nvSpPr>
              <p:cNvPr id="96" name="Rectangle: Rounded Corners 95">
                <a:extLst>
                  <a:ext uri="{FF2B5EF4-FFF2-40B4-BE49-F238E27FC236}">
                    <a16:creationId xmlns:a16="http://schemas.microsoft.com/office/drawing/2014/main" id="{FB3F98C8-2AD7-48CC-AF12-EDEF9213E47E}"/>
                  </a:ext>
                </a:extLst>
              </p:cNvPr>
              <p:cNvSpPr/>
              <p:nvPr/>
            </p:nvSpPr>
            <p:spPr>
              <a:xfrm>
                <a:off x="4019550" y="1638300"/>
                <a:ext cx="63817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Reader </a:t>
                </a:r>
                <a:r>
                  <a:rPr lang="en-US" sz="800" dirty="0" err="1">
                    <a:solidFill>
                      <a:schemeClr val="tx1"/>
                    </a:solidFill>
                  </a:rPr>
                  <a:t>ThreadN</a:t>
                </a:r>
                <a:endParaRPr lang="en-US" sz="800" dirty="0">
                  <a:solidFill>
                    <a:schemeClr val="tx1"/>
                  </a:solidFill>
                </a:endParaRPr>
              </a:p>
            </p:txBody>
          </p:sp>
          <p:sp>
            <p:nvSpPr>
              <p:cNvPr id="97" name="Rectangle: Rounded Corners 96">
                <a:extLst>
                  <a:ext uri="{FF2B5EF4-FFF2-40B4-BE49-F238E27FC236}">
                    <a16:creationId xmlns:a16="http://schemas.microsoft.com/office/drawing/2014/main" id="{CD7F0E2A-32BB-4960-954E-8792A6F988D7}"/>
                  </a:ext>
                </a:extLst>
              </p:cNvPr>
              <p:cNvSpPr/>
              <p:nvPr/>
            </p:nvSpPr>
            <p:spPr>
              <a:xfrm>
                <a:off x="4233228" y="4391440"/>
                <a:ext cx="219074" cy="969966"/>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97">
                <a:extLst>
                  <a:ext uri="{FF2B5EF4-FFF2-40B4-BE49-F238E27FC236}">
                    <a16:creationId xmlns:a16="http://schemas.microsoft.com/office/drawing/2014/main" id="{F2DAF9B0-5731-4A7C-845D-AF70CB45EF76}"/>
                  </a:ext>
                </a:extLst>
              </p:cNvPr>
              <p:cNvSpPr/>
              <p:nvPr/>
            </p:nvSpPr>
            <p:spPr>
              <a:xfrm>
                <a:off x="4228783" y="4054594"/>
                <a:ext cx="219073" cy="325890"/>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BD7B9253-AB3A-40CA-9D73-2D3A05FDA962}"/>
                  </a:ext>
                </a:extLst>
              </p:cNvPr>
              <p:cNvSpPr/>
              <p:nvPr/>
            </p:nvSpPr>
            <p:spPr>
              <a:xfrm>
                <a:off x="4233227" y="2196963"/>
                <a:ext cx="219074" cy="1838852"/>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EFE960D1-2A87-47A2-B5C0-42BA2BE5320E}"/>
                  </a:ext>
                </a:extLst>
              </p:cNvPr>
              <p:cNvCxnSpPr>
                <a:cxnSpLocks/>
                <a:stCxn id="96" idx="2"/>
              </p:cNvCxnSpPr>
              <p:nvPr/>
            </p:nvCxnSpPr>
            <p:spPr>
              <a:xfrm>
                <a:off x="4338638" y="1933575"/>
                <a:ext cx="0" cy="3619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96CC84C2-E33A-4910-B565-7A503240F57F}"/>
                </a:ext>
              </a:extLst>
            </p:cNvPr>
            <p:cNvGrpSpPr/>
            <p:nvPr/>
          </p:nvGrpSpPr>
          <p:grpSpPr>
            <a:xfrm>
              <a:off x="4122571" y="1794934"/>
              <a:ext cx="638175" cy="3876672"/>
              <a:chOff x="4122571" y="1794934"/>
              <a:chExt cx="638175" cy="3876672"/>
            </a:xfrm>
          </p:grpSpPr>
          <p:sp>
            <p:nvSpPr>
              <p:cNvPr id="104" name="Rectangle: Rounded Corners 103">
                <a:extLst>
                  <a:ext uri="{FF2B5EF4-FFF2-40B4-BE49-F238E27FC236}">
                    <a16:creationId xmlns:a16="http://schemas.microsoft.com/office/drawing/2014/main" id="{D78C04CB-8339-482C-9958-0595E9828880}"/>
                  </a:ext>
                </a:extLst>
              </p:cNvPr>
              <p:cNvSpPr/>
              <p:nvPr/>
            </p:nvSpPr>
            <p:spPr>
              <a:xfrm>
                <a:off x="4336884" y="3904061"/>
                <a:ext cx="219073" cy="1570182"/>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2579E27A-984F-4EAB-AFCA-E6A075DF4E7A}"/>
                  </a:ext>
                </a:extLst>
              </p:cNvPr>
              <p:cNvSpPr/>
              <p:nvPr/>
            </p:nvSpPr>
            <p:spPr>
              <a:xfrm>
                <a:off x="4336884" y="3568489"/>
                <a:ext cx="219073" cy="325890"/>
              </a:xfrm>
              <a:prstGeom prst="round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EC4E520B-FDF7-4115-9DE4-07D0D62A8A65}"/>
                  </a:ext>
                </a:extLst>
              </p:cNvPr>
              <p:cNvSpPr/>
              <p:nvPr/>
            </p:nvSpPr>
            <p:spPr>
              <a:xfrm>
                <a:off x="4336884" y="2316993"/>
                <a:ext cx="219073" cy="1237572"/>
              </a:xfrm>
              <a:prstGeom prst="round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6B0FF698-05D1-4278-AEB6-0A32A4728626}"/>
                  </a:ext>
                </a:extLst>
              </p:cNvPr>
              <p:cNvGrpSpPr/>
              <p:nvPr/>
            </p:nvGrpSpPr>
            <p:grpSpPr>
              <a:xfrm>
                <a:off x="4122571" y="1794934"/>
                <a:ext cx="638175" cy="3876672"/>
                <a:chOff x="3333750" y="1676400"/>
                <a:chExt cx="638175" cy="3876672"/>
              </a:xfrm>
            </p:grpSpPr>
            <p:sp>
              <p:nvSpPr>
                <p:cNvPr id="125" name="Rectangle: Rounded Corners 124">
                  <a:extLst>
                    <a:ext uri="{FF2B5EF4-FFF2-40B4-BE49-F238E27FC236}">
                      <a16:creationId xmlns:a16="http://schemas.microsoft.com/office/drawing/2014/main" id="{B34C074E-B464-42BE-86C6-78C7ADA38683}"/>
                    </a:ext>
                  </a:extLst>
                </p:cNvPr>
                <p:cNvSpPr/>
                <p:nvPr/>
              </p:nvSpPr>
              <p:spPr>
                <a:xfrm>
                  <a:off x="3333750" y="1676400"/>
                  <a:ext cx="63817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Reader Thread1</a:t>
                  </a:r>
                </a:p>
              </p:txBody>
            </p:sp>
            <p:cxnSp>
              <p:nvCxnSpPr>
                <p:cNvPr id="126" name="Straight Connector 125">
                  <a:extLst>
                    <a:ext uri="{FF2B5EF4-FFF2-40B4-BE49-F238E27FC236}">
                      <a16:creationId xmlns:a16="http://schemas.microsoft.com/office/drawing/2014/main" id="{ABDC21B5-92A3-4A05-9A5A-0DFFD5871E29}"/>
                    </a:ext>
                  </a:extLst>
                </p:cNvPr>
                <p:cNvCxnSpPr>
                  <a:cxnSpLocks/>
                  <a:stCxn id="125" idx="2"/>
                </p:cNvCxnSpPr>
                <p:nvPr/>
              </p:nvCxnSpPr>
              <p:spPr>
                <a:xfrm flipH="1">
                  <a:off x="3652837" y="1971675"/>
                  <a:ext cx="1" cy="3581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3" name="Group 12">
            <a:extLst>
              <a:ext uri="{FF2B5EF4-FFF2-40B4-BE49-F238E27FC236}">
                <a16:creationId xmlns:a16="http://schemas.microsoft.com/office/drawing/2014/main" id="{A650E238-3767-4D44-8A8E-F62405279678}"/>
              </a:ext>
            </a:extLst>
          </p:cNvPr>
          <p:cNvGrpSpPr/>
          <p:nvPr/>
        </p:nvGrpSpPr>
        <p:grpSpPr>
          <a:xfrm>
            <a:off x="947261" y="4407878"/>
            <a:ext cx="2625167" cy="828496"/>
            <a:chOff x="947261" y="4407878"/>
            <a:chExt cx="2625167" cy="828496"/>
          </a:xfrm>
        </p:grpSpPr>
        <p:sp>
          <p:nvSpPr>
            <p:cNvPr id="178" name="Rectangle: Rounded Corners 177">
              <a:extLst>
                <a:ext uri="{FF2B5EF4-FFF2-40B4-BE49-F238E27FC236}">
                  <a16:creationId xmlns:a16="http://schemas.microsoft.com/office/drawing/2014/main" id="{DC28C32F-127A-4DE7-A50E-918487F7A1D2}"/>
                </a:ext>
              </a:extLst>
            </p:cNvPr>
            <p:cNvSpPr/>
            <p:nvPr/>
          </p:nvSpPr>
          <p:spPr>
            <a:xfrm>
              <a:off x="2237939" y="4890724"/>
              <a:ext cx="209548" cy="34565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2C914651-7BC9-4F27-9F3A-250E7BF2D7C7}"/>
                </a:ext>
              </a:extLst>
            </p:cNvPr>
            <p:cNvSpPr/>
            <p:nvPr/>
          </p:nvSpPr>
          <p:spPr>
            <a:xfrm>
              <a:off x="3334306" y="4592340"/>
              <a:ext cx="238122" cy="278902"/>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8870FA0E-0400-4A60-BDED-FAA431795395}"/>
                </a:ext>
              </a:extLst>
            </p:cNvPr>
            <p:cNvSpPr/>
            <p:nvPr/>
          </p:nvSpPr>
          <p:spPr>
            <a:xfrm>
              <a:off x="2242170" y="4407878"/>
              <a:ext cx="209548" cy="23608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CFB65C1F-5925-4A22-B282-DB63E6B600BD}"/>
                </a:ext>
              </a:extLst>
            </p:cNvPr>
            <p:cNvSpPr/>
            <p:nvPr/>
          </p:nvSpPr>
          <p:spPr>
            <a:xfrm>
              <a:off x="947261" y="4438522"/>
              <a:ext cx="209549" cy="790890"/>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629BB890-83B1-4577-9410-79551B52F769}"/>
                </a:ext>
              </a:extLst>
            </p:cNvPr>
            <p:cNvGrpSpPr/>
            <p:nvPr/>
          </p:nvGrpSpPr>
          <p:grpSpPr>
            <a:xfrm>
              <a:off x="1049851" y="4417402"/>
              <a:ext cx="1196473" cy="114300"/>
              <a:chOff x="518909" y="2171700"/>
              <a:chExt cx="1196473" cy="114300"/>
            </a:xfrm>
          </p:grpSpPr>
          <p:cxnSp>
            <p:nvCxnSpPr>
              <p:cNvPr id="155" name="Straight Arrow Connector 154">
                <a:extLst>
                  <a:ext uri="{FF2B5EF4-FFF2-40B4-BE49-F238E27FC236}">
                    <a16:creationId xmlns:a16="http://schemas.microsoft.com/office/drawing/2014/main" id="{F7C305A1-DA0A-41C7-8C72-02C64082D004}"/>
                  </a:ext>
                </a:extLst>
              </p:cNvPr>
              <p:cNvCxnSpPr>
                <a:cxnSpLocks/>
              </p:cNvCxnSpPr>
              <p:nvPr/>
            </p:nvCxnSpPr>
            <p:spPr>
              <a:xfrm flipV="1">
                <a:off x="518909" y="2280217"/>
                <a:ext cx="1196473"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Rectangle: Rounded Corners 161">
                <a:extLst>
                  <a:ext uri="{FF2B5EF4-FFF2-40B4-BE49-F238E27FC236}">
                    <a16:creationId xmlns:a16="http://schemas.microsoft.com/office/drawing/2014/main" id="{DD1D59B1-ABFF-4973-A5BF-0226490C1DB9}"/>
                  </a:ext>
                </a:extLst>
              </p:cNvPr>
              <p:cNvSpPr/>
              <p:nvPr/>
            </p:nvSpPr>
            <p:spPr>
              <a:xfrm>
                <a:off x="653285" y="2171700"/>
                <a:ext cx="822788" cy="952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Peek Queue</a:t>
                </a:r>
              </a:p>
            </p:txBody>
          </p:sp>
        </p:grpSp>
        <p:grpSp>
          <p:nvGrpSpPr>
            <p:cNvPr id="163" name="Group 162">
              <a:extLst>
                <a:ext uri="{FF2B5EF4-FFF2-40B4-BE49-F238E27FC236}">
                  <a16:creationId xmlns:a16="http://schemas.microsoft.com/office/drawing/2014/main" id="{73D21B21-0193-4C3E-90E1-6B6FB62C3325}"/>
                </a:ext>
              </a:extLst>
            </p:cNvPr>
            <p:cNvGrpSpPr/>
            <p:nvPr/>
          </p:nvGrpSpPr>
          <p:grpSpPr>
            <a:xfrm>
              <a:off x="1045303" y="5033695"/>
              <a:ext cx="1189603" cy="159109"/>
              <a:chOff x="931335" y="2371013"/>
              <a:chExt cx="1189603" cy="159109"/>
            </a:xfrm>
          </p:grpSpPr>
          <p:cxnSp>
            <p:nvCxnSpPr>
              <p:cNvPr id="164" name="Straight Arrow Connector 163">
                <a:extLst>
                  <a:ext uri="{FF2B5EF4-FFF2-40B4-BE49-F238E27FC236}">
                    <a16:creationId xmlns:a16="http://schemas.microsoft.com/office/drawing/2014/main" id="{C58E903A-4D4E-4A83-BAF6-3E1C3077226E}"/>
                  </a:ext>
                </a:extLst>
              </p:cNvPr>
              <p:cNvCxnSpPr>
                <a:cxnSpLocks/>
              </p:cNvCxnSpPr>
              <p:nvPr/>
            </p:nvCxnSpPr>
            <p:spPr>
              <a:xfrm flipV="1">
                <a:off x="931335" y="2508817"/>
                <a:ext cx="1189603"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6" name="Rectangle: Rounded Corners 165">
                <a:extLst>
                  <a:ext uri="{FF2B5EF4-FFF2-40B4-BE49-F238E27FC236}">
                    <a16:creationId xmlns:a16="http://schemas.microsoft.com/office/drawing/2014/main" id="{964D995B-9F54-4740-9347-527F3FE03CEA}"/>
                  </a:ext>
                </a:extLst>
              </p:cNvPr>
              <p:cNvSpPr/>
              <p:nvPr/>
            </p:nvSpPr>
            <p:spPr>
              <a:xfrm>
                <a:off x="1057504" y="2371013"/>
                <a:ext cx="430109" cy="15910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Free</a:t>
                </a:r>
              </a:p>
            </p:txBody>
          </p:sp>
        </p:grpSp>
        <p:grpSp>
          <p:nvGrpSpPr>
            <p:cNvPr id="171" name="Group 170">
              <a:extLst>
                <a:ext uri="{FF2B5EF4-FFF2-40B4-BE49-F238E27FC236}">
                  <a16:creationId xmlns:a16="http://schemas.microsoft.com/office/drawing/2014/main" id="{028CF25B-8189-4BB4-871F-7AE87078C89A}"/>
                </a:ext>
              </a:extLst>
            </p:cNvPr>
            <p:cNvGrpSpPr/>
            <p:nvPr/>
          </p:nvGrpSpPr>
          <p:grpSpPr>
            <a:xfrm>
              <a:off x="1044484" y="4639779"/>
              <a:ext cx="2286142" cy="165655"/>
              <a:chOff x="1941682" y="2508380"/>
              <a:chExt cx="2286142" cy="165655"/>
            </a:xfrm>
          </p:grpSpPr>
          <p:sp>
            <p:nvSpPr>
              <p:cNvPr id="172" name="Rectangle: Rounded Corners 171">
                <a:extLst>
                  <a:ext uri="{FF2B5EF4-FFF2-40B4-BE49-F238E27FC236}">
                    <a16:creationId xmlns:a16="http://schemas.microsoft.com/office/drawing/2014/main" id="{DEC306B4-3216-4F2B-9700-5796CE6EFD09}"/>
                  </a:ext>
                </a:extLst>
              </p:cNvPr>
              <p:cNvSpPr/>
              <p:nvPr/>
            </p:nvSpPr>
            <p:spPr>
              <a:xfrm>
                <a:off x="2057708" y="2508380"/>
                <a:ext cx="1334992" cy="16565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Check GP</a:t>
                </a:r>
              </a:p>
              <a:p>
                <a:r>
                  <a:rPr lang="en-US" sz="800" b="1" dirty="0">
                    <a:solidFill>
                      <a:schemeClr val="tx1"/>
                    </a:solidFill>
                  </a:rPr>
                  <a:t>(</a:t>
                </a:r>
                <a:r>
                  <a:rPr lang="en-US" sz="800" b="1" dirty="0" err="1">
                    <a:solidFill>
                      <a:schemeClr val="tx1"/>
                    </a:solidFill>
                  </a:rPr>
                  <a:t>rte_rcu_qsbr_check</a:t>
                </a:r>
                <a:r>
                  <a:rPr lang="en-US" sz="800" b="1" dirty="0">
                    <a:solidFill>
                      <a:schemeClr val="tx1"/>
                    </a:solidFill>
                  </a:rPr>
                  <a:t>)</a:t>
                </a:r>
              </a:p>
            </p:txBody>
          </p:sp>
          <p:cxnSp>
            <p:nvCxnSpPr>
              <p:cNvPr id="173" name="Straight Arrow Connector 172">
                <a:extLst>
                  <a:ext uri="{FF2B5EF4-FFF2-40B4-BE49-F238E27FC236}">
                    <a16:creationId xmlns:a16="http://schemas.microsoft.com/office/drawing/2014/main" id="{7D67055C-EC72-4F84-A0A9-8EF5506831D7}"/>
                  </a:ext>
                </a:extLst>
              </p:cNvPr>
              <p:cNvCxnSpPr>
                <a:cxnSpLocks/>
              </p:cNvCxnSpPr>
              <p:nvPr/>
            </p:nvCxnSpPr>
            <p:spPr>
              <a:xfrm>
                <a:off x="1941682" y="2599264"/>
                <a:ext cx="22861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6914362E-6A38-4AFA-82CE-375CEA0397A7}"/>
                </a:ext>
              </a:extLst>
            </p:cNvPr>
            <p:cNvGrpSpPr/>
            <p:nvPr/>
          </p:nvGrpSpPr>
          <p:grpSpPr>
            <a:xfrm>
              <a:off x="1045623" y="4874599"/>
              <a:ext cx="1196473" cy="114300"/>
              <a:chOff x="523142" y="2171700"/>
              <a:chExt cx="1196473" cy="114300"/>
            </a:xfrm>
          </p:grpSpPr>
          <p:cxnSp>
            <p:nvCxnSpPr>
              <p:cNvPr id="176" name="Straight Arrow Connector 175">
                <a:extLst>
                  <a:ext uri="{FF2B5EF4-FFF2-40B4-BE49-F238E27FC236}">
                    <a16:creationId xmlns:a16="http://schemas.microsoft.com/office/drawing/2014/main" id="{6D272E97-826C-4347-938C-501C6DD5FF15}"/>
                  </a:ext>
                </a:extLst>
              </p:cNvPr>
              <p:cNvCxnSpPr>
                <a:cxnSpLocks/>
              </p:cNvCxnSpPr>
              <p:nvPr/>
            </p:nvCxnSpPr>
            <p:spPr>
              <a:xfrm flipV="1">
                <a:off x="523142" y="2280217"/>
                <a:ext cx="1196473"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Rectangle: Rounded Corners 176">
                <a:extLst>
                  <a:ext uri="{FF2B5EF4-FFF2-40B4-BE49-F238E27FC236}">
                    <a16:creationId xmlns:a16="http://schemas.microsoft.com/office/drawing/2014/main" id="{593BDDB7-7B55-4542-890F-5418BB7C103F}"/>
                  </a:ext>
                </a:extLst>
              </p:cNvPr>
              <p:cNvSpPr/>
              <p:nvPr/>
            </p:nvSpPr>
            <p:spPr>
              <a:xfrm>
                <a:off x="653285" y="2171700"/>
                <a:ext cx="822788" cy="952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Dequeue</a:t>
                </a:r>
              </a:p>
            </p:txBody>
          </p:sp>
        </p:grpSp>
      </p:grpSp>
      <p:grpSp>
        <p:nvGrpSpPr>
          <p:cNvPr id="14" name="Group 13">
            <a:extLst>
              <a:ext uri="{FF2B5EF4-FFF2-40B4-BE49-F238E27FC236}">
                <a16:creationId xmlns:a16="http://schemas.microsoft.com/office/drawing/2014/main" id="{2BAB3D7B-2725-4893-A92E-A808A4DC4799}"/>
              </a:ext>
            </a:extLst>
          </p:cNvPr>
          <p:cNvGrpSpPr/>
          <p:nvPr/>
        </p:nvGrpSpPr>
        <p:grpSpPr>
          <a:xfrm>
            <a:off x="3328590" y="3569629"/>
            <a:ext cx="1400203" cy="927659"/>
            <a:chOff x="3328590" y="3569629"/>
            <a:chExt cx="1400203" cy="927659"/>
          </a:xfrm>
        </p:grpSpPr>
        <p:sp>
          <p:nvSpPr>
            <p:cNvPr id="149" name="Rectangle: Rounded Corners 148">
              <a:extLst>
                <a:ext uri="{FF2B5EF4-FFF2-40B4-BE49-F238E27FC236}">
                  <a16:creationId xmlns:a16="http://schemas.microsoft.com/office/drawing/2014/main" id="{E2CF9F7D-A3B9-4E41-85C8-3B7A28E5992A}"/>
                </a:ext>
              </a:extLst>
            </p:cNvPr>
            <p:cNvSpPr/>
            <p:nvPr/>
          </p:nvSpPr>
          <p:spPr>
            <a:xfrm>
              <a:off x="3328590" y="4227568"/>
              <a:ext cx="238122" cy="269720"/>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Rounded Corners 111">
              <a:extLst>
                <a:ext uri="{FF2B5EF4-FFF2-40B4-BE49-F238E27FC236}">
                  <a16:creationId xmlns:a16="http://schemas.microsoft.com/office/drawing/2014/main" id="{F6A65633-68D1-46A9-8F4B-B8D86AA59345}"/>
                </a:ext>
              </a:extLst>
            </p:cNvPr>
            <p:cNvSpPr/>
            <p:nvPr/>
          </p:nvSpPr>
          <p:spPr>
            <a:xfrm>
              <a:off x="3334037" y="3706301"/>
              <a:ext cx="238122" cy="275141"/>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a16="http://schemas.microsoft.com/office/drawing/2014/main" id="{6AE2CE19-6656-4024-A43F-A162984AC4D4}"/>
                </a:ext>
              </a:extLst>
            </p:cNvPr>
            <p:cNvGrpSpPr/>
            <p:nvPr/>
          </p:nvGrpSpPr>
          <p:grpSpPr>
            <a:xfrm>
              <a:off x="3602379" y="3569629"/>
              <a:ext cx="840359" cy="298326"/>
              <a:chOff x="879983" y="2131561"/>
              <a:chExt cx="840359" cy="298326"/>
            </a:xfrm>
          </p:grpSpPr>
          <p:sp>
            <p:nvSpPr>
              <p:cNvPr id="158" name="Rectangle: Rounded Corners 157">
                <a:extLst>
                  <a:ext uri="{FF2B5EF4-FFF2-40B4-BE49-F238E27FC236}">
                    <a16:creationId xmlns:a16="http://schemas.microsoft.com/office/drawing/2014/main" id="{B754001F-5020-4036-BA98-55786B50ED07}"/>
                  </a:ext>
                </a:extLst>
              </p:cNvPr>
              <p:cNvSpPr/>
              <p:nvPr/>
            </p:nvSpPr>
            <p:spPr>
              <a:xfrm>
                <a:off x="1038225" y="2131561"/>
                <a:ext cx="547691" cy="29832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Report QS</a:t>
                </a:r>
              </a:p>
            </p:txBody>
          </p:sp>
          <p:cxnSp>
            <p:nvCxnSpPr>
              <p:cNvPr id="157" name="Straight Arrow Connector 156">
                <a:extLst>
                  <a:ext uri="{FF2B5EF4-FFF2-40B4-BE49-F238E27FC236}">
                    <a16:creationId xmlns:a16="http://schemas.microsoft.com/office/drawing/2014/main" id="{AAFA69E2-6BE5-43E4-94F0-6056F0A042DD}"/>
                  </a:ext>
                </a:extLst>
              </p:cNvPr>
              <p:cNvCxnSpPr>
                <a:cxnSpLocks/>
              </p:cNvCxnSpPr>
              <p:nvPr/>
            </p:nvCxnSpPr>
            <p:spPr>
              <a:xfrm>
                <a:off x="879983" y="2400299"/>
                <a:ext cx="840359"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19C984C4-210E-4304-B20A-DF85CB2D6A71}"/>
                </a:ext>
              </a:extLst>
            </p:cNvPr>
            <p:cNvGrpSpPr/>
            <p:nvPr/>
          </p:nvGrpSpPr>
          <p:grpSpPr>
            <a:xfrm>
              <a:off x="3597312" y="4107741"/>
              <a:ext cx="1131481" cy="265672"/>
              <a:chOff x="874916" y="2154690"/>
              <a:chExt cx="1131481" cy="265672"/>
            </a:xfrm>
          </p:grpSpPr>
          <p:cxnSp>
            <p:nvCxnSpPr>
              <p:cNvPr id="160" name="Straight Arrow Connector 159">
                <a:extLst>
                  <a:ext uri="{FF2B5EF4-FFF2-40B4-BE49-F238E27FC236}">
                    <a16:creationId xmlns:a16="http://schemas.microsoft.com/office/drawing/2014/main" id="{7E4C7794-1BEA-491B-9943-62E1C660E52A}"/>
                  </a:ext>
                </a:extLst>
              </p:cNvPr>
              <p:cNvCxnSpPr>
                <a:cxnSpLocks/>
              </p:cNvCxnSpPr>
              <p:nvPr/>
            </p:nvCxnSpPr>
            <p:spPr>
              <a:xfrm>
                <a:off x="874916" y="2400299"/>
                <a:ext cx="1131481" cy="1"/>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1" name="Rectangle: Rounded Corners 160">
                <a:extLst>
                  <a:ext uri="{FF2B5EF4-FFF2-40B4-BE49-F238E27FC236}">
                    <a16:creationId xmlns:a16="http://schemas.microsoft.com/office/drawing/2014/main" id="{121FD340-59A4-4081-970C-657EDD1EC965}"/>
                  </a:ext>
                </a:extLst>
              </p:cNvPr>
              <p:cNvSpPr/>
              <p:nvPr/>
            </p:nvSpPr>
            <p:spPr>
              <a:xfrm>
                <a:off x="1019175" y="2154690"/>
                <a:ext cx="557213" cy="26567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Report QS</a:t>
                </a:r>
              </a:p>
            </p:txBody>
          </p:sp>
        </p:grpSp>
      </p:grpSp>
      <p:sp>
        <p:nvSpPr>
          <p:cNvPr id="174" name="Rectangle: Rounded Corners 173">
            <a:extLst>
              <a:ext uri="{FF2B5EF4-FFF2-40B4-BE49-F238E27FC236}">
                <a16:creationId xmlns:a16="http://schemas.microsoft.com/office/drawing/2014/main" id="{5FBA91A6-FF9B-4691-8868-8396AB14C672}"/>
              </a:ext>
            </a:extLst>
          </p:cNvPr>
          <p:cNvSpPr/>
          <p:nvPr/>
        </p:nvSpPr>
        <p:spPr>
          <a:xfrm>
            <a:off x="2261855" y="2710198"/>
            <a:ext cx="209548" cy="23608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Rounded Corners 147">
            <a:extLst>
              <a:ext uri="{FF2B5EF4-FFF2-40B4-BE49-F238E27FC236}">
                <a16:creationId xmlns:a16="http://schemas.microsoft.com/office/drawing/2014/main" id="{89861CDD-81C5-4EE2-BB2D-109700BA3D9A}"/>
              </a:ext>
            </a:extLst>
          </p:cNvPr>
          <p:cNvSpPr/>
          <p:nvPr/>
        </p:nvSpPr>
        <p:spPr>
          <a:xfrm>
            <a:off x="2395741" y="3454083"/>
            <a:ext cx="207300" cy="241166"/>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Rounded Corners 146">
            <a:extLst>
              <a:ext uri="{FF2B5EF4-FFF2-40B4-BE49-F238E27FC236}">
                <a16:creationId xmlns:a16="http://schemas.microsoft.com/office/drawing/2014/main" id="{4FFB507B-67B5-43FA-8EB1-75E61B15FAE7}"/>
              </a:ext>
            </a:extLst>
          </p:cNvPr>
          <p:cNvSpPr/>
          <p:nvPr/>
        </p:nvSpPr>
        <p:spPr>
          <a:xfrm>
            <a:off x="2395356" y="3015497"/>
            <a:ext cx="209548" cy="23608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Rounded Corners 145">
            <a:extLst>
              <a:ext uri="{FF2B5EF4-FFF2-40B4-BE49-F238E27FC236}">
                <a16:creationId xmlns:a16="http://schemas.microsoft.com/office/drawing/2014/main" id="{932381C0-0C49-4986-90C2-93F3D84D8F8D}"/>
              </a:ext>
            </a:extLst>
          </p:cNvPr>
          <p:cNvSpPr/>
          <p:nvPr/>
        </p:nvSpPr>
        <p:spPr>
          <a:xfrm>
            <a:off x="948799" y="3055589"/>
            <a:ext cx="209549" cy="594207"/>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id="{E8FA9498-498E-417D-912C-F909CFB86A6F}"/>
              </a:ext>
            </a:extLst>
          </p:cNvPr>
          <p:cNvSpPr/>
          <p:nvPr/>
        </p:nvSpPr>
        <p:spPr>
          <a:xfrm>
            <a:off x="3327370" y="3199959"/>
            <a:ext cx="238122" cy="278902"/>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95C20E42-C2B6-4395-A0C2-E8E9F31DFAEA}"/>
              </a:ext>
            </a:extLst>
          </p:cNvPr>
          <p:cNvSpPr/>
          <p:nvPr/>
        </p:nvSpPr>
        <p:spPr>
          <a:xfrm>
            <a:off x="3330399" y="2461054"/>
            <a:ext cx="238122" cy="265366"/>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709480" y="446781"/>
            <a:ext cx="9145719" cy="706964"/>
          </a:xfrm>
        </p:spPr>
        <p:txBody>
          <a:bodyPr/>
          <a:lstStyle/>
          <a:p>
            <a:r>
              <a:rPr lang="en-US" dirty="0"/>
              <a:t>Resource Reclamation – With </a:t>
            </a:r>
            <a:r>
              <a:rPr lang="en-US" dirty="0" err="1"/>
              <a:t>rte_rcu_qsbr</a:t>
            </a:r>
            <a:endParaRPr lang="en-US" dirty="0"/>
          </a:p>
        </p:txBody>
      </p:sp>
      <p:sp>
        <p:nvSpPr>
          <p:cNvPr id="114" name="Rectangle: Rounded Corners 113">
            <a:extLst>
              <a:ext uri="{FF2B5EF4-FFF2-40B4-BE49-F238E27FC236}">
                <a16:creationId xmlns:a16="http://schemas.microsoft.com/office/drawing/2014/main" id="{F7194A62-39C6-4328-AACD-A95298B9E0AD}"/>
              </a:ext>
            </a:extLst>
          </p:cNvPr>
          <p:cNvSpPr/>
          <p:nvPr/>
        </p:nvSpPr>
        <p:spPr>
          <a:xfrm>
            <a:off x="965132" y="2338100"/>
            <a:ext cx="209549" cy="588158"/>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B3A3901C-E199-4F7C-AAD0-6CE7188C1F1D}"/>
              </a:ext>
            </a:extLst>
          </p:cNvPr>
          <p:cNvGrpSpPr/>
          <p:nvPr/>
        </p:nvGrpSpPr>
        <p:grpSpPr>
          <a:xfrm>
            <a:off x="765107" y="1794934"/>
            <a:ext cx="581025" cy="3805339"/>
            <a:chOff x="361950" y="1676400"/>
            <a:chExt cx="581025" cy="4228920"/>
          </a:xfrm>
        </p:grpSpPr>
        <p:sp>
          <p:nvSpPr>
            <p:cNvPr id="116" name="Rectangle: Rounded Corners 115">
              <a:extLst>
                <a:ext uri="{FF2B5EF4-FFF2-40B4-BE49-F238E27FC236}">
                  <a16:creationId xmlns:a16="http://schemas.microsoft.com/office/drawing/2014/main" id="{E1DAA20B-CF5F-481F-B8E2-7A5DD50C4B95}"/>
                </a:ext>
              </a:extLst>
            </p:cNvPr>
            <p:cNvSpPr/>
            <p:nvPr/>
          </p:nvSpPr>
          <p:spPr>
            <a:xfrm>
              <a:off x="361950" y="1676400"/>
              <a:ext cx="581025" cy="29527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Writer Thread</a:t>
              </a:r>
            </a:p>
          </p:txBody>
        </p:sp>
        <p:cxnSp>
          <p:nvCxnSpPr>
            <p:cNvPr id="117" name="Straight Connector 116">
              <a:extLst>
                <a:ext uri="{FF2B5EF4-FFF2-40B4-BE49-F238E27FC236}">
                  <a16:creationId xmlns:a16="http://schemas.microsoft.com/office/drawing/2014/main" id="{D9FFFE10-B0AA-4E9C-A107-97EBD13BA20B}"/>
                </a:ext>
              </a:extLst>
            </p:cNvPr>
            <p:cNvCxnSpPr>
              <a:cxnSpLocks/>
            </p:cNvCxnSpPr>
            <p:nvPr/>
          </p:nvCxnSpPr>
          <p:spPr>
            <a:xfrm flipH="1">
              <a:off x="638175" y="1965780"/>
              <a:ext cx="14288" cy="3939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Rectangle: Rounded Corners 112">
            <a:extLst>
              <a:ext uri="{FF2B5EF4-FFF2-40B4-BE49-F238E27FC236}">
                <a16:creationId xmlns:a16="http://schemas.microsoft.com/office/drawing/2014/main" id="{0B82A760-2429-4A88-AC0D-59DE54C1FAF5}"/>
              </a:ext>
            </a:extLst>
          </p:cNvPr>
          <p:cNvSpPr/>
          <p:nvPr/>
        </p:nvSpPr>
        <p:spPr>
          <a:xfrm>
            <a:off x="2261854" y="2280709"/>
            <a:ext cx="209548" cy="236084"/>
          </a:xfrm>
          <a:prstGeom prst="round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B7F7685-7415-4D1D-8D81-815F0D3FFEDC}"/>
              </a:ext>
            </a:extLst>
          </p:cNvPr>
          <p:cNvGrpSpPr/>
          <p:nvPr/>
        </p:nvGrpSpPr>
        <p:grpSpPr>
          <a:xfrm>
            <a:off x="1848468" y="1674730"/>
            <a:ext cx="1122591" cy="3996879"/>
            <a:chOff x="1848468" y="1674730"/>
            <a:chExt cx="1122591" cy="3996879"/>
          </a:xfrm>
        </p:grpSpPr>
        <p:grpSp>
          <p:nvGrpSpPr>
            <p:cNvPr id="168" name="Group 167">
              <a:extLst>
                <a:ext uri="{FF2B5EF4-FFF2-40B4-BE49-F238E27FC236}">
                  <a16:creationId xmlns:a16="http://schemas.microsoft.com/office/drawing/2014/main" id="{637D672B-C86C-44D5-A86F-2DC66F8E089F}"/>
                </a:ext>
              </a:extLst>
            </p:cNvPr>
            <p:cNvGrpSpPr/>
            <p:nvPr/>
          </p:nvGrpSpPr>
          <p:grpSpPr>
            <a:xfrm>
              <a:off x="2037609" y="1674730"/>
              <a:ext cx="933450" cy="3996876"/>
              <a:chOff x="1343025" y="1238423"/>
              <a:chExt cx="933450" cy="3925543"/>
            </a:xfrm>
          </p:grpSpPr>
          <p:sp>
            <p:nvSpPr>
              <p:cNvPr id="169" name="Rectangle: Rounded Corners 168">
                <a:extLst>
                  <a:ext uri="{FF2B5EF4-FFF2-40B4-BE49-F238E27FC236}">
                    <a16:creationId xmlns:a16="http://schemas.microsoft.com/office/drawing/2014/main" id="{EFEE6F0E-969A-45BE-9D22-187DA7654FD5}"/>
                  </a:ext>
                </a:extLst>
              </p:cNvPr>
              <p:cNvSpPr/>
              <p:nvPr/>
            </p:nvSpPr>
            <p:spPr>
              <a:xfrm>
                <a:off x="1343025" y="1238423"/>
                <a:ext cx="933450" cy="393011"/>
              </a:xfrm>
              <a:prstGeom prst="round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Lock-Free Data structure</a:t>
                </a:r>
              </a:p>
            </p:txBody>
          </p:sp>
          <p:cxnSp>
            <p:nvCxnSpPr>
              <p:cNvPr id="170" name="Straight Connector 169">
                <a:extLst>
                  <a:ext uri="{FF2B5EF4-FFF2-40B4-BE49-F238E27FC236}">
                    <a16:creationId xmlns:a16="http://schemas.microsoft.com/office/drawing/2014/main" id="{0C99C460-37F2-494C-A73E-E66D0FB18577}"/>
                  </a:ext>
                </a:extLst>
              </p:cNvPr>
              <p:cNvCxnSpPr>
                <a:stCxn id="169" idx="2"/>
              </p:cNvCxnSpPr>
              <p:nvPr/>
            </p:nvCxnSpPr>
            <p:spPr>
              <a:xfrm flipH="1">
                <a:off x="1790700" y="1631434"/>
                <a:ext cx="19050" cy="353253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CB7756E5-FD19-4DE7-BEF6-CEB853CF1801}"/>
                </a:ext>
              </a:extLst>
            </p:cNvPr>
            <p:cNvGrpSpPr/>
            <p:nvPr/>
          </p:nvGrpSpPr>
          <p:grpSpPr>
            <a:xfrm>
              <a:off x="1848468" y="1746066"/>
              <a:ext cx="1026795" cy="3925543"/>
              <a:chOff x="1286828" y="1627532"/>
              <a:chExt cx="1026795" cy="3925543"/>
            </a:xfrm>
          </p:grpSpPr>
          <p:sp>
            <p:nvSpPr>
              <p:cNvPr id="119" name="Rectangle: Rounded Corners 118">
                <a:extLst>
                  <a:ext uri="{FF2B5EF4-FFF2-40B4-BE49-F238E27FC236}">
                    <a16:creationId xmlns:a16="http://schemas.microsoft.com/office/drawing/2014/main" id="{1FAAFEBE-95BF-4618-9B47-6C0ECC948EDE}"/>
                  </a:ext>
                </a:extLst>
              </p:cNvPr>
              <p:cNvSpPr/>
              <p:nvPr/>
            </p:nvSpPr>
            <p:spPr>
              <a:xfrm>
                <a:off x="1286828" y="1627532"/>
                <a:ext cx="1026795" cy="393011"/>
              </a:xfrm>
              <a:prstGeom prst="round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Lock-Free Data Structure + Defer Queue</a:t>
                </a:r>
              </a:p>
            </p:txBody>
          </p:sp>
          <p:cxnSp>
            <p:nvCxnSpPr>
              <p:cNvPr id="120" name="Straight Connector 119">
                <a:extLst>
                  <a:ext uri="{FF2B5EF4-FFF2-40B4-BE49-F238E27FC236}">
                    <a16:creationId xmlns:a16="http://schemas.microsoft.com/office/drawing/2014/main" id="{F5044741-0018-4FB2-A3FD-BACBA08F34AB}"/>
                  </a:ext>
                </a:extLst>
              </p:cNvPr>
              <p:cNvCxnSpPr>
                <a:stCxn id="119" idx="2"/>
              </p:cNvCxnSpPr>
              <p:nvPr/>
            </p:nvCxnSpPr>
            <p:spPr>
              <a:xfrm flipH="1">
                <a:off x="1781176" y="2020543"/>
                <a:ext cx="19050" cy="353253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121" name="Group 120">
            <a:extLst>
              <a:ext uri="{FF2B5EF4-FFF2-40B4-BE49-F238E27FC236}">
                <a16:creationId xmlns:a16="http://schemas.microsoft.com/office/drawing/2014/main" id="{DB9C6DEB-01D6-40B7-AC54-9E683FBE219D}"/>
              </a:ext>
            </a:extLst>
          </p:cNvPr>
          <p:cNvGrpSpPr/>
          <p:nvPr/>
        </p:nvGrpSpPr>
        <p:grpSpPr>
          <a:xfrm>
            <a:off x="3085397" y="1794934"/>
            <a:ext cx="714375" cy="3876675"/>
            <a:chOff x="2390775" y="1676400"/>
            <a:chExt cx="714375" cy="3876675"/>
          </a:xfrm>
        </p:grpSpPr>
        <p:sp>
          <p:nvSpPr>
            <p:cNvPr id="122" name="Rectangle: Rounded Corners 121">
              <a:extLst>
                <a:ext uri="{FF2B5EF4-FFF2-40B4-BE49-F238E27FC236}">
                  <a16:creationId xmlns:a16="http://schemas.microsoft.com/office/drawing/2014/main" id="{BF98AEC7-70D0-41FC-BD93-94678B63C5B7}"/>
                </a:ext>
              </a:extLst>
            </p:cNvPr>
            <p:cNvSpPr/>
            <p:nvPr/>
          </p:nvSpPr>
          <p:spPr>
            <a:xfrm>
              <a:off x="2390775" y="1676400"/>
              <a:ext cx="714375" cy="295275"/>
            </a:xfrm>
            <a:prstGeom prst="roundRect">
              <a:avLst/>
            </a:prstGeom>
            <a:no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RCU State</a:t>
              </a:r>
            </a:p>
          </p:txBody>
        </p:sp>
        <p:cxnSp>
          <p:nvCxnSpPr>
            <p:cNvPr id="123" name="Straight Connector 122">
              <a:extLst>
                <a:ext uri="{FF2B5EF4-FFF2-40B4-BE49-F238E27FC236}">
                  <a16:creationId xmlns:a16="http://schemas.microsoft.com/office/drawing/2014/main" id="{8942BF09-A2F9-44E3-A959-5735C7B920D0}"/>
                </a:ext>
              </a:extLst>
            </p:cNvPr>
            <p:cNvCxnSpPr>
              <a:cxnSpLocks/>
              <a:stCxn id="122" idx="2"/>
            </p:cNvCxnSpPr>
            <p:nvPr/>
          </p:nvCxnSpPr>
          <p:spPr>
            <a:xfrm>
              <a:off x="2747963" y="1971675"/>
              <a:ext cx="0" cy="35814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2F0EF486-6E52-4C53-AA1C-29E8EA11F714}"/>
              </a:ext>
            </a:extLst>
          </p:cNvPr>
          <p:cNvGrpSpPr/>
          <p:nvPr/>
        </p:nvGrpSpPr>
        <p:grpSpPr>
          <a:xfrm>
            <a:off x="1050857" y="2290234"/>
            <a:ext cx="1220522" cy="114300"/>
            <a:chOff x="532282" y="2171700"/>
            <a:chExt cx="1220522" cy="114300"/>
          </a:xfrm>
        </p:grpSpPr>
        <p:cxnSp>
          <p:nvCxnSpPr>
            <p:cNvPr id="128" name="Straight Arrow Connector 127">
              <a:extLst>
                <a:ext uri="{FF2B5EF4-FFF2-40B4-BE49-F238E27FC236}">
                  <a16:creationId xmlns:a16="http://schemas.microsoft.com/office/drawing/2014/main" id="{EBEACB8B-FB89-459A-BF25-41EEAF426F6E}"/>
                </a:ext>
              </a:extLst>
            </p:cNvPr>
            <p:cNvCxnSpPr>
              <a:cxnSpLocks/>
            </p:cNvCxnSpPr>
            <p:nvPr/>
          </p:nvCxnSpPr>
          <p:spPr>
            <a:xfrm flipV="1">
              <a:off x="532282" y="2280217"/>
              <a:ext cx="1220522"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Rounded Corners 128">
              <a:extLst>
                <a:ext uri="{FF2B5EF4-FFF2-40B4-BE49-F238E27FC236}">
                  <a16:creationId xmlns:a16="http://schemas.microsoft.com/office/drawing/2014/main" id="{250A05A7-34F6-4E22-AC90-FDFCFA766FE0}"/>
                </a:ext>
              </a:extLst>
            </p:cNvPr>
            <p:cNvSpPr/>
            <p:nvPr/>
          </p:nvSpPr>
          <p:spPr>
            <a:xfrm>
              <a:off x="690555" y="2171700"/>
              <a:ext cx="561975" cy="952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Delete</a:t>
              </a:r>
            </a:p>
          </p:txBody>
        </p:sp>
      </p:grpSp>
      <p:grpSp>
        <p:nvGrpSpPr>
          <p:cNvPr id="25" name="Group 24">
            <a:extLst>
              <a:ext uri="{FF2B5EF4-FFF2-40B4-BE49-F238E27FC236}">
                <a16:creationId xmlns:a16="http://schemas.microsoft.com/office/drawing/2014/main" id="{1C9538DF-6829-44E3-A5F6-8079B906565F}"/>
              </a:ext>
            </a:extLst>
          </p:cNvPr>
          <p:cNvGrpSpPr/>
          <p:nvPr/>
        </p:nvGrpSpPr>
        <p:grpSpPr>
          <a:xfrm>
            <a:off x="1057038" y="2725989"/>
            <a:ext cx="1222594" cy="159109"/>
            <a:chOff x="955437" y="2371013"/>
            <a:chExt cx="1222594" cy="159109"/>
          </a:xfrm>
        </p:grpSpPr>
        <p:cxnSp>
          <p:nvCxnSpPr>
            <p:cNvPr id="202" name="Straight Arrow Connector 201">
              <a:extLst>
                <a:ext uri="{FF2B5EF4-FFF2-40B4-BE49-F238E27FC236}">
                  <a16:creationId xmlns:a16="http://schemas.microsoft.com/office/drawing/2014/main" id="{CF6F1ED6-9DDC-436C-889C-274C96718D00}"/>
                </a:ext>
              </a:extLst>
            </p:cNvPr>
            <p:cNvCxnSpPr>
              <a:cxnSpLocks/>
            </p:cNvCxnSpPr>
            <p:nvPr/>
          </p:nvCxnSpPr>
          <p:spPr>
            <a:xfrm flipV="1">
              <a:off x="955437" y="2508817"/>
              <a:ext cx="1208438"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3" name="Rectangle: Rounded Corners 202">
              <a:extLst>
                <a:ext uri="{FF2B5EF4-FFF2-40B4-BE49-F238E27FC236}">
                  <a16:creationId xmlns:a16="http://schemas.microsoft.com/office/drawing/2014/main" id="{8E8F7EEC-C2A1-48C3-9C87-0D336E9B2ED3}"/>
                </a:ext>
              </a:extLst>
            </p:cNvPr>
            <p:cNvSpPr/>
            <p:nvPr/>
          </p:nvSpPr>
          <p:spPr>
            <a:xfrm>
              <a:off x="1062441" y="2371013"/>
              <a:ext cx="1115590" cy="15910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Enqueue Resource</a:t>
              </a:r>
            </a:p>
          </p:txBody>
        </p:sp>
      </p:grpSp>
      <p:grpSp>
        <p:nvGrpSpPr>
          <p:cNvPr id="26" name="Group 25">
            <a:extLst>
              <a:ext uri="{FF2B5EF4-FFF2-40B4-BE49-F238E27FC236}">
                <a16:creationId xmlns:a16="http://schemas.microsoft.com/office/drawing/2014/main" id="{6EBAB70A-0056-4E90-8339-5FB133AA4937}"/>
              </a:ext>
            </a:extLst>
          </p:cNvPr>
          <p:cNvGrpSpPr/>
          <p:nvPr/>
        </p:nvGrpSpPr>
        <p:grpSpPr>
          <a:xfrm>
            <a:off x="1060366" y="2512611"/>
            <a:ext cx="2263507" cy="165655"/>
            <a:chOff x="1969931" y="2508380"/>
            <a:chExt cx="2263507" cy="165655"/>
          </a:xfrm>
        </p:grpSpPr>
        <p:sp>
          <p:nvSpPr>
            <p:cNvPr id="131" name="Rectangle: Rounded Corners 130">
              <a:extLst>
                <a:ext uri="{FF2B5EF4-FFF2-40B4-BE49-F238E27FC236}">
                  <a16:creationId xmlns:a16="http://schemas.microsoft.com/office/drawing/2014/main" id="{9B8471A3-5C43-43D7-A232-68020270E52D}"/>
                </a:ext>
              </a:extLst>
            </p:cNvPr>
            <p:cNvSpPr/>
            <p:nvPr/>
          </p:nvSpPr>
          <p:spPr>
            <a:xfrm>
              <a:off x="2084526" y="2508380"/>
              <a:ext cx="1213629" cy="16565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Start GP</a:t>
              </a:r>
            </a:p>
            <a:p>
              <a:r>
                <a:rPr lang="en-US" sz="800" b="1" dirty="0">
                  <a:solidFill>
                    <a:schemeClr val="tx1"/>
                  </a:solidFill>
                </a:rPr>
                <a:t>(</a:t>
              </a:r>
              <a:r>
                <a:rPr lang="en-US" sz="800" b="1" dirty="0" err="1">
                  <a:solidFill>
                    <a:schemeClr val="tx1"/>
                  </a:solidFill>
                </a:rPr>
                <a:t>rte_rcu_qsbr_start</a:t>
              </a:r>
              <a:r>
                <a:rPr lang="en-US" sz="800" b="1" dirty="0">
                  <a:solidFill>
                    <a:schemeClr val="tx1"/>
                  </a:solidFill>
                </a:rPr>
                <a:t>)</a:t>
              </a:r>
            </a:p>
          </p:txBody>
        </p:sp>
        <p:cxnSp>
          <p:nvCxnSpPr>
            <p:cNvPr id="130" name="Straight Arrow Connector 129">
              <a:extLst>
                <a:ext uri="{FF2B5EF4-FFF2-40B4-BE49-F238E27FC236}">
                  <a16:creationId xmlns:a16="http://schemas.microsoft.com/office/drawing/2014/main" id="{8060FCCD-F2A0-4C77-BF0C-276B03492D29}"/>
                </a:ext>
              </a:extLst>
            </p:cNvPr>
            <p:cNvCxnSpPr>
              <a:cxnSpLocks/>
            </p:cNvCxnSpPr>
            <p:nvPr/>
          </p:nvCxnSpPr>
          <p:spPr>
            <a:xfrm>
              <a:off x="1969931" y="2599264"/>
              <a:ext cx="22635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D853A017-41B2-4442-AF0F-5FF5240818C0}"/>
              </a:ext>
            </a:extLst>
          </p:cNvPr>
          <p:cNvGrpSpPr/>
          <p:nvPr/>
        </p:nvGrpSpPr>
        <p:grpSpPr>
          <a:xfrm>
            <a:off x="1062502" y="3025021"/>
            <a:ext cx="1342574" cy="114300"/>
            <a:chOff x="538488" y="2171700"/>
            <a:chExt cx="1342574" cy="114300"/>
          </a:xfrm>
        </p:grpSpPr>
        <p:cxnSp>
          <p:nvCxnSpPr>
            <p:cNvPr id="138" name="Straight Arrow Connector 137">
              <a:extLst>
                <a:ext uri="{FF2B5EF4-FFF2-40B4-BE49-F238E27FC236}">
                  <a16:creationId xmlns:a16="http://schemas.microsoft.com/office/drawing/2014/main" id="{18846FDB-8F14-47A5-BB19-65007F35361C}"/>
                </a:ext>
              </a:extLst>
            </p:cNvPr>
            <p:cNvCxnSpPr>
              <a:cxnSpLocks/>
            </p:cNvCxnSpPr>
            <p:nvPr/>
          </p:nvCxnSpPr>
          <p:spPr>
            <a:xfrm flipV="1">
              <a:off x="538488" y="2280217"/>
              <a:ext cx="1342574"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ectangle: Rounded Corners 138">
              <a:extLst>
                <a:ext uri="{FF2B5EF4-FFF2-40B4-BE49-F238E27FC236}">
                  <a16:creationId xmlns:a16="http://schemas.microsoft.com/office/drawing/2014/main" id="{C2831B36-52BB-44A3-88A7-096D2E1E024A}"/>
                </a:ext>
              </a:extLst>
            </p:cNvPr>
            <p:cNvSpPr/>
            <p:nvPr/>
          </p:nvSpPr>
          <p:spPr>
            <a:xfrm>
              <a:off x="690555" y="2171700"/>
              <a:ext cx="561975" cy="9525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Delete</a:t>
              </a:r>
            </a:p>
          </p:txBody>
        </p:sp>
      </p:grpSp>
      <p:grpSp>
        <p:nvGrpSpPr>
          <p:cNvPr id="140" name="Group 139">
            <a:extLst>
              <a:ext uri="{FF2B5EF4-FFF2-40B4-BE49-F238E27FC236}">
                <a16:creationId xmlns:a16="http://schemas.microsoft.com/office/drawing/2014/main" id="{2BB1CD4F-6182-4999-A8DF-73B6DE5D0CAF}"/>
              </a:ext>
            </a:extLst>
          </p:cNvPr>
          <p:cNvGrpSpPr/>
          <p:nvPr/>
        </p:nvGrpSpPr>
        <p:grpSpPr>
          <a:xfrm>
            <a:off x="1057383" y="3433884"/>
            <a:ext cx="1348217" cy="159109"/>
            <a:chOff x="950343" y="2371013"/>
            <a:chExt cx="1348217" cy="159109"/>
          </a:xfrm>
        </p:grpSpPr>
        <p:cxnSp>
          <p:nvCxnSpPr>
            <p:cNvPr id="141" name="Straight Arrow Connector 140">
              <a:extLst>
                <a:ext uri="{FF2B5EF4-FFF2-40B4-BE49-F238E27FC236}">
                  <a16:creationId xmlns:a16="http://schemas.microsoft.com/office/drawing/2014/main" id="{9478A48E-CF37-4237-8616-68A37A7E0399}"/>
                </a:ext>
              </a:extLst>
            </p:cNvPr>
            <p:cNvCxnSpPr>
              <a:cxnSpLocks/>
            </p:cNvCxnSpPr>
            <p:nvPr/>
          </p:nvCxnSpPr>
          <p:spPr>
            <a:xfrm flipV="1">
              <a:off x="950343" y="2508817"/>
              <a:ext cx="1348217" cy="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Rectangle: Rounded Corners 141">
              <a:extLst>
                <a:ext uri="{FF2B5EF4-FFF2-40B4-BE49-F238E27FC236}">
                  <a16:creationId xmlns:a16="http://schemas.microsoft.com/office/drawing/2014/main" id="{89ADDEF0-532B-448B-B63D-104146C1F926}"/>
                </a:ext>
              </a:extLst>
            </p:cNvPr>
            <p:cNvSpPr/>
            <p:nvPr/>
          </p:nvSpPr>
          <p:spPr>
            <a:xfrm>
              <a:off x="1087296" y="2371013"/>
              <a:ext cx="1115590" cy="15910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Enqueue Resource</a:t>
              </a:r>
            </a:p>
          </p:txBody>
        </p:sp>
      </p:grpSp>
      <p:grpSp>
        <p:nvGrpSpPr>
          <p:cNvPr id="143" name="Group 142">
            <a:extLst>
              <a:ext uri="{FF2B5EF4-FFF2-40B4-BE49-F238E27FC236}">
                <a16:creationId xmlns:a16="http://schemas.microsoft.com/office/drawing/2014/main" id="{603CCE3C-AC19-4A5C-A3E3-3E60CFC7404E}"/>
              </a:ext>
            </a:extLst>
          </p:cNvPr>
          <p:cNvGrpSpPr/>
          <p:nvPr/>
        </p:nvGrpSpPr>
        <p:grpSpPr>
          <a:xfrm>
            <a:off x="1065805" y="3247398"/>
            <a:ext cx="2263507" cy="165655"/>
            <a:chOff x="1969931" y="2508380"/>
            <a:chExt cx="2263507" cy="165655"/>
          </a:xfrm>
        </p:grpSpPr>
        <p:sp>
          <p:nvSpPr>
            <p:cNvPr id="144" name="Rectangle: Rounded Corners 143">
              <a:extLst>
                <a:ext uri="{FF2B5EF4-FFF2-40B4-BE49-F238E27FC236}">
                  <a16:creationId xmlns:a16="http://schemas.microsoft.com/office/drawing/2014/main" id="{A50C8AA9-5E2E-4BBB-90EE-DB1323E09FF4}"/>
                </a:ext>
              </a:extLst>
            </p:cNvPr>
            <p:cNvSpPr/>
            <p:nvPr/>
          </p:nvSpPr>
          <p:spPr>
            <a:xfrm>
              <a:off x="2084526" y="2508380"/>
              <a:ext cx="1213629" cy="16565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Start GP</a:t>
              </a:r>
            </a:p>
            <a:p>
              <a:r>
                <a:rPr lang="en-US" sz="800" b="1" dirty="0">
                  <a:solidFill>
                    <a:schemeClr val="tx1"/>
                  </a:solidFill>
                </a:rPr>
                <a:t>(</a:t>
              </a:r>
              <a:r>
                <a:rPr lang="en-US" sz="800" b="1" dirty="0" err="1">
                  <a:solidFill>
                    <a:schemeClr val="tx1"/>
                  </a:solidFill>
                </a:rPr>
                <a:t>rte_rcu_qsbr_start</a:t>
              </a:r>
              <a:r>
                <a:rPr lang="en-US" sz="800" b="1" dirty="0">
                  <a:solidFill>
                    <a:schemeClr val="tx1"/>
                  </a:solidFill>
                </a:rPr>
                <a:t>)</a:t>
              </a:r>
            </a:p>
          </p:txBody>
        </p:sp>
        <p:cxnSp>
          <p:nvCxnSpPr>
            <p:cNvPr id="145" name="Straight Arrow Connector 144">
              <a:extLst>
                <a:ext uri="{FF2B5EF4-FFF2-40B4-BE49-F238E27FC236}">
                  <a16:creationId xmlns:a16="http://schemas.microsoft.com/office/drawing/2014/main" id="{5B3D6E7E-1201-425D-9C55-5F609618F52C}"/>
                </a:ext>
              </a:extLst>
            </p:cNvPr>
            <p:cNvCxnSpPr>
              <a:cxnSpLocks/>
            </p:cNvCxnSpPr>
            <p:nvPr/>
          </p:nvCxnSpPr>
          <p:spPr>
            <a:xfrm>
              <a:off x="1969931" y="2599264"/>
              <a:ext cx="22635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DD6DBBD-3DDB-4EF8-9A71-21BB9B390135}"/>
              </a:ext>
            </a:extLst>
          </p:cNvPr>
          <p:cNvSpPr txBox="1"/>
          <p:nvPr/>
        </p:nvSpPr>
        <p:spPr>
          <a:xfrm>
            <a:off x="5982068" y="1151461"/>
            <a:ext cx="6150663" cy="5016758"/>
          </a:xfrm>
          <a:prstGeom prst="rect">
            <a:avLst/>
          </a:prstGeom>
          <a:noFill/>
        </p:spPr>
        <p:txBody>
          <a:bodyPr wrap="square" rtlCol="0">
            <a:spAutoFit/>
          </a:bodyPr>
          <a:lstStyle/>
          <a:p>
            <a:pPr marL="285750" indent="-285750">
              <a:buFont typeface="Arial" panose="020B0604020202020204" pitchFamily="34" charset="0"/>
              <a:buChar char="•"/>
            </a:pPr>
            <a:r>
              <a:rPr lang="en-US" sz="1600" dirty="0"/>
              <a:t>No reclamation thread. Reclamation runs in the context of writer thread.</a:t>
            </a:r>
          </a:p>
          <a:p>
            <a:pPr marL="285750" indent="-285750">
              <a:buFont typeface="Arial" panose="020B0604020202020204" pitchFamily="34" charset="0"/>
              <a:buChar char="•"/>
            </a:pPr>
            <a:r>
              <a:rPr lang="en-US" sz="1600" dirty="0"/>
              <a:t>Defer queue per data structure.</a:t>
            </a:r>
          </a:p>
          <a:p>
            <a:pPr marL="285750" indent="-285750">
              <a:buFont typeface="Arial" panose="020B0604020202020204" pitchFamily="34" charset="0"/>
              <a:buChar char="•"/>
            </a:pPr>
            <a:r>
              <a:rPr lang="en-US" sz="1600" dirty="0"/>
              <a:t>Deletion</a:t>
            </a:r>
          </a:p>
          <a:p>
            <a:r>
              <a:rPr lang="en-US" sz="1500" i="1" baseline="30000" dirty="0">
                <a:latin typeface="Century Gothic" panose="020B0502020202020204" pitchFamily="34" charset="0"/>
                <a:cs typeface="DaunPenh" panose="01010101010101010101" pitchFamily="2" charset="0"/>
              </a:rPr>
              <a:t>	</a:t>
            </a:r>
            <a:r>
              <a:rPr lang="en-US" sz="1500" i="1" baseline="30000" dirty="0" err="1">
                <a:latin typeface="Century Gothic" panose="020B0502020202020204" pitchFamily="34" charset="0"/>
                <a:cs typeface="DaunPenh" panose="01010101010101010101" pitchFamily="2" charset="0"/>
              </a:rPr>
              <a:t>rte_data_structure_delete</a:t>
            </a:r>
            <a:r>
              <a:rPr lang="en-US" sz="1500" i="1" baseline="30000" dirty="0">
                <a:latin typeface="Century Gothic" panose="020B0502020202020204" pitchFamily="34" charset="0"/>
                <a:cs typeface="DaunPenh" panose="01010101010101010101" pitchFamily="2" charset="0"/>
              </a:rPr>
              <a:t> () {</a:t>
            </a:r>
          </a:p>
          <a:p>
            <a:r>
              <a:rPr lang="en-US" sz="1500" i="1" baseline="30000" dirty="0">
                <a:latin typeface="Century Gothic" panose="020B0502020202020204" pitchFamily="34" charset="0"/>
                <a:cs typeface="DaunPenh" panose="01010101010101010101" pitchFamily="2" charset="0"/>
              </a:rPr>
              <a:t>		</a:t>
            </a:r>
            <a:r>
              <a:rPr lang="en-US" sz="1500" i="1" baseline="30000" dirty="0" err="1">
                <a:latin typeface="Century Gothic" panose="020B0502020202020204" pitchFamily="34" charset="0"/>
                <a:cs typeface="DaunPenh" panose="01010101010101010101" pitchFamily="2" charset="0"/>
              </a:rPr>
              <a:t>data_structure_delete_entry</a:t>
            </a:r>
            <a:r>
              <a:rPr lang="en-US" sz="1500" i="1" baseline="30000" dirty="0">
                <a:latin typeface="Century Gothic" panose="020B0502020202020204" pitchFamily="34" charset="0"/>
                <a:cs typeface="DaunPenh" panose="01010101010101010101" pitchFamily="2" charset="0"/>
              </a:rPr>
              <a:t>();</a:t>
            </a:r>
          </a:p>
          <a:p>
            <a:r>
              <a:rPr lang="en-US" sz="1500" i="1" baseline="30000" dirty="0">
                <a:latin typeface="Century Gothic" panose="020B0502020202020204" pitchFamily="34" charset="0"/>
                <a:cs typeface="DaunPenh" panose="01010101010101010101" pitchFamily="2" charset="0"/>
              </a:rPr>
              <a:t>		</a:t>
            </a:r>
            <a:r>
              <a:rPr lang="en-US" sz="1500" i="1" baseline="30000" dirty="0" err="1">
                <a:latin typeface="Century Gothic" panose="020B0502020202020204" pitchFamily="34" charset="0"/>
                <a:cs typeface="DaunPenh" panose="01010101010101010101" pitchFamily="2" charset="0"/>
              </a:rPr>
              <a:t>rte_rcu_qsbr_start</a:t>
            </a:r>
            <a:r>
              <a:rPr lang="en-US" sz="1500" i="1" baseline="30000" dirty="0">
                <a:latin typeface="Century Gothic" panose="020B0502020202020204" pitchFamily="34" charset="0"/>
                <a:cs typeface="DaunPenh" panose="01010101010101010101" pitchFamily="2" charset="0"/>
              </a:rPr>
              <a:t>(); /* Start the GP ASAP */</a:t>
            </a:r>
          </a:p>
          <a:p>
            <a:r>
              <a:rPr lang="en-US" sz="1500" i="1" baseline="30000" dirty="0">
                <a:latin typeface="Century Gothic" panose="020B0502020202020204" pitchFamily="34" charset="0"/>
                <a:cs typeface="DaunPenh" panose="01010101010101010101" pitchFamily="2" charset="0"/>
              </a:rPr>
              <a:t>		</a:t>
            </a:r>
            <a:r>
              <a:rPr lang="en-US" sz="1500" b="1" i="1" baseline="30000" dirty="0">
                <a:latin typeface="Century Gothic" panose="020B0502020202020204" pitchFamily="34" charset="0"/>
                <a:cs typeface="DaunPenh" panose="01010101010101010101" pitchFamily="2" charset="0"/>
              </a:rPr>
              <a:t>if (</a:t>
            </a:r>
            <a:r>
              <a:rPr lang="en-US" sz="1500" b="1" i="1" baseline="30000" dirty="0" err="1">
                <a:latin typeface="Century Gothic" panose="020B0502020202020204" pitchFamily="34" charset="0"/>
                <a:cs typeface="DaunPenh" panose="01010101010101010101" pitchFamily="2" charset="0"/>
              </a:rPr>
              <a:t>defer_queue_full</a:t>
            </a:r>
            <a:r>
              <a:rPr lang="en-US" sz="1500" b="1" i="1" baseline="30000" dirty="0">
                <a:latin typeface="Century Gothic" panose="020B0502020202020204" pitchFamily="34" charset="0"/>
                <a:cs typeface="DaunPenh" panose="01010101010101010101" pitchFamily="2" charset="0"/>
              </a:rPr>
              <a:t>)</a:t>
            </a:r>
          </a:p>
          <a:p>
            <a:r>
              <a:rPr lang="en-US" sz="1500" b="1" i="1" baseline="30000" dirty="0">
                <a:latin typeface="Century Gothic" panose="020B0502020202020204" pitchFamily="34" charset="0"/>
                <a:cs typeface="DaunPenh" panose="01010101010101010101" pitchFamily="2" charset="0"/>
              </a:rPr>
              <a:t>			</a:t>
            </a:r>
            <a:r>
              <a:rPr lang="en-US" sz="1500" b="1" i="1" baseline="30000" dirty="0" err="1">
                <a:latin typeface="Century Gothic" panose="020B0502020202020204" pitchFamily="34" charset="0"/>
                <a:cs typeface="DaunPenh" panose="01010101010101010101" pitchFamily="2" charset="0"/>
              </a:rPr>
              <a:t>reclaim_resource</a:t>
            </a:r>
            <a:r>
              <a:rPr lang="en-US" sz="1500" b="1" i="1" baseline="30000" dirty="0">
                <a:latin typeface="Century Gothic" panose="020B0502020202020204" pitchFamily="34" charset="0"/>
                <a:cs typeface="DaunPenh" panose="01010101010101010101" pitchFamily="2" charset="0"/>
              </a:rPr>
              <a:t>(); /* Mostly no waiting for GP */</a:t>
            </a:r>
          </a:p>
          <a:p>
            <a:r>
              <a:rPr lang="en-US" sz="1500" i="1" baseline="30000" dirty="0">
                <a:latin typeface="Century Gothic" panose="020B0502020202020204" pitchFamily="34" charset="0"/>
                <a:cs typeface="DaunPenh" panose="01010101010101010101" pitchFamily="2" charset="0"/>
              </a:rPr>
              <a:t>		</a:t>
            </a:r>
            <a:r>
              <a:rPr lang="en-US" sz="1500" i="1" baseline="30000" dirty="0" err="1">
                <a:latin typeface="Century Gothic" panose="020B0502020202020204" pitchFamily="34" charset="0"/>
                <a:cs typeface="DaunPenh" panose="01010101010101010101" pitchFamily="2" charset="0"/>
              </a:rPr>
              <a:t>enqueue_resource</a:t>
            </a:r>
            <a:r>
              <a:rPr lang="en-US" sz="1500" i="1" baseline="30000" dirty="0">
                <a:latin typeface="Century Gothic" panose="020B0502020202020204" pitchFamily="34" charset="0"/>
                <a:cs typeface="DaunPenh" panose="01010101010101010101" pitchFamily="2" charset="0"/>
              </a:rPr>
              <a:t>();</a:t>
            </a:r>
          </a:p>
          <a:p>
            <a:r>
              <a:rPr lang="en-US" sz="1500" i="1" baseline="30000" dirty="0">
                <a:latin typeface="Century Gothic" panose="020B0502020202020204" pitchFamily="34" charset="0"/>
                <a:cs typeface="DaunPenh" panose="01010101010101010101" pitchFamily="2" charset="0"/>
              </a:rPr>
              <a:t>	}</a:t>
            </a:r>
          </a:p>
          <a:p>
            <a:pPr marL="285750" indent="-285750">
              <a:buFont typeface="Arial" panose="020B0604020202020204" pitchFamily="34" charset="0"/>
              <a:buChar char="•"/>
            </a:pPr>
            <a:r>
              <a:rPr lang="en-US" sz="1600" dirty="0"/>
              <a:t>Reclamation</a:t>
            </a:r>
          </a:p>
          <a:p>
            <a:r>
              <a:rPr lang="en-US" sz="1500" i="1" baseline="30000" dirty="0">
                <a:latin typeface="Century Gothic" panose="020B0502020202020204" pitchFamily="34" charset="0"/>
                <a:cs typeface="DaunPenh" panose="01010101010101010101" pitchFamily="2" charset="0"/>
              </a:rPr>
              <a:t>	__</a:t>
            </a:r>
            <a:r>
              <a:rPr lang="en-US" sz="1500" i="1" baseline="30000" dirty="0" err="1">
                <a:latin typeface="Century Gothic" panose="020B0502020202020204" pitchFamily="34" charset="0"/>
                <a:cs typeface="DaunPenh" panose="01010101010101010101" pitchFamily="2" charset="0"/>
              </a:rPr>
              <a:t>rte_reclaim_resource</a:t>
            </a:r>
            <a:r>
              <a:rPr lang="en-US" sz="1500" i="1" baseline="30000" dirty="0">
                <a:latin typeface="Century Gothic" panose="020B0502020202020204" pitchFamily="34" charset="0"/>
                <a:cs typeface="DaunPenh" panose="01010101010101010101" pitchFamily="2" charset="0"/>
              </a:rPr>
              <a:t> () {</a:t>
            </a:r>
          </a:p>
          <a:p>
            <a:r>
              <a:rPr lang="en-US" sz="1500" i="1" baseline="30000" dirty="0">
                <a:latin typeface="Century Gothic" panose="020B0502020202020204" pitchFamily="34" charset="0"/>
                <a:cs typeface="DaunPenh" panose="01010101010101010101" pitchFamily="2" charset="0"/>
              </a:rPr>
              <a:t>		</a:t>
            </a:r>
            <a:r>
              <a:rPr lang="en-US" sz="1500" i="1" baseline="30000" dirty="0" err="1">
                <a:latin typeface="Century Gothic" panose="020B0502020202020204" pitchFamily="34" charset="0"/>
                <a:cs typeface="DaunPenh" panose="01010101010101010101" pitchFamily="2" charset="0"/>
              </a:rPr>
              <a:t>peek_queue</a:t>
            </a:r>
            <a:r>
              <a:rPr lang="en-US" sz="1500" i="1" baseline="30000" dirty="0">
                <a:latin typeface="Century Gothic" panose="020B0502020202020204" pitchFamily="34" charset="0"/>
                <a:cs typeface="DaunPenh" panose="01010101010101010101" pitchFamily="2" charset="0"/>
              </a:rPr>
              <a:t>();</a:t>
            </a:r>
          </a:p>
          <a:p>
            <a:r>
              <a:rPr lang="en-US" sz="1500" i="1" baseline="30000" dirty="0">
                <a:latin typeface="Century Gothic" panose="020B0502020202020204" pitchFamily="34" charset="0"/>
                <a:cs typeface="DaunPenh" panose="01010101010101010101" pitchFamily="2" charset="0"/>
              </a:rPr>
              <a:t>		if (</a:t>
            </a:r>
            <a:r>
              <a:rPr lang="en-US" sz="1500" i="1" baseline="30000" dirty="0" err="1">
                <a:latin typeface="Century Gothic" panose="020B0502020202020204" pitchFamily="34" charset="0"/>
                <a:cs typeface="DaunPenh" panose="01010101010101010101" pitchFamily="2" charset="0"/>
              </a:rPr>
              <a:t>rte_rcu_qsbr_check</a:t>
            </a:r>
            <a:r>
              <a:rPr lang="en-US" sz="1500" i="1" baseline="30000" dirty="0">
                <a:latin typeface="Century Gothic" panose="020B0502020202020204" pitchFamily="34" charset="0"/>
                <a:cs typeface="DaunPenh" panose="01010101010101010101" pitchFamily="2" charset="0"/>
              </a:rPr>
              <a:t>(wait = FALSE) == SUCCESS) { </a:t>
            </a:r>
            <a:r>
              <a:rPr lang="en-US" sz="1500" b="1" i="1" baseline="30000" dirty="0">
                <a:latin typeface="Century Gothic" panose="020B0502020202020204" pitchFamily="34" charset="0"/>
                <a:cs typeface="DaunPenh" panose="01010101010101010101" pitchFamily="2" charset="0"/>
              </a:rPr>
              <a:t>/* No Continuous polling */</a:t>
            </a:r>
          </a:p>
          <a:p>
            <a:r>
              <a:rPr lang="en-US" sz="1500" i="1" baseline="30000" dirty="0">
                <a:latin typeface="Century Gothic" panose="020B0502020202020204" pitchFamily="34" charset="0"/>
                <a:cs typeface="DaunPenh" panose="01010101010101010101" pitchFamily="2" charset="0"/>
              </a:rPr>
              <a:t>			</a:t>
            </a:r>
            <a:r>
              <a:rPr lang="en-US" sz="1500" i="1" baseline="30000" dirty="0" err="1">
                <a:latin typeface="Century Gothic" panose="020B0502020202020204" pitchFamily="34" charset="0"/>
                <a:cs typeface="DaunPenh" panose="01010101010101010101" pitchFamily="2" charset="0"/>
              </a:rPr>
              <a:t>dequeue_resource</a:t>
            </a:r>
            <a:r>
              <a:rPr lang="en-US" sz="1500" i="1" baseline="30000" dirty="0">
                <a:latin typeface="Century Gothic" panose="020B0502020202020204" pitchFamily="34" charset="0"/>
                <a:cs typeface="DaunPenh" panose="01010101010101010101" pitchFamily="2" charset="0"/>
              </a:rPr>
              <a:t>();</a:t>
            </a:r>
          </a:p>
          <a:p>
            <a:r>
              <a:rPr lang="en-US" sz="1500" i="1" baseline="30000" dirty="0">
                <a:latin typeface="Century Gothic" panose="020B0502020202020204" pitchFamily="34" charset="0"/>
                <a:cs typeface="DaunPenh" panose="01010101010101010101" pitchFamily="2" charset="0"/>
              </a:rPr>
              <a:t>			</a:t>
            </a:r>
            <a:r>
              <a:rPr lang="en-US" sz="1500" i="1" baseline="30000" dirty="0" err="1">
                <a:latin typeface="Century Gothic" panose="020B0502020202020204" pitchFamily="34" charset="0"/>
                <a:cs typeface="DaunPenh" panose="01010101010101010101" pitchFamily="2" charset="0"/>
              </a:rPr>
              <a:t>free_resource</a:t>
            </a:r>
            <a:r>
              <a:rPr lang="en-US" sz="1500" i="1" baseline="30000" dirty="0">
                <a:latin typeface="Century Gothic" panose="020B0502020202020204" pitchFamily="34" charset="0"/>
                <a:cs typeface="DaunPenh" panose="01010101010101010101" pitchFamily="2" charset="0"/>
              </a:rPr>
              <a:t>();</a:t>
            </a:r>
          </a:p>
          <a:p>
            <a:r>
              <a:rPr lang="en-US" sz="1500" i="1" baseline="30000" dirty="0">
                <a:latin typeface="Century Gothic" panose="020B0502020202020204" pitchFamily="34" charset="0"/>
                <a:cs typeface="DaunPenh" panose="01010101010101010101" pitchFamily="2" charset="0"/>
              </a:rPr>
              <a:t>		}</a:t>
            </a:r>
          </a:p>
          <a:p>
            <a:r>
              <a:rPr lang="en-US" sz="1500" i="1" baseline="30000" dirty="0">
                <a:latin typeface="Century Gothic" panose="020B0502020202020204" pitchFamily="34" charset="0"/>
                <a:cs typeface="DaunPenh" panose="01010101010101010101" pitchFamily="2" charset="0"/>
              </a:rPr>
              <a:t>	}</a:t>
            </a:r>
          </a:p>
          <a:p>
            <a:pPr marL="285750" indent="-285750">
              <a:buFont typeface="Arial" panose="020B0604020202020204" pitchFamily="34" charset="0"/>
              <a:buChar char="•"/>
            </a:pPr>
            <a:r>
              <a:rPr lang="en-US" sz="1600" dirty="0"/>
              <a:t>Addition</a:t>
            </a:r>
          </a:p>
          <a:p>
            <a:r>
              <a:rPr lang="en-US" sz="1500" i="1" baseline="30000" dirty="0">
                <a:latin typeface="Century Gothic" panose="020B0502020202020204" pitchFamily="34" charset="0"/>
                <a:cs typeface="DaunPenh" panose="01010101010101010101" pitchFamily="2" charset="0"/>
              </a:rPr>
              <a:t>	</a:t>
            </a:r>
            <a:r>
              <a:rPr lang="en-US" sz="1500" i="1" baseline="30000" dirty="0" err="1">
                <a:latin typeface="Century Gothic" panose="020B0502020202020204" pitchFamily="34" charset="0"/>
                <a:cs typeface="DaunPenh" panose="01010101010101010101" pitchFamily="2" charset="0"/>
              </a:rPr>
              <a:t>rte_data_structure_add</a:t>
            </a:r>
            <a:r>
              <a:rPr lang="en-US" sz="1500" i="1" baseline="30000" dirty="0">
                <a:latin typeface="Century Gothic" panose="020B0502020202020204" pitchFamily="34" charset="0"/>
                <a:cs typeface="DaunPenh" panose="01010101010101010101" pitchFamily="2" charset="0"/>
              </a:rPr>
              <a:t> () {</a:t>
            </a:r>
          </a:p>
          <a:p>
            <a:r>
              <a:rPr lang="en-US" sz="1500" i="1" baseline="30000" dirty="0">
                <a:latin typeface="Century Gothic" panose="020B0502020202020204" pitchFamily="34" charset="0"/>
                <a:cs typeface="DaunPenh" panose="01010101010101010101" pitchFamily="2" charset="0"/>
              </a:rPr>
              <a:t>		if (</a:t>
            </a:r>
            <a:r>
              <a:rPr lang="en-US" sz="1500" i="1" baseline="30000" dirty="0" err="1">
                <a:latin typeface="Century Gothic" panose="020B0502020202020204" pitchFamily="34" charset="0"/>
                <a:cs typeface="DaunPenh" panose="01010101010101010101" pitchFamily="2" charset="0"/>
              </a:rPr>
              <a:t>no_free_resources</a:t>
            </a:r>
            <a:r>
              <a:rPr lang="en-US" sz="1500" i="1" baseline="30000" dirty="0">
                <a:latin typeface="Century Gothic" panose="020B0502020202020204" pitchFamily="34" charset="0"/>
                <a:cs typeface="DaunPenh" panose="01010101010101010101" pitchFamily="2" charset="0"/>
              </a:rPr>
              <a:t>)</a:t>
            </a:r>
          </a:p>
          <a:p>
            <a:r>
              <a:rPr lang="en-US" sz="1500" i="1" baseline="30000" dirty="0">
                <a:latin typeface="Century Gothic" panose="020B0502020202020204" pitchFamily="34" charset="0"/>
                <a:cs typeface="DaunPenh" panose="01010101010101010101" pitchFamily="2" charset="0"/>
              </a:rPr>
              <a:t>			</a:t>
            </a:r>
            <a:r>
              <a:rPr lang="en-US" sz="1500" i="1" baseline="30000" dirty="0" err="1">
                <a:latin typeface="Century Gothic" panose="020B0502020202020204" pitchFamily="34" charset="0"/>
                <a:cs typeface="DaunPenh" panose="01010101010101010101" pitchFamily="2" charset="0"/>
              </a:rPr>
              <a:t>reclaim_resource</a:t>
            </a:r>
            <a:r>
              <a:rPr lang="en-US" sz="1500" i="1" baseline="30000" dirty="0">
                <a:latin typeface="Century Gothic" panose="020B0502020202020204" pitchFamily="34" charset="0"/>
                <a:cs typeface="DaunPenh" panose="01010101010101010101" pitchFamily="2" charset="0"/>
              </a:rPr>
              <a:t>(); /* Reclaim the exact resources needed */</a:t>
            </a:r>
          </a:p>
          <a:p>
            <a:r>
              <a:rPr lang="en-US" sz="1500" i="1" baseline="30000" dirty="0">
                <a:latin typeface="Century Gothic" panose="020B0502020202020204" pitchFamily="34" charset="0"/>
                <a:cs typeface="DaunPenh" panose="01010101010101010101" pitchFamily="2" charset="0"/>
              </a:rPr>
              <a:t>		</a:t>
            </a:r>
            <a:r>
              <a:rPr lang="en-US" sz="1500" i="1" baseline="30000" dirty="0" err="1">
                <a:latin typeface="Century Gothic" panose="020B0502020202020204" pitchFamily="34" charset="0"/>
                <a:cs typeface="DaunPenh" panose="01010101010101010101" pitchFamily="2" charset="0"/>
              </a:rPr>
              <a:t>data_structure_add_entry</a:t>
            </a:r>
            <a:r>
              <a:rPr lang="en-US" sz="1500" i="1" baseline="30000" dirty="0">
                <a:latin typeface="Century Gothic" panose="020B0502020202020204" pitchFamily="34" charset="0"/>
                <a:cs typeface="DaunPenh" panose="01010101010101010101" pitchFamily="2" charset="0"/>
              </a:rPr>
              <a:t>();</a:t>
            </a:r>
          </a:p>
          <a:p>
            <a:r>
              <a:rPr lang="en-US" sz="1500" i="1" baseline="30000" dirty="0">
                <a:latin typeface="Century Gothic" panose="020B0502020202020204" pitchFamily="34" charset="0"/>
                <a:cs typeface="DaunPenh" panose="01010101010101010101" pitchFamily="2" charset="0"/>
              </a:rPr>
              <a:t>	}</a:t>
            </a:r>
          </a:p>
          <a:p>
            <a:pPr marL="285750" indent="-285750">
              <a:buFont typeface="Arial" panose="020B0604020202020204" pitchFamily="34" charset="0"/>
              <a:buChar char="•"/>
            </a:pPr>
            <a:r>
              <a:rPr lang="en-US" sz="1600" dirty="0"/>
              <a:t>Batching benefits enabled by new patch in RCU library</a:t>
            </a:r>
            <a:r>
              <a:rPr lang="en-US" sz="1600" baseline="30000" dirty="0"/>
              <a:t>1</a:t>
            </a:r>
          </a:p>
          <a:p>
            <a:endParaRPr lang="en-US" dirty="0"/>
          </a:p>
        </p:txBody>
      </p:sp>
      <p:sp>
        <p:nvSpPr>
          <p:cNvPr id="179" name="Footer Placeholder 1">
            <a:extLst>
              <a:ext uri="{FF2B5EF4-FFF2-40B4-BE49-F238E27FC236}">
                <a16:creationId xmlns:a16="http://schemas.microsoft.com/office/drawing/2014/main" id="{CA894784-D7CA-4773-8779-A892129F7800}"/>
              </a:ext>
            </a:extLst>
          </p:cNvPr>
          <p:cNvSpPr>
            <a:spLocks noGrp="1"/>
          </p:cNvSpPr>
          <p:nvPr>
            <p:ph type="ftr" sz="quarter" idx="11"/>
          </p:nvPr>
        </p:nvSpPr>
        <p:spPr>
          <a:xfrm>
            <a:off x="525784" y="6307574"/>
            <a:ext cx="3859795" cy="378556"/>
          </a:xfrm>
        </p:spPr>
        <p:txBody>
          <a:bodyPr/>
          <a:lstStyle/>
          <a:p>
            <a:r>
              <a:rPr lang="en-US" sz="1400" dirty="0"/>
              <a:t>[1] https://patchwork.dpdk.org/patch/58960/</a:t>
            </a:r>
          </a:p>
        </p:txBody>
      </p:sp>
      <p:sp>
        <p:nvSpPr>
          <p:cNvPr id="2" name="Callout: Line with Accent Bar 1">
            <a:extLst>
              <a:ext uri="{FF2B5EF4-FFF2-40B4-BE49-F238E27FC236}">
                <a16:creationId xmlns:a16="http://schemas.microsoft.com/office/drawing/2014/main" id="{79246C60-C11C-47BA-8920-750E8D3D3564}"/>
              </a:ext>
            </a:extLst>
          </p:cNvPr>
          <p:cNvSpPr/>
          <p:nvPr/>
        </p:nvSpPr>
        <p:spPr>
          <a:xfrm>
            <a:off x="3741571" y="5729600"/>
            <a:ext cx="2012963" cy="507667"/>
          </a:xfrm>
          <a:prstGeom prst="accentCallout1">
            <a:avLst>
              <a:gd name="adj1" fmla="val 29192"/>
              <a:gd name="adj2" fmla="val 1388"/>
              <a:gd name="adj3" fmla="val -57177"/>
              <a:gd name="adj4" fmla="val -157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Less contention on RCU State</a:t>
            </a:r>
          </a:p>
        </p:txBody>
      </p:sp>
      <p:sp>
        <p:nvSpPr>
          <p:cNvPr id="85" name="Callout: Line with Accent Bar 84">
            <a:extLst>
              <a:ext uri="{FF2B5EF4-FFF2-40B4-BE49-F238E27FC236}">
                <a16:creationId xmlns:a16="http://schemas.microsoft.com/office/drawing/2014/main" id="{29123374-5975-4239-8ADC-9A93B7123971}"/>
              </a:ext>
            </a:extLst>
          </p:cNvPr>
          <p:cNvSpPr/>
          <p:nvPr/>
        </p:nvSpPr>
        <p:spPr>
          <a:xfrm>
            <a:off x="1180400" y="5734099"/>
            <a:ext cx="2034657" cy="507667"/>
          </a:xfrm>
          <a:prstGeom prst="accentCallout1">
            <a:avLst>
              <a:gd name="adj1" fmla="val 5698"/>
              <a:gd name="adj2" fmla="val 134"/>
              <a:gd name="adj3" fmla="val -67618"/>
              <a:gd name="adj4" fmla="val 5806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 contention on defer queue</a:t>
            </a:r>
          </a:p>
        </p:txBody>
      </p:sp>
    </p:spTree>
    <p:extLst>
      <p:ext uri="{BB962C8B-B14F-4D97-AF65-F5344CB8AC3E}">
        <p14:creationId xmlns:p14="http://schemas.microsoft.com/office/powerpoint/2010/main" val="3258067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xEl>
                                              <p:pRg st="6" end="6"/>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
                                            <p:txEl>
                                              <p:pRg st="8" end="8"/>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
                                            <p:txEl>
                                              <p:pRg st="10" end="10"/>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
                                            <p:txEl>
                                              <p:pRg st="11" end="11"/>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
                                            <p:txEl>
                                              <p:pRg st="12" end="12"/>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
                                            <p:txEl>
                                              <p:pRg st="13" end="13"/>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
                                            <p:txEl>
                                              <p:pRg st="14" end="14"/>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
                                            <p:txEl>
                                              <p:pRg st="15" end="15"/>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
                                            <p:txEl>
                                              <p:pRg st="16" end="16"/>
                                            </p:tx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
                                            <p:txEl>
                                              <p:pRg st="17" end="17"/>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2">
                                            <p:txEl>
                                              <p:pRg st="18" end="18"/>
                                            </p:tx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
                                            <p:txEl>
                                              <p:pRg st="19" end="19"/>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
                                            <p:txEl>
                                              <p:pRg st="20" end="20"/>
                                            </p:tx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
                                            <p:txEl>
                                              <p:pRg st="21" end="21"/>
                                            </p:tx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
                                            <p:txEl>
                                              <p:pRg st="22" end="22"/>
                                            </p:tx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2">
                                            <p:txEl>
                                              <p:pRg st="23" end="23"/>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2">
                                            <p:txEl>
                                              <p:pRg st="24" end="24"/>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48" grpId="0" animBg="1"/>
      <p:bldP spid="147" grpId="0" animBg="1"/>
      <p:bldP spid="146" grpId="0" animBg="1"/>
      <p:bldP spid="136" grpId="0" animBg="1"/>
      <p:bldP spid="135" grpId="0" animBg="1"/>
      <p:bldP spid="114" grpId="0" animBg="1"/>
      <p:bldP spid="113" grpId="0" animBg="1"/>
      <p:bldP spid="12" grpId="0" uiExpand="1" build="p"/>
      <p:bldP spid="2"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 Reclamation Proposal for DPDK</a:t>
            </a:r>
          </a:p>
        </p:txBody>
      </p:sp>
      <p:sp>
        <p:nvSpPr>
          <p:cNvPr id="7" name="Content Placeholder 6"/>
          <p:cNvSpPr>
            <a:spLocks noGrp="1"/>
          </p:cNvSpPr>
          <p:nvPr>
            <p:ph idx="1"/>
          </p:nvPr>
        </p:nvSpPr>
        <p:spPr>
          <a:xfrm>
            <a:off x="709481" y="1383327"/>
            <a:ext cx="9583381" cy="4801342"/>
          </a:xfrm>
        </p:spPr>
        <p:txBody>
          <a:bodyPr>
            <a:normAutofit/>
          </a:bodyPr>
          <a:lstStyle/>
          <a:p>
            <a:pPr>
              <a:lnSpc>
                <a:spcPct val="150000"/>
              </a:lnSpc>
            </a:pPr>
            <a:r>
              <a:rPr lang="en-US" dirty="0"/>
              <a:t>Initialization</a:t>
            </a:r>
          </a:p>
          <a:p>
            <a:pPr lvl="1">
              <a:lnSpc>
                <a:spcPct val="150000"/>
              </a:lnSpc>
            </a:pPr>
            <a:r>
              <a:rPr lang="en-US" dirty="0"/>
              <a:t>Responsibility - Application/main thread</a:t>
            </a:r>
          </a:p>
          <a:p>
            <a:pPr lvl="1">
              <a:lnSpc>
                <a:spcPct val="150000"/>
              </a:lnSpc>
            </a:pPr>
            <a:r>
              <a:rPr lang="en-US" dirty="0"/>
              <a:t>Allocating RCU variable</a:t>
            </a:r>
          </a:p>
          <a:p>
            <a:pPr lvl="1">
              <a:lnSpc>
                <a:spcPct val="150000"/>
              </a:lnSpc>
            </a:pPr>
            <a:r>
              <a:rPr lang="en-US" dirty="0"/>
              <a:t>Registering reader threads</a:t>
            </a:r>
          </a:p>
          <a:p>
            <a:pPr lvl="1">
              <a:lnSpc>
                <a:spcPct val="150000"/>
              </a:lnSpc>
            </a:pPr>
            <a:r>
              <a:rPr lang="en-US" dirty="0"/>
              <a:t>Provide the RCU variable to the data structure library</a:t>
            </a:r>
          </a:p>
          <a:p>
            <a:pPr>
              <a:lnSpc>
                <a:spcPct val="150000"/>
              </a:lnSpc>
            </a:pPr>
            <a:r>
              <a:rPr lang="en-US" dirty="0"/>
              <a:t>Quiescent State reporting</a:t>
            </a:r>
          </a:p>
          <a:p>
            <a:pPr lvl="1">
              <a:lnSpc>
                <a:spcPct val="150000"/>
              </a:lnSpc>
            </a:pPr>
            <a:r>
              <a:rPr lang="en-US" dirty="0"/>
              <a:t>Responsibility - Application/reader threads</a:t>
            </a:r>
          </a:p>
          <a:p>
            <a:pPr lvl="1">
              <a:lnSpc>
                <a:spcPct val="150000"/>
              </a:lnSpc>
            </a:pPr>
            <a:r>
              <a:rPr lang="en-US" dirty="0"/>
              <a:t>Provides flexibility to the application</a:t>
            </a:r>
          </a:p>
        </p:txBody>
      </p:sp>
    </p:spTree>
    <p:extLst>
      <p:ext uri="{BB962C8B-B14F-4D97-AF65-F5344CB8AC3E}">
        <p14:creationId xmlns:p14="http://schemas.microsoft.com/office/powerpoint/2010/main" val="2346797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DK Summit Template">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DPDK Summit Template" id="{5A5C03D9-3724-4796-8CF1-B787CF7AA7C7}" vid="{96E1B639-B5AA-44BD-8F2E-BC68291A3B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15927</TotalTime>
  <Words>2099</Words>
  <Application>Microsoft Office PowerPoint</Application>
  <PresentationFormat>Widescreen</PresentationFormat>
  <Paragraphs>356</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Wingdings</vt:lpstr>
      <vt:lpstr>Wingdings 3</vt:lpstr>
      <vt:lpstr>DPDK Summit Template</vt:lpstr>
      <vt:lpstr>RCU Integration with libraries (Resource reclamation framework in DPDK)</vt:lpstr>
      <vt:lpstr>Agenda</vt:lpstr>
      <vt:lpstr>Recap</vt:lpstr>
      <vt:lpstr>Resource Reclamation – General process</vt:lpstr>
      <vt:lpstr>Resource Reclamation – Trivial Process</vt:lpstr>
      <vt:lpstr>Resource Reclamation – With lib-urcu, call_rcu</vt:lpstr>
      <vt:lpstr>Resource Reclamation – With lib-urcu, rcu_defer</vt:lpstr>
      <vt:lpstr>Resource Reclamation – With rte_rcu_qsbr</vt:lpstr>
      <vt:lpstr>Resource Reclamation Proposal for DPDK</vt:lpstr>
      <vt:lpstr>Resource Reclamation Proposal for DPDK</vt:lpstr>
      <vt:lpstr>Resource Reclamation Proposal for DPDK</vt:lpstr>
      <vt:lpstr>Resource Reclamation Proposal for DPDK</vt:lpstr>
      <vt:lpstr>Performance</vt:lpstr>
      <vt:lpstr>Next Steps</vt:lpstr>
      <vt:lpstr>Thanks to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Honnappa.Nagarahalli@arm.com</dc:creator>
  <cp:keywords>CTPClassification=CTP_PUBLIC:VisualMarkings=</cp:keywords>
  <cp:lastModifiedBy>Honnappa Nagarahalli</cp:lastModifiedBy>
  <cp:revision>304</cp:revision>
  <dcterms:created xsi:type="dcterms:W3CDTF">1601-01-01T00:00:00Z</dcterms:created>
  <dcterms:modified xsi:type="dcterms:W3CDTF">2019-10-01T19:17:29Z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61e049b8-ffcb-48eb-b586-0775093f7232</vt:lpwstr>
  </property>
  <property fmtid="{D5CDD505-2E9C-101B-9397-08002B2CF9AE}" pid="3" name="CTP_TimeStamp">
    <vt:lpwstr>2017-11-15 17:40:53Z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