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315" r:id="rId4"/>
    <p:sldId id="316" r:id="rId5"/>
    <p:sldId id="317" r:id="rId6"/>
    <p:sldId id="318" r:id="rId7"/>
    <p:sldId id="319" r:id="rId8"/>
    <p:sldId id="320" r:id="rId9"/>
    <p:sldId id="321"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guide id="3" orient="horz" pos="2183">
          <p15:clr>
            <a:srgbClr val="A4A3A4"/>
          </p15:clr>
        </p15:guide>
        <p15:guide id="4" orient="horz" pos="663">
          <p15:clr>
            <a:srgbClr val="A4A3A4"/>
          </p15:clr>
        </p15:guide>
        <p15:guide id="5" pos="50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a Liljedahl" initials="OL" lastIdx="1" clrIdx="0">
    <p:extLst>
      <p:ext uri="{19B8F6BF-5375-455C-9EA6-DF929625EA0E}">
        <p15:presenceInfo xmlns:p15="http://schemas.microsoft.com/office/powerpoint/2012/main" userId="772fa69e-c631-4c3f-9f1e-f1159989fc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230"/>
    <a:srgbClr val="442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3515" autoAdjust="0"/>
  </p:normalViewPr>
  <p:slideViewPr>
    <p:cSldViewPr snapToGrid="0">
      <p:cViewPr>
        <p:scale>
          <a:sx n="60" d="100"/>
          <a:sy n="60" d="100"/>
        </p:scale>
        <p:origin x="1368" y="130"/>
      </p:cViewPr>
      <p:guideLst>
        <p:guide orient="horz" pos="2184"/>
        <p:guide pos="3840"/>
        <p:guide orient="horz" pos="2183"/>
        <p:guide orient="horz" pos="663"/>
        <p:guide pos="506"/>
      </p:guideLst>
    </p:cSldViewPr>
  </p:slideViewPr>
  <p:notesTextViewPr>
    <p:cViewPr>
      <p:scale>
        <a:sx n="1" d="1"/>
        <a:sy n="1" d="1"/>
      </p:scale>
      <p:origin x="0" y="0"/>
    </p:cViewPr>
  </p:notesTextViewPr>
  <p:notesViewPr>
    <p:cSldViewPr snapToGrid="0">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2-DBC0-401A-9323-C14727448C60}"/>
              </c:ext>
            </c:extLst>
          </c:dPt>
          <c:dPt>
            <c:idx val="1"/>
            <c:bubble3D val="0"/>
            <c:spPr>
              <a:solidFill>
                <a:srgbClr val="92D05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DBC0-401A-9323-C14727448C60}"/>
              </c:ext>
            </c:extLst>
          </c:dPt>
          <c:dLbls>
            <c:dLbl>
              <c:idx val="0"/>
              <c:layout>
                <c:manualLayout>
                  <c:x val="-0.16562499999999999"/>
                  <c:y val="0.15410155302032769"/>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8789062500000001"/>
                      <c:h val="0.28124998269869694"/>
                    </c:manualLayout>
                  </c15:layout>
                </c:ext>
                <c:ext xmlns:c16="http://schemas.microsoft.com/office/drawing/2014/chart" uri="{C3380CC4-5D6E-409C-BE32-E72D297353CC}">
                  <c16:uniqueId val="{00000002-DBC0-401A-9323-C14727448C6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Not Easy</c:v>
                </c:pt>
                <c:pt idx="1">
                  <c:v>Easy</c:v>
                </c:pt>
              </c:strCache>
            </c:strRef>
          </c:cat>
          <c:val>
            <c:numRef>
              <c:f>Sheet1!$B$2:$B$3</c:f>
              <c:numCache>
                <c:formatCode>General</c:formatCode>
                <c:ptCount val="2"/>
                <c:pt idx="0">
                  <c:v>0.2</c:v>
                </c:pt>
                <c:pt idx="1">
                  <c:v>0.8</c:v>
                </c:pt>
              </c:numCache>
            </c:numRef>
          </c:val>
          <c:extLst>
            <c:ext xmlns:c16="http://schemas.microsoft.com/office/drawing/2014/chart" uri="{C3380CC4-5D6E-409C-BE32-E72D297353CC}">
              <c16:uniqueId val="{00000000-DBC0-401A-9323-C14727448C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2-DBC0-401A-9323-C14727448C60}"/>
              </c:ext>
            </c:extLst>
          </c:dPt>
          <c:dPt>
            <c:idx val="1"/>
            <c:bubble3D val="0"/>
            <c:spPr>
              <a:solidFill>
                <a:srgbClr val="92D05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DBC0-401A-9323-C14727448C60}"/>
              </c:ext>
            </c:extLst>
          </c:dPt>
          <c:dLbls>
            <c:dLbl>
              <c:idx val="0"/>
              <c:layout>
                <c:manualLayout>
                  <c:x val="-0.16562499999999999"/>
                  <c:y val="0.15410155302032769"/>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8789062500000001"/>
                      <c:h val="0.28124998269869694"/>
                    </c:manualLayout>
                  </c15:layout>
                </c:ext>
                <c:ext xmlns:c16="http://schemas.microsoft.com/office/drawing/2014/chart" uri="{C3380CC4-5D6E-409C-BE32-E72D297353CC}">
                  <c16:uniqueId val="{00000002-DBC0-401A-9323-C14727448C6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General</c:formatCode>
                <c:ptCount val="2"/>
                <c:pt idx="0">
                  <c:v>0.27</c:v>
                </c:pt>
                <c:pt idx="1">
                  <c:v>0.73</c:v>
                </c:pt>
              </c:numCache>
            </c:numRef>
          </c:val>
          <c:extLst>
            <c:ext xmlns:c16="http://schemas.microsoft.com/office/drawing/2014/chart" uri="{C3380CC4-5D6E-409C-BE32-E72D297353CC}">
              <c16:uniqueId val="{00000000-DBC0-401A-9323-C14727448C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2-DBC0-401A-9323-C14727448C60}"/>
              </c:ext>
            </c:extLst>
          </c:dPt>
          <c:dPt>
            <c:idx val="1"/>
            <c:bubble3D val="0"/>
            <c:spPr>
              <a:solidFill>
                <a:srgbClr val="92D05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DBC0-401A-9323-C14727448C60}"/>
              </c:ext>
            </c:extLst>
          </c:dPt>
          <c:dLbls>
            <c:dLbl>
              <c:idx val="0"/>
              <c:layout>
                <c:manualLayout>
                  <c:x val="-0.16562499999999999"/>
                  <c:y val="0.15410155302032769"/>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8789062500000001"/>
                      <c:h val="0.28124998269869694"/>
                    </c:manualLayout>
                  </c15:layout>
                </c:ext>
                <c:ext xmlns:c16="http://schemas.microsoft.com/office/drawing/2014/chart" uri="{C3380CC4-5D6E-409C-BE32-E72D297353CC}">
                  <c16:uniqueId val="{00000002-DBC0-401A-9323-C14727448C6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General</c:formatCode>
                <c:ptCount val="2"/>
                <c:pt idx="0">
                  <c:v>0.2</c:v>
                </c:pt>
                <c:pt idx="1">
                  <c:v>0.8</c:v>
                </c:pt>
              </c:numCache>
            </c:numRef>
          </c:val>
          <c:extLst>
            <c:ext xmlns:c16="http://schemas.microsoft.com/office/drawing/2014/chart" uri="{C3380CC4-5D6E-409C-BE32-E72D297353CC}">
              <c16:uniqueId val="{00000000-DBC0-401A-9323-C14727448C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B38013-A3EC-3B45-817A-5929A218602D}" type="datetimeFigureOut">
              <a:rPr lang="en-US" smtClean="0"/>
              <a:t>9/18/2019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DF47F7-EAD3-824A-BCB1-958757616BDA}" type="slidenum">
              <a:rPr lang="en-US" smtClean="0"/>
              <a:t>‹#›</a:t>
            </a:fld>
            <a:endParaRPr lang="en-US" dirty="0"/>
          </a:p>
        </p:txBody>
      </p:sp>
    </p:spTree>
    <p:extLst>
      <p:ext uri="{BB962C8B-B14F-4D97-AF65-F5344CB8AC3E}">
        <p14:creationId xmlns:p14="http://schemas.microsoft.com/office/powerpoint/2010/main" val="76407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3188C-9136-4BA2-BDF5-EDF7439826ED}" type="datetimeFigureOut">
              <a:rPr lang="en-US" smtClean="0"/>
              <a:t>9/18/2019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0AE41-DF0D-4DDA-B624-95C5AF89EC42}" type="slidenum">
              <a:rPr lang="en-US" smtClean="0"/>
              <a:t>‹#›</a:t>
            </a:fld>
            <a:endParaRPr lang="en-US" dirty="0"/>
          </a:p>
        </p:txBody>
      </p:sp>
    </p:spTree>
    <p:extLst>
      <p:ext uri="{BB962C8B-B14F-4D97-AF65-F5344CB8AC3E}">
        <p14:creationId xmlns:p14="http://schemas.microsoft.com/office/powerpoint/2010/main" val="298039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0AE41-DF0D-4DDA-B624-95C5AF89EC42}" type="slidenum">
              <a:rPr lang="en-US" smtClean="0"/>
              <a:t>1</a:t>
            </a:fld>
            <a:endParaRPr lang="en-US" dirty="0"/>
          </a:p>
        </p:txBody>
      </p:sp>
    </p:spTree>
    <p:extLst>
      <p:ext uri="{BB962C8B-B14F-4D97-AF65-F5344CB8AC3E}">
        <p14:creationId xmlns:p14="http://schemas.microsoft.com/office/powerpoint/2010/main" val="144098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remember that I am just a messenger.</a:t>
            </a:r>
          </a:p>
          <a:p>
            <a:endParaRPr lang="en-US" dirty="0"/>
          </a:p>
          <a:p>
            <a:r>
              <a:rPr lang="en-US" dirty="0"/>
              <a:t>Brief background on why the survey was done.</a:t>
            </a:r>
          </a:p>
          <a:p>
            <a:endParaRPr lang="en-US" dirty="0"/>
          </a:p>
          <a:p>
            <a:r>
              <a:rPr lang="en-US" dirty="0"/>
              <a:t>There have been discussions on changing the development process using GitHub, Gerrit etc. in the past. There was a question as well from the community in the 2018 North America Summit.</a:t>
            </a:r>
          </a:p>
          <a:p>
            <a:endParaRPr lang="en-US" dirty="0"/>
          </a:p>
          <a:p>
            <a:r>
              <a:rPr lang="en-US" dirty="0"/>
              <a:t>Tech-board decided to conduct a survey. It was decided to do a 2 part survey.</a:t>
            </a:r>
          </a:p>
          <a:p>
            <a:endParaRPr lang="en-US" dirty="0"/>
          </a:p>
          <a:p>
            <a:r>
              <a:rPr lang="en-US" dirty="0"/>
              <a:t>First part was to understand if we really have a problem with the current process. If yes, what are the pain points? It would have taken 10mns to answer all the questions.</a:t>
            </a:r>
          </a:p>
          <a:p>
            <a:endParaRPr lang="en-US" dirty="0"/>
          </a:p>
          <a:p>
            <a:r>
              <a:rPr lang="en-US" dirty="0"/>
              <a:t>The second part of the survey was intended to receive feedback on new tools/methods and was contingent on the outcome of the first survey.</a:t>
            </a:r>
          </a:p>
        </p:txBody>
      </p:sp>
      <p:sp>
        <p:nvSpPr>
          <p:cNvPr id="4" name="Slide Number Placeholder 3"/>
          <p:cNvSpPr>
            <a:spLocks noGrp="1"/>
          </p:cNvSpPr>
          <p:nvPr>
            <p:ph type="sldNum" sz="quarter" idx="10"/>
          </p:nvPr>
        </p:nvSpPr>
        <p:spPr/>
        <p:txBody>
          <a:bodyPr/>
          <a:lstStyle/>
          <a:p>
            <a:fld id="{BBB0AE41-DF0D-4DDA-B624-95C5AF89EC42}" type="slidenum">
              <a:rPr lang="en-US" smtClean="0"/>
              <a:t>2</a:t>
            </a:fld>
            <a:endParaRPr lang="en-US" dirty="0"/>
          </a:p>
        </p:txBody>
      </p:sp>
    </p:spTree>
    <p:extLst>
      <p:ext uri="{BB962C8B-B14F-4D97-AF65-F5344CB8AC3E}">
        <p14:creationId xmlns:p14="http://schemas.microsoft.com/office/powerpoint/2010/main" val="241833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was the response from the community?</a:t>
            </a:r>
          </a:p>
          <a:p>
            <a:endParaRPr lang="en-US" dirty="0"/>
          </a:p>
          <a:p>
            <a:endParaRPr lang="en-US" dirty="0"/>
          </a:p>
          <a:p>
            <a:r>
              <a:rPr lang="en-US" dirty="0"/>
              <a:t>This is not exactly an overwhelming response, remember that the survey was about what are the pain points.</a:t>
            </a:r>
          </a:p>
          <a:p>
            <a:endParaRPr lang="en-US" dirty="0"/>
          </a:p>
          <a:p>
            <a:r>
              <a:rPr lang="en-US" dirty="0"/>
              <a:t>There are about 119 authors with at least 10 patches since 18.02. 77% of them did not respond.</a:t>
            </a:r>
          </a:p>
        </p:txBody>
      </p:sp>
      <p:sp>
        <p:nvSpPr>
          <p:cNvPr id="4" name="Slide Number Placeholder 3"/>
          <p:cNvSpPr>
            <a:spLocks noGrp="1"/>
          </p:cNvSpPr>
          <p:nvPr>
            <p:ph type="sldNum" sz="quarter" idx="10"/>
          </p:nvPr>
        </p:nvSpPr>
        <p:spPr/>
        <p:txBody>
          <a:bodyPr/>
          <a:lstStyle/>
          <a:p>
            <a:fld id="{BBB0AE41-DF0D-4DDA-B624-95C5AF89EC42}" type="slidenum">
              <a:rPr lang="en-US" smtClean="0"/>
              <a:t>3</a:t>
            </a:fld>
            <a:endParaRPr lang="en-US" dirty="0"/>
          </a:p>
        </p:txBody>
      </p:sp>
    </p:spTree>
    <p:extLst>
      <p:ext uri="{BB962C8B-B14F-4D97-AF65-F5344CB8AC3E}">
        <p14:creationId xmlns:p14="http://schemas.microsoft.com/office/powerpoint/2010/main" val="275690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over some of the questions, starting with the key questions that define the outcome.</a:t>
            </a:r>
          </a:p>
          <a:p>
            <a:endParaRPr lang="en-US" dirty="0"/>
          </a:p>
          <a:p>
            <a:r>
              <a:rPr lang="en-US" dirty="0"/>
              <a:t>Out of the 20%, 58% said the process is too cumbersome, especially for infrequent contributors. </a:t>
            </a:r>
          </a:p>
          <a:p>
            <a:endParaRPr lang="en-US" dirty="0"/>
          </a:p>
          <a:p>
            <a:r>
              <a:rPr lang="en-US" dirty="0"/>
              <a:t>Somebody said it is nerve-wrecking to make sure nothing is missed. Something to take note and I think Travis CI helps one to make sure the patch is as per the guidelines.</a:t>
            </a:r>
          </a:p>
          <a:p>
            <a:endParaRPr lang="en-US" dirty="0"/>
          </a:p>
          <a:p>
            <a:endParaRPr lang="en-US" dirty="0"/>
          </a:p>
        </p:txBody>
      </p:sp>
      <p:sp>
        <p:nvSpPr>
          <p:cNvPr id="4" name="Slide Number Placeholder 3"/>
          <p:cNvSpPr>
            <a:spLocks noGrp="1"/>
          </p:cNvSpPr>
          <p:nvPr>
            <p:ph type="sldNum" sz="quarter" idx="10"/>
          </p:nvPr>
        </p:nvSpPr>
        <p:spPr/>
        <p:txBody>
          <a:bodyPr/>
          <a:lstStyle/>
          <a:p>
            <a:fld id="{BBB0AE41-DF0D-4DDA-B624-95C5AF89EC42}" type="slidenum">
              <a:rPr lang="en-US" smtClean="0"/>
              <a:t>4</a:t>
            </a:fld>
            <a:endParaRPr lang="en-US" dirty="0"/>
          </a:p>
        </p:txBody>
      </p:sp>
    </p:spTree>
    <p:extLst>
      <p:ext uri="{BB962C8B-B14F-4D97-AF65-F5344CB8AC3E}">
        <p14:creationId xmlns:p14="http://schemas.microsoft.com/office/powerpoint/2010/main" val="309204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email based review helpful?</a:t>
            </a:r>
          </a:p>
          <a:p>
            <a:endParaRPr lang="en-US" dirty="0"/>
          </a:p>
          <a:p>
            <a:r>
              <a:rPr lang="en-US" dirty="0"/>
              <a:t>73% said yes, 27% said no.</a:t>
            </a:r>
          </a:p>
          <a:p>
            <a:endParaRPr lang="en-US" dirty="0"/>
          </a:p>
          <a:p>
            <a:pPr rtl="0"/>
            <a:r>
              <a:rPr lang="en-US" sz="1200" b="0" i="0" u="none" strike="noStrike" kern="1200" dirty="0">
                <a:solidFill>
                  <a:schemeClr val="tx1"/>
                </a:solidFill>
                <a:effectLst/>
                <a:latin typeface="+mn-lt"/>
                <a:ea typeface="+mn-ea"/>
                <a:cs typeface="+mn-cs"/>
              </a:rPr>
              <a:t>Out of the 27% ‘no responses’:</a:t>
            </a:r>
            <a:endParaRPr lang="en-US" b="0" dirty="0">
              <a:effectLst/>
            </a:endParaRPr>
          </a:p>
          <a:p>
            <a:pPr rtl="0" fontAlgn="base"/>
            <a:r>
              <a:rPr lang="en-US" sz="1200" b="0" i="0" u="none" strike="noStrike" kern="1200" dirty="0">
                <a:solidFill>
                  <a:schemeClr val="tx1"/>
                </a:solidFill>
                <a:effectLst/>
                <a:latin typeface="+mn-lt"/>
                <a:ea typeface="+mn-ea"/>
                <a:cs typeface="+mn-cs"/>
              </a:rPr>
              <a:t>Slow responses - 22% </a:t>
            </a:r>
          </a:p>
          <a:p>
            <a:pPr rtl="0" fontAlgn="base"/>
            <a:r>
              <a:rPr lang="en-US" sz="1200" b="0" i="0" u="none" strike="noStrike" kern="1200" dirty="0">
                <a:solidFill>
                  <a:schemeClr val="tx1"/>
                </a:solidFill>
                <a:effectLst/>
                <a:latin typeface="+mn-lt"/>
                <a:ea typeface="+mn-ea"/>
                <a:cs typeface="+mn-cs"/>
              </a:rPr>
              <a:t>Comments lost or not addressed - 34%</a:t>
            </a:r>
          </a:p>
          <a:p>
            <a:pPr rtl="0" fontAlgn="base"/>
            <a:r>
              <a:rPr lang="en-US" sz="1200" b="0" i="0" u="none" strike="noStrike" kern="1200" dirty="0">
                <a:solidFill>
                  <a:schemeClr val="tx1"/>
                </a:solidFill>
                <a:effectLst/>
                <a:latin typeface="+mn-lt"/>
                <a:ea typeface="+mn-ea"/>
                <a:cs typeface="+mn-cs"/>
              </a:rPr>
              <a:t>Managing the large list of emails is difficult - 44%</a:t>
            </a:r>
          </a:p>
          <a:p>
            <a:endParaRPr lang="en-US" dirty="0"/>
          </a:p>
          <a:p>
            <a:endParaRPr lang="en-US" dirty="0"/>
          </a:p>
        </p:txBody>
      </p:sp>
      <p:sp>
        <p:nvSpPr>
          <p:cNvPr id="4" name="Slide Number Placeholder 3"/>
          <p:cNvSpPr>
            <a:spLocks noGrp="1"/>
          </p:cNvSpPr>
          <p:nvPr>
            <p:ph type="sldNum" sz="quarter" idx="10"/>
          </p:nvPr>
        </p:nvSpPr>
        <p:spPr/>
        <p:txBody>
          <a:bodyPr/>
          <a:lstStyle/>
          <a:p>
            <a:fld id="{BBB0AE41-DF0D-4DDA-B624-95C5AF89EC42}" type="slidenum">
              <a:rPr lang="en-US" smtClean="0"/>
              <a:t>5</a:t>
            </a:fld>
            <a:endParaRPr lang="en-US" dirty="0"/>
          </a:p>
        </p:txBody>
      </p:sp>
    </p:spTree>
    <p:extLst>
      <p:ext uri="{BB962C8B-B14F-4D97-AF65-F5344CB8AC3E}">
        <p14:creationId xmlns:p14="http://schemas.microsoft.com/office/powerpoint/2010/main" val="244099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Does patchwork help you in managing the patches?</a:t>
            </a:r>
          </a:p>
          <a:p>
            <a:endParaRPr lang="en-US" dirty="0"/>
          </a:p>
          <a:p>
            <a:pPr rtl="0"/>
            <a:r>
              <a:rPr lang="en-US" sz="1200" b="0" i="0" u="none" strike="noStrike" kern="1200" dirty="0">
                <a:solidFill>
                  <a:schemeClr val="tx1"/>
                </a:solidFill>
                <a:effectLst/>
                <a:latin typeface="+mn-lt"/>
                <a:ea typeface="+mn-ea"/>
                <a:cs typeface="+mn-cs"/>
              </a:rPr>
              <a:t>80% say yes. 20% responded with issues.</a:t>
            </a:r>
            <a:endParaRPr lang="en-US" b="0" dirty="0">
              <a:effectLst/>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Does not integrate with the process well.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No way to link revisions of the patch, no way to get notified about patches under one’s maintainership, relies a lot on manual process (such as acks etc.), difficult to find one’s own patch (no direct link, need to search), hard to manage patch sets that have dependency.</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It will be better if patchwork can automatically mark obsolete patch as superseded when new patch version is posted. Also, prefer to be able to leave and reply to comments online.</a:t>
            </a:r>
          </a:p>
          <a:p>
            <a:endParaRPr lang="en-US" dirty="0"/>
          </a:p>
        </p:txBody>
      </p:sp>
      <p:sp>
        <p:nvSpPr>
          <p:cNvPr id="4" name="Slide Number Placeholder 3"/>
          <p:cNvSpPr>
            <a:spLocks noGrp="1"/>
          </p:cNvSpPr>
          <p:nvPr>
            <p:ph type="sldNum" sz="quarter" idx="10"/>
          </p:nvPr>
        </p:nvSpPr>
        <p:spPr/>
        <p:txBody>
          <a:bodyPr/>
          <a:lstStyle/>
          <a:p>
            <a:fld id="{BBB0AE41-DF0D-4DDA-B624-95C5AF89EC42}" type="slidenum">
              <a:rPr lang="en-US" smtClean="0"/>
              <a:t>6</a:t>
            </a:fld>
            <a:endParaRPr lang="en-US" dirty="0"/>
          </a:p>
        </p:txBody>
      </p:sp>
    </p:spTree>
    <p:extLst>
      <p:ext uri="{BB962C8B-B14F-4D97-AF65-F5344CB8AC3E}">
        <p14:creationId xmlns:p14="http://schemas.microsoft.com/office/powerpoint/2010/main" val="3403389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3 questions kind of decided the outcome of the survey. Few other questions worth mentioning are:</a:t>
            </a:r>
          </a:p>
          <a:p>
            <a:endParaRPr lang="en-US" dirty="0"/>
          </a:p>
          <a:p>
            <a:r>
              <a:rPr lang="en-US" dirty="0"/>
              <a:t>Some work for the community to address the review. I think reviews are never enough. But, here the majority seems to indicate concerns. Thomas’s release statistics helps encourage reviews, may be the member companies can help by asking their engineers to do more reviews.</a:t>
            </a:r>
          </a:p>
        </p:txBody>
      </p:sp>
      <p:sp>
        <p:nvSpPr>
          <p:cNvPr id="4" name="Slide Number Placeholder 3"/>
          <p:cNvSpPr>
            <a:spLocks noGrp="1"/>
          </p:cNvSpPr>
          <p:nvPr>
            <p:ph type="sldNum" sz="quarter" idx="10"/>
          </p:nvPr>
        </p:nvSpPr>
        <p:spPr/>
        <p:txBody>
          <a:bodyPr/>
          <a:lstStyle/>
          <a:p>
            <a:fld id="{BBB0AE41-DF0D-4DDA-B624-95C5AF89EC42}" type="slidenum">
              <a:rPr lang="en-US" smtClean="0"/>
              <a:t>7</a:t>
            </a:fld>
            <a:endParaRPr lang="en-US" dirty="0"/>
          </a:p>
        </p:txBody>
      </p:sp>
    </p:spTree>
    <p:extLst>
      <p:ext uri="{BB962C8B-B14F-4D97-AF65-F5344CB8AC3E}">
        <p14:creationId xmlns:p14="http://schemas.microsoft.com/office/powerpoint/2010/main" val="402370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3 questions kind of decided the outcome of the survey. Few other questions worth mentioning are:</a:t>
            </a:r>
          </a:p>
          <a:p>
            <a:endParaRPr lang="en-US" dirty="0"/>
          </a:p>
          <a:p>
            <a:r>
              <a:rPr lang="en-US" dirty="0"/>
              <a:t>Some work for the community to address the review. I think reviews are never enough. But, here the majority seems to indicate concerns. Thomas’s release statistics helps encourage reviews, may be the member companies can help by asking their engineers to do more reviews.</a:t>
            </a:r>
          </a:p>
        </p:txBody>
      </p:sp>
      <p:sp>
        <p:nvSpPr>
          <p:cNvPr id="4" name="Slide Number Placeholder 3"/>
          <p:cNvSpPr>
            <a:spLocks noGrp="1"/>
          </p:cNvSpPr>
          <p:nvPr>
            <p:ph type="sldNum" sz="quarter" idx="10"/>
          </p:nvPr>
        </p:nvSpPr>
        <p:spPr/>
        <p:txBody>
          <a:bodyPr/>
          <a:lstStyle/>
          <a:p>
            <a:fld id="{BBB0AE41-DF0D-4DDA-B624-95C5AF89EC42}" type="slidenum">
              <a:rPr lang="en-US" smtClean="0"/>
              <a:t>8</a:t>
            </a:fld>
            <a:endParaRPr lang="en-US" dirty="0"/>
          </a:p>
        </p:txBody>
      </p:sp>
    </p:spTree>
    <p:extLst>
      <p:ext uri="{BB962C8B-B14F-4D97-AF65-F5344CB8AC3E}">
        <p14:creationId xmlns:p14="http://schemas.microsoft.com/office/powerpoint/2010/main" val="222675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were 26 unstructured comments. It also makes sense to implement some of the feedback provided in the survey questions which was unrelated to the process itself.</a:t>
            </a:r>
          </a:p>
          <a:p>
            <a:endParaRPr lang="en-US" dirty="0"/>
          </a:p>
          <a:p>
            <a:r>
              <a:rPr lang="en-US" dirty="0"/>
              <a:t>These were presented to the tech board and are being debated. Some are implemented already.</a:t>
            </a:r>
          </a:p>
          <a:p>
            <a:endParaRPr lang="en-US" dirty="0"/>
          </a:p>
          <a:p>
            <a:r>
              <a:rPr lang="en-US" dirty="0"/>
              <a:t>Address the ‘process for integrating patches when maintainers do not respond’ part. People have to maintain that code in their private repo.</a:t>
            </a:r>
          </a:p>
        </p:txBody>
      </p:sp>
      <p:sp>
        <p:nvSpPr>
          <p:cNvPr id="4" name="Slide Number Placeholder 3"/>
          <p:cNvSpPr>
            <a:spLocks noGrp="1"/>
          </p:cNvSpPr>
          <p:nvPr>
            <p:ph type="sldNum" sz="quarter" idx="10"/>
          </p:nvPr>
        </p:nvSpPr>
        <p:spPr/>
        <p:txBody>
          <a:bodyPr/>
          <a:lstStyle/>
          <a:p>
            <a:fld id="{BBB0AE41-DF0D-4DDA-B624-95C5AF89EC42}" type="slidenum">
              <a:rPr lang="en-US" smtClean="0"/>
              <a:t>9</a:t>
            </a:fld>
            <a:endParaRPr lang="en-US" dirty="0"/>
          </a:p>
        </p:txBody>
      </p:sp>
    </p:spTree>
    <p:extLst>
      <p:ext uri="{BB962C8B-B14F-4D97-AF65-F5344CB8AC3E}">
        <p14:creationId xmlns:p14="http://schemas.microsoft.com/office/powerpoint/2010/main" val="3703880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2349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2" name="Title 1"/>
          <p:cNvSpPr>
            <a:spLocks noGrp="1"/>
          </p:cNvSpPr>
          <p:nvPr>
            <p:ph type="ctrTitle"/>
          </p:nvPr>
        </p:nvSpPr>
        <p:spPr>
          <a:xfrm>
            <a:off x="1154955" y="2729559"/>
            <a:ext cx="9480220" cy="2047821"/>
          </a:xfrm>
        </p:spPr>
        <p:txBody>
          <a:bodyPr anchor="b"/>
          <a:lstStyle>
            <a:lvl1pP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4955" y="811417"/>
            <a:ext cx="4294463" cy="1106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1" r="1" b="41370"/>
          <a:stretch/>
        </p:blipFill>
        <p:spPr>
          <a:xfrm>
            <a:off x="0" y="-1"/>
            <a:ext cx="12191999" cy="4020941"/>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solidFill>
                  <a:schemeClr val="bg1"/>
                </a:solidFill>
              </a:defRPr>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985"/>
            <a:ext cx="9244897" cy="1676071"/>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9/18/2019</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11" name="Picture 1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6023" y="330044"/>
            <a:ext cx="1821272" cy="469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09481" y="1981200"/>
            <a:ext cx="9583381" cy="4050323"/>
          </a:xfrm>
        </p:spPr>
        <p:txBody>
          <a:bodyPr/>
          <a:lstStyle>
            <a:lvl1pPr>
              <a:spcBef>
                <a:spcPts val="600"/>
              </a:spcBef>
              <a:defRPr sz="2400"/>
            </a:lvl1pPr>
            <a:lvl2pPr>
              <a:spcBef>
                <a:spcPts val="0"/>
              </a:spcBef>
              <a:spcAft>
                <a:spcPts val="600"/>
              </a:spcAft>
              <a:buClr>
                <a:schemeClr val="accent6"/>
              </a:buClr>
              <a:buSzPct val="75000"/>
              <a:defRPr sz="2000"/>
            </a:lvl2pPr>
            <a:lvl3pPr marL="1143000" indent="-228600">
              <a:spcBef>
                <a:spcPts val="0"/>
              </a:spcBef>
              <a:spcAft>
                <a:spcPts val="300"/>
              </a:spcAft>
              <a:buClr>
                <a:schemeClr val="accent6"/>
              </a:buClr>
              <a:buSzPct val="75000"/>
              <a:buFont typeface="Wingdings" panose="05000000000000000000" pitchFamily="2" charset="2"/>
              <a:buChar char="Ø"/>
              <a:defRPr sz="1800"/>
            </a:lvl3pPr>
            <a:lvl4pPr marL="1600200" indent="-228600">
              <a:spcBef>
                <a:spcPts val="0"/>
              </a:spcBef>
              <a:buClr>
                <a:schemeClr val="accent5"/>
              </a:buClr>
              <a:buFont typeface="Arial" panose="020B0604020202020204" pitchFamily="34" charset="0"/>
              <a:buChar char="•"/>
              <a:defRPr/>
            </a:lvl4pPr>
            <a:lvl5pPr marL="2057400" indent="-228600">
              <a:lnSpc>
                <a:spcPct val="85000"/>
              </a:lnSpc>
              <a:spcBef>
                <a:spcPts val="0"/>
              </a:spcBef>
              <a:spcAft>
                <a:spcPts val="300"/>
              </a:spcAft>
              <a:buClr>
                <a:schemeClr val="accent5"/>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9/18/2019</a:t>
            </a:fld>
            <a:endParaRPr lang="en-US" dirty="0"/>
          </a:p>
        </p:txBody>
      </p:sp>
      <p:sp>
        <p:nvSpPr>
          <p:cNvPr id="5" name="Footer Placeholder 4"/>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r="47962" b="2"/>
          <a:stretch/>
        </p:blipFill>
        <p:spPr>
          <a:xfrm>
            <a:off x="0" y="0"/>
            <a:ext cx="6344529"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9/18/2019</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23" name="Picture 22">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9/18/2019</a:t>
            </a:fld>
            <a:endParaRPr lang="en-US" dirty="0"/>
          </a:p>
        </p:txBody>
      </p:sp>
      <p:sp>
        <p:nvSpPr>
          <p:cNvPr id="6" name="Footer Placeholder 5"/>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9/18/2019</a:t>
            </a:fld>
            <a:endParaRPr lang="en-US" dirty="0"/>
          </a:p>
        </p:txBody>
      </p:sp>
      <p:sp>
        <p:nvSpPr>
          <p:cNvPr id="8" name="Footer Placeholder 7"/>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685398" y="503152"/>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9/18/2019</a:t>
            </a:fld>
            <a:endParaRPr lang="en-US" dirty="0"/>
          </a:p>
        </p:txBody>
      </p:sp>
      <p:sp>
        <p:nvSpPr>
          <p:cNvPr id="4" name="Footer Placeholder 3"/>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1" r="67618" b="2"/>
          <a:stretch/>
        </p:blipFill>
        <p:spPr>
          <a:xfrm>
            <a:off x="1" y="0"/>
            <a:ext cx="3948111" cy="6858000"/>
          </a:xfrm>
          <a:prstGeom prst="rect">
            <a:avLst/>
          </a:prstGeom>
        </p:spPr>
      </p:pic>
      <p:pic>
        <p:nvPicPr>
          <p:cNvPr id="24" name="Picture 23">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
        <p:nvSpPr>
          <p:cNvPr id="2" name="Title 1"/>
          <p:cNvSpPr>
            <a:spLocks noGrp="1"/>
          </p:cNvSpPr>
          <p:nvPr>
            <p:ph type="title"/>
          </p:nvPr>
        </p:nvSpPr>
        <p:spPr>
          <a:xfrm>
            <a:off x="561111" y="1295400"/>
            <a:ext cx="2793158" cy="1600200"/>
          </a:xfrm>
        </p:spPr>
        <p:txBody>
          <a:bodyPr anchor="b"/>
          <a:lstStyle>
            <a:lvl1pPr algn="l">
              <a:defRPr sz="24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698609" y="1447800"/>
            <a:ext cx="6945094" cy="4572000"/>
          </a:xfrm>
        </p:spPr>
        <p:txBody>
          <a:bodyPr anchor="ctr">
            <a:normAutofit/>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561110"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9/18/2019</a:t>
            </a:fld>
            <a:endParaRPr lang="en-US" dirty="0"/>
          </a:p>
        </p:txBody>
      </p:sp>
      <p:sp>
        <p:nvSpPr>
          <p:cNvPr id="6" name="Footer Placeholder 5"/>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r="67618" b="2"/>
          <a:stretch/>
        </p:blipFill>
        <p:spPr>
          <a:xfrm>
            <a:off x="1" y="0"/>
            <a:ext cx="3948111" cy="6858000"/>
          </a:xfrm>
          <a:prstGeom prst="rect">
            <a:avLst/>
          </a:prstGeom>
        </p:spPr>
      </p:pic>
      <p:sp>
        <p:nvSpPr>
          <p:cNvPr id="2" name="Title 1"/>
          <p:cNvSpPr>
            <a:spLocks noGrp="1"/>
          </p:cNvSpPr>
          <p:nvPr>
            <p:ph type="title"/>
          </p:nvPr>
        </p:nvSpPr>
        <p:spPr>
          <a:xfrm>
            <a:off x="401396" y="1835747"/>
            <a:ext cx="3204844" cy="1593253"/>
          </a:xfrm>
        </p:spPr>
        <p:txBody>
          <a:bodyPr anchor="b">
            <a:normAutofit/>
          </a:bodyPr>
          <a:lstStyle>
            <a:lvl1pPr algn="l">
              <a:defRPr sz="36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4349506" y="1143000"/>
            <a:ext cx="7294197" cy="4572000"/>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401395" y="3770142"/>
            <a:ext cx="3199934" cy="1259058"/>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9/18/2019</a:t>
            </a:fld>
            <a:endParaRPr lang="en-US" dirty="0"/>
          </a:p>
        </p:txBody>
      </p:sp>
      <p:sp>
        <p:nvSpPr>
          <p:cNvPr id="6" name="Footer Placeholder 5"/>
          <p:cNvSpPr>
            <a:spLocks noGrp="1"/>
          </p:cNvSpPr>
          <p:nvPr>
            <p:ph type="ftr" sz="quarter" idx="11"/>
          </p:nvPr>
        </p:nvSpPr>
        <p:spPr/>
        <p:txBody>
          <a:bodyPr/>
          <a:lstStyle/>
          <a:p>
            <a:r>
              <a:rPr lang="en-US" dirty="0"/>
              <a:t>
              </a:t>
            </a:r>
          </a:p>
        </p:txBody>
      </p:sp>
      <p:pic>
        <p:nvPicPr>
          <p:cNvPr id="9" name="Picture 8">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 r="1" b="64474"/>
          <a:stretch/>
        </p:blipFill>
        <p:spPr>
          <a:xfrm>
            <a:off x="0" y="0"/>
            <a:ext cx="12191999" cy="2436403"/>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solidFill>
                  <a:schemeClr val="bg1"/>
                </a:solidFill>
              </a:defRPr>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9/18/2019</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21" name="Picture 2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6023" y="330044"/>
            <a:ext cx="1821272" cy="469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2">
            <a:extLst>
              <a:ext uri="{28A0092B-C50C-407E-A947-70E740481C1C}">
                <a14:useLocalDpi xmlns:a14="http://schemas.microsoft.com/office/drawing/2010/main" val="0"/>
              </a:ext>
            </a:extLst>
          </a:blip>
          <a:srcRect t="27835" b="70449"/>
          <a:stretch/>
        </p:blipFill>
        <p:spPr>
          <a:xfrm>
            <a:off x="0" y="6740315"/>
            <a:ext cx="12192000" cy="117685"/>
          </a:xfrm>
          <a:prstGeom prst="rect">
            <a:avLst/>
          </a:prstGeom>
        </p:spPr>
      </p:pic>
      <p:sp>
        <p:nvSpPr>
          <p:cNvPr id="2" name="Title Placeholder 1"/>
          <p:cNvSpPr>
            <a:spLocks noGrp="1"/>
          </p:cNvSpPr>
          <p:nvPr>
            <p:ph type="title"/>
          </p:nvPr>
        </p:nvSpPr>
        <p:spPr bwMode="gray">
          <a:xfrm>
            <a:off x="709481" y="539917"/>
            <a:ext cx="7899532"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09480" y="1920240"/>
            <a:ext cx="10146092" cy="4079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latin typeface="Arial" charset="0"/>
                <a:ea typeface="Arial" charset="0"/>
                <a:cs typeface="Arial" charset="0"/>
              </a:defRPr>
            </a:lvl1pPr>
          </a:lstStyle>
          <a:p>
            <a:fld id="{2BE451C3-0FF4-47C4-B829-773ADF60F88C}" type="datetimeFigureOut">
              <a:rPr lang="en-US" smtClean="0"/>
              <a:pPr/>
              <a:t>9/18/2019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latin typeface="Arial" charset="0"/>
                <a:ea typeface="Arial" charset="0"/>
                <a:cs typeface="Arial" charset="0"/>
              </a:defRPr>
            </a:lvl1pPr>
          </a:lstStyle>
          <a:p>
            <a:r>
              <a:rPr lang="en-US" dirty="0"/>
              <a:t>
              </a:t>
            </a:r>
          </a:p>
        </p:txBody>
      </p:sp>
      <p:pic>
        <p:nvPicPr>
          <p:cNvPr id="21" name="Picture 20">
            <a:extLst>
              <a:ext uri="{FF2B5EF4-FFF2-40B4-BE49-F238E27FC236}">
                <a16:creationId xmlns:a16="http://schemas.microsoft.com/office/drawing/2014/main" id="{8E0681CA-4552-427A-822D-877F8BC21D4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53872" y="461518"/>
            <a:ext cx="2003399" cy="516296"/>
          </a:xfrm>
          <a:prstGeom prst="rect">
            <a:avLst/>
          </a:prstGeom>
        </p:spPr>
      </p:pic>
      <p:sp>
        <p:nvSpPr>
          <p:cNvPr id="11" name="TextBox 10"/>
          <p:cNvSpPr txBox="1"/>
          <p:nvPr userDrawn="1"/>
        </p:nvSpPr>
        <p:spPr>
          <a:xfrm>
            <a:off x="11620140" y="6392880"/>
            <a:ext cx="565483" cy="307777"/>
          </a:xfrm>
          <a:prstGeom prst="rect">
            <a:avLst/>
          </a:prstGeom>
          <a:noFill/>
        </p:spPr>
        <p:txBody>
          <a:bodyPr wrap="square" rtlCol="0">
            <a:spAutoFit/>
          </a:bodyPr>
          <a:lstStyle/>
          <a:p>
            <a:pPr algn="ctr"/>
            <a:fld id="{54C021AB-C713-4AAB-AA5D-FE8D557E84BB}" type="slidenum">
              <a:rPr lang="en-US" sz="1400" b="1" smtClean="0">
                <a:solidFill>
                  <a:schemeClr val="accent4"/>
                </a:solidFill>
                <a:latin typeface="Arial" charset="0"/>
                <a:ea typeface="Arial" charset="0"/>
                <a:cs typeface="Arial" charset="0"/>
              </a:rPr>
              <a:pPr algn="ctr"/>
              <a:t>‹#›</a:t>
            </a:fld>
            <a:endParaRPr lang="en-US" sz="1400" b="1" dirty="0">
              <a:solidFill>
                <a:schemeClr val="accent4"/>
              </a:solidFill>
              <a:latin typeface="Arial" charset="0"/>
              <a:ea typeface="Arial" charset="0"/>
              <a:cs typeface="Arial" charset="0"/>
            </a:endParaRPr>
          </a:p>
        </p:txBody>
      </p:sp>
      <p:cxnSp>
        <p:nvCxnSpPr>
          <p:cNvPr id="7" name="Straight Connector 6"/>
          <p:cNvCxnSpPr/>
          <p:nvPr userDrawn="1"/>
        </p:nvCxnSpPr>
        <p:spPr>
          <a:xfrm>
            <a:off x="709480" y="1139483"/>
            <a:ext cx="11147791" cy="0"/>
          </a:xfrm>
          <a:prstGeom prst="line">
            <a:avLst/>
          </a:prstGeom>
          <a:ln w="28575">
            <a:solidFill>
              <a:srgbClr val="F6523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6" r:id="rId7"/>
    <p:sldLayoutId id="2147483668" r:id="rId8"/>
    <p:sldLayoutId id="2147483661" r:id="rId9"/>
    <p:sldLayoutId id="214748367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200" b="0" i="0" kern="1200">
          <a:solidFill>
            <a:srgbClr val="442A56"/>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marR="0" indent="-342900" algn="l" defTabSz="457200" rtl="0" eaLnBrk="1" fontAlgn="auto" latinLnBrk="0" hangingPunct="1">
        <a:lnSpc>
          <a:spcPct val="100000"/>
        </a:lnSpc>
        <a:spcBef>
          <a:spcPts val="0"/>
        </a:spcBef>
        <a:spcAft>
          <a:spcPts val="600"/>
        </a:spcAft>
        <a:buClr>
          <a:srgbClr val="F65230"/>
        </a:buClr>
        <a:buSzPct val="80000"/>
        <a:buFont typeface="Arial" charset="0"/>
        <a:buChar char="•"/>
        <a:tabLst/>
        <a:defRPr sz="2000" b="0" i="0" kern="1200">
          <a:solidFill>
            <a:schemeClr val="tx1">
              <a:lumMod val="75000"/>
              <a:lumOff val="25000"/>
            </a:schemeClr>
          </a:solidFill>
          <a:latin typeface="Arial" charset="0"/>
          <a:ea typeface="Arial" charset="0"/>
          <a:cs typeface="Arial" charset="0"/>
        </a:defRPr>
      </a:lvl1pPr>
      <a:lvl2pPr marL="742950" marR="0" indent="-285750" algn="l" defTabSz="457200" rtl="0" eaLnBrk="1" fontAlgn="auto" latinLnBrk="0" hangingPunct="1">
        <a:lnSpc>
          <a:spcPct val="100000"/>
        </a:lnSpc>
        <a:spcBef>
          <a:spcPts val="0"/>
        </a:spcBef>
        <a:spcAft>
          <a:spcPts val="600"/>
        </a:spcAft>
        <a:buClr>
          <a:srgbClr val="F65230"/>
        </a:buClr>
        <a:buSzPct val="75000"/>
        <a:buFont typeface="Arial" charset="0"/>
        <a:buChar char="•"/>
        <a:tabLst/>
        <a:defRPr sz="1800" b="0" i="0" kern="1200">
          <a:solidFill>
            <a:schemeClr val="tx1">
              <a:lumMod val="75000"/>
              <a:lumOff val="25000"/>
            </a:schemeClr>
          </a:solidFill>
          <a:latin typeface="Arial" charset="0"/>
          <a:ea typeface="Arial" charset="0"/>
          <a:cs typeface="Arial" charset="0"/>
        </a:defRPr>
      </a:lvl2pPr>
      <a:lvl3pPr marL="1143000" marR="0" indent="-228600" algn="l" defTabSz="457200" rtl="0" eaLnBrk="1" fontAlgn="auto" latinLnBrk="0" hangingPunct="1">
        <a:lnSpc>
          <a:spcPct val="85000"/>
        </a:lnSpc>
        <a:spcBef>
          <a:spcPts val="0"/>
        </a:spcBef>
        <a:spcAft>
          <a:spcPts val="300"/>
        </a:spcAft>
        <a:buClr>
          <a:srgbClr val="F65230"/>
        </a:buClr>
        <a:buSzPct val="75000"/>
        <a:buFont typeface="Arial" charset="0"/>
        <a:buChar char="•"/>
        <a:tabLst/>
        <a:defRPr sz="1600" b="0" i="0" kern="1200">
          <a:solidFill>
            <a:schemeClr val="tx1">
              <a:lumMod val="75000"/>
              <a:lumOff val="25000"/>
            </a:schemeClr>
          </a:solidFill>
          <a:latin typeface="Arial" charset="0"/>
          <a:ea typeface="Arial" charset="0"/>
          <a:cs typeface="Arial" charset="0"/>
        </a:defRPr>
      </a:lvl3pPr>
      <a:lvl4pPr marL="1428750" marR="0" indent="-168275"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4pPr>
      <a:lvl5pPr marL="1598613" marR="0" indent="-115888"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96DD-9991-4DFF-BCBB-D70B388588D0}"/>
              </a:ext>
            </a:extLst>
          </p:cNvPr>
          <p:cNvSpPr>
            <a:spLocks noGrp="1"/>
          </p:cNvSpPr>
          <p:nvPr>
            <p:ph type="ctrTitle"/>
          </p:nvPr>
        </p:nvSpPr>
        <p:spPr>
          <a:xfrm>
            <a:off x="1154955" y="2372213"/>
            <a:ext cx="9480220" cy="2047821"/>
          </a:xfrm>
        </p:spPr>
        <p:txBody>
          <a:bodyPr/>
          <a:lstStyle/>
          <a:p>
            <a:r>
              <a:rPr lang="en-US" dirty="0"/>
              <a:t>DPDK Community Survey Results</a:t>
            </a:r>
            <a:endParaRPr lang="en-US" sz="1800" dirty="0"/>
          </a:p>
        </p:txBody>
      </p:sp>
      <p:sp>
        <p:nvSpPr>
          <p:cNvPr id="3" name="Subtitle 2">
            <a:extLst>
              <a:ext uri="{FF2B5EF4-FFF2-40B4-BE49-F238E27FC236}">
                <a16:creationId xmlns:a16="http://schemas.microsoft.com/office/drawing/2014/main" id="{3384B67E-C425-409A-AE72-735DB9208A03}"/>
              </a:ext>
            </a:extLst>
          </p:cNvPr>
          <p:cNvSpPr>
            <a:spLocks noGrp="1"/>
          </p:cNvSpPr>
          <p:nvPr>
            <p:ph type="subTitle" idx="1"/>
          </p:nvPr>
        </p:nvSpPr>
        <p:spPr/>
        <p:txBody>
          <a:bodyPr/>
          <a:lstStyle/>
          <a:p>
            <a:pPr algn="r"/>
            <a:r>
              <a:rPr lang="en-US" dirty="0">
                <a:solidFill>
                  <a:schemeClr val="bg2"/>
                </a:solidFill>
              </a:rPr>
              <a:t>Honnappa Nagarahalli, Arm</a:t>
            </a:r>
          </a:p>
          <a:p>
            <a:pPr algn="r"/>
            <a:r>
              <a:rPr lang="en-US" dirty="0">
                <a:solidFill>
                  <a:schemeClr val="bg2"/>
                </a:solidFill>
              </a:rPr>
              <a:t>Maxime coquelin, REDHAT</a:t>
            </a:r>
          </a:p>
        </p:txBody>
      </p:sp>
    </p:spTree>
    <p:extLst>
      <p:ext uri="{BB962C8B-B14F-4D97-AF65-F5344CB8AC3E}">
        <p14:creationId xmlns:p14="http://schemas.microsoft.com/office/powerpoint/2010/main" val="3230463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2"/>
          </p:nvPr>
        </p:nvSpPr>
        <p:spPr/>
        <p:txBody>
          <a:bodyPr>
            <a:normAutofit/>
          </a:bodyPr>
          <a:lstStyle/>
          <a:p>
            <a:pPr algn="ctr"/>
            <a:r>
              <a:rPr lang="en-US" sz="4000" dirty="0"/>
              <a:t>Questions?</a:t>
            </a:r>
          </a:p>
        </p:txBody>
      </p:sp>
    </p:spTree>
    <p:extLst>
      <p:ext uri="{BB962C8B-B14F-4D97-AF65-F5344CB8AC3E}">
        <p14:creationId xmlns:p14="http://schemas.microsoft.com/office/powerpoint/2010/main" val="955773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Survey</a:t>
            </a:r>
          </a:p>
        </p:txBody>
      </p:sp>
      <p:sp>
        <p:nvSpPr>
          <p:cNvPr id="7" name="Content Placeholder 6"/>
          <p:cNvSpPr>
            <a:spLocks noGrp="1"/>
          </p:cNvSpPr>
          <p:nvPr>
            <p:ph idx="1"/>
          </p:nvPr>
        </p:nvSpPr>
        <p:spPr>
          <a:xfrm>
            <a:off x="709481" y="1697427"/>
            <a:ext cx="9583381" cy="4050323"/>
          </a:xfrm>
        </p:spPr>
        <p:txBody>
          <a:bodyPr>
            <a:normAutofit lnSpcReduction="10000"/>
          </a:bodyPr>
          <a:lstStyle/>
          <a:p>
            <a:pPr>
              <a:lnSpc>
                <a:spcPct val="150000"/>
              </a:lnSpc>
            </a:pPr>
            <a:r>
              <a:rPr lang="en-US" dirty="0"/>
              <a:t>Changes to DPDK development process using GitHub, Gerrit</a:t>
            </a:r>
          </a:p>
          <a:p>
            <a:pPr>
              <a:lnSpc>
                <a:spcPct val="150000"/>
              </a:lnSpc>
            </a:pPr>
            <a:r>
              <a:rPr lang="en-US" dirty="0"/>
              <a:t>Discussion started after the 2018 North America Summit</a:t>
            </a:r>
          </a:p>
          <a:p>
            <a:pPr lvl="0">
              <a:lnSpc>
                <a:spcPct val="150000"/>
              </a:lnSpc>
            </a:pPr>
            <a:r>
              <a:rPr lang="en-US" dirty="0">
                <a:solidFill>
                  <a:prstClr val="black">
                    <a:lumMod val="75000"/>
                    <a:lumOff val="25000"/>
                  </a:prstClr>
                </a:solidFill>
              </a:rPr>
              <a:t>2 Part Survey</a:t>
            </a:r>
          </a:p>
          <a:p>
            <a:pPr lvl="1">
              <a:lnSpc>
                <a:spcPct val="150000"/>
              </a:lnSpc>
            </a:pPr>
            <a:r>
              <a:rPr lang="en-US" dirty="0">
                <a:solidFill>
                  <a:prstClr val="black">
                    <a:lumMod val="75000"/>
                    <a:lumOff val="25000"/>
                  </a:prstClr>
                </a:solidFill>
              </a:rPr>
              <a:t>Understand the pain points in the current process</a:t>
            </a:r>
          </a:p>
          <a:p>
            <a:pPr lvl="1">
              <a:lnSpc>
                <a:spcPct val="150000"/>
              </a:lnSpc>
            </a:pPr>
            <a:r>
              <a:rPr lang="en-US" dirty="0">
                <a:solidFill>
                  <a:prstClr val="black">
                    <a:lumMod val="75000"/>
                    <a:lumOff val="25000"/>
                  </a:prstClr>
                </a:solidFill>
              </a:rPr>
              <a:t>Receive feedback on new tools/methods – contingent on the outcome of the first survey</a:t>
            </a:r>
          </a:p>
          <a:p>
            <a:pPr>
              <a:lnSpc>
                <a:spcPct val="150000"/>
              </a:lnSpc>
            </a:pPr>
            <a:r>
              <a:rPr lang="en-US" dirty="0">
                <a:solidFill>
                  <a:prstClr val="black">
                    <a:lumMod val="75000"/>
                    <a:lumOff val="25000"/>
                  </a:prstClr>
                </a:solidFill>
              </a:rPr>
              <a:t>Tech-Board and Volunteers helped deliberate the questions</a:t>
            </a:r>
          </a:p>
        </p:txBody>
      </p:sp>
    </p:spTree>
    <p:extLst>
      <p:ext uri="{BB962C8B-B14F-4D97-AF65-F5344CB8AC3E}">
        <p14:creationId xmlns:p14="http://schemas.microsoft.com/office/powerpoint/2010/main" val="275904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Survey Response</a:t>
            </a:r>
          </a:p>
        </p:txBody>
      </p:sp>
      <p:sp>
        <p:nvSpPr>
          <p:cNvPr id="9" name="Arrow: Right 8">
            <a:extLst>
              <a:ext uri="{FF2B5EF4-FFF2-40B4-BE49-F238E27FC236}">
                <a16:creationId xmlns:a16="http://schemas.microsoft.com/office/drawing/2014/main" id="{3AC57474-6A3F-402A-9B87-E335EE1D3D40}"/>
              </a:ext>
            </a:extLst>
          </p:cNvPr>
          <p:cNvSpPr/>
          <p:nvPr/>
        </p:nvSpPr>
        <p:spPr>
          <a:xfrm>
            <a:off x="1130971" y="2862182"/>
            <a:ext cx="9697453" cy="445168"/>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86005977-83E7-49A7-8A18-CA1D37EC38FA}"/>
              </a:ext>
            </a:extLst>
          </p:cNvPr>
          <p:cNvSpPr/>
          <p:nvPr/>
        </p:nvSpPr>
        <p:spPr>
          <a:xfrm>
            <a:off x="974556" y="3216195"/>
            <a:ext cx="336882" cy="321432"/>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FBA0C1B9-4312-40E6-9C0E-4251DAA6AE72}"/>
              </a:ext>
            </a:extLst>
          </p:cNvPr>
          <p:cNvSpPr/>
          <p:nvPr/>
        </p:nvSpPr>
        <p:spPr>
          <a:xfrm>
            <a:off x="3052564" y="3219107"/>
            <a:ext cx="336882" cy="321432"/>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11277325-9E98-47A6-844A-E8499D7FC972}"/>
              </a:ext>
            </a:extLst>
          </p:cNvPr>
          <p:cNvSpPr/>
          <p:nvPr/>
        </p:nvSpPr>
        <p:spPr>
          <a:xfrm>
            <a:off x="5458923" y="3219108"/>
            <a:ext cx="336882" cy="321432"/>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2637A5B4-9F79-4C89-8246-4E0DCAD1FA08}"/>
              </a:ext>
            </a:extLst>
          </p:cNvPr>
          <p:cNvSpPr/>
          <p:nvPr/>
        </p:nvSpPr>
        <p:spPr>
          <a:xfrm>
            <a:off x="9924414" y="3219108"/>
            <a:ext cx="336882" cy="321432"/>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794E702-82C8-411A-9880-A15EA8D16D67}"/>
              </a:ext>
            </a:extLst>
          </p:cNvPr>
          <p:cNvSpPr txBox="1"/>
          <p:nvPr/>
        </p:nvSpPr>
        <p:spPr>
          <a:xfrm>
            <a:off x="819497" y="3546475"/>
            <a:ext cx="641005" cy="646331"/>
          </a:xfrm>
          <a:prstGeom prst="rect">
            <a:avLst/>
          </a:prstGeom>
          <a:noFill/>
        </p:spPr>
        <p:txBody>
          <a:bodyPr wrap="square" rtlCol="0">
            <a:spAutoFit/>
          </a:bodyPr>
          <a:lstStyle/>
          <a:p>
            <a:r>
              <a:rPr lang="en-US" dirty="0"/>
              <a:t>23</a:t>
            </a:r>
            <a:r>
              <a:rPr lang="en-US" baseline="30000" dirty="0"/>
              <a:t>rd</a:t>
            </a:r>
            <a:r>
              <a:rPr lang="en-US" dirty="0"/>
              <a:t> Feb</a:t>
            </a:r>
          </a:p>
        </p:txBody>
      </p:sp>
      <p:sp>
        <p:nvSpPr>
          <p:cNvPr id="15" name="TextBox 14">
            <a:extLst>
              <a:ext uri="{FF2B5EF4-FFF2-40B4-BE49-F238E27FC236}">
                <a16:creationId xmlns:a16="http://schemas.microsoft.com/office/drawing/2014/main" id="{81470700-35C9-4413-9A3E-04168BBB3AD2}"/>
              </a:ext>
            </a:extLst>
          </p:cNvPr>
          <p:cNvSpPr txBox="1"/>
          <p:nvPr/>
        </p:nvSpPr>
        <p:spPr>
          <a:xfrm>
            <a:off x="488781" y="2032000"/>
            <a:ext cx="1311444" cy="646331"/>
          </a:xfrm>
          <a:prstGeom prst="rect">
            <a:avLst/>
          </a:prstGeom>
          <a:noFill/>
        </p:spPr>
        <p:txBody>
          <a:bodyPr wrap="square" rtlCol="0">
            <a:spAutoFit/>
          </a:bodyPr>
          <a:lstStyle/>
          <a:p>
            <a:r>
              <a:rPr lang="en-US" dirty="0"/>
              <a:t>1</a:t>
            </a:r>
            <a:r>
              <a:rPr lang="en-US" baseline="30000" dirty="0"/>
              <a:t>St</a:t>
            </a:r>
            <a:r>
              <a:rPr lang="en-US" dirty="0"/>
              <a:t> Survey Sent out</a:t>
            </a:r>
          </a:p>
        </p:txBody>
      </p:sp>
      <p:cxnSp>
        <p:nvCxnSpPr>
          <p:cNvPr id="17" name="Straight Arrow Connector 16">
            <a:extLst>
              <a:ext uri="{FF2B5EF4-FFF2-40B4-BE49-F238E27FC236}">
                <a16:creationId xmlns:a16="http://schemas.microsoft.com/office/drawing/2014/main" id="{6EF79C50-B88B-41C5-B9F3-5678BDDA4AAE}"/>
              </a:ext>
            </a:extLst>
          </p:cNvPr>
          <p:cNvCxnSpPr>
            <a:cxnSpLocks/>
            <a:stCxn id="15" idx="2"/>
          </p:cNvCxnSpPr>
          <p:nvPr/>
        </p:nvCxnSpPr>
        <p:spPr>
          <a:xfrm>
            <a:off x="1144503" y="2678331"/>
            <a:ext cx="0" cy="32143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922E78B-74E6-4708-9CB7-8A37083811EE}"/>
              </a:ext>
            </a:extLst>
          </p:cNvPr>
          <p:cNvSpPr txBox="1"/>
          <p:nvPr/>
        </p:nvSpPr>
        <p:spPr>
          <a:xfrm>
            <a:off x="2385881" y="3536950"/>
            <a:ext cx="1681294" cy="646331"/>
          </a:xfrm>
          <a:prstGeom prst="rect">
            <a:avLst/>
          </a:prstGeom>
          <a:noFill/>
        </p:spPr>
        <p:txBody>
          <a:bodyPr wrap="square" rtlCol="0">
            <a:spAutoFit/>
          </a:bodyPr>
          <a:lstStyle/>
          <a:p>
            <a:r>
              <a:rPr lang="en-US" dirty="0"/>
              <a:t>1</a:t>
            </a:r>
            <a:r>
              <a:rPr lang="en-US" baseline="30000" dirty="0"/>
              <a:t>St</a:t>
            </a:r>
            <a:r>
              <a:rPr lang="en-US" dirty="0"/>
              <a:t> Week</a:t>
            </a:r>
          </a:p>
          <a:p>
            <a:r>
              <a:rPr lang="en-US" dirty="0"/>
              <a:t>27 Responses</a:t>
            </a:r>
          </a:p>
        </p:txBody>
      </p:sp>
      <p:sp>
        <p:nvSpPr>
          <p:cNvPr id="20" name="TextBox 19">
            <a:extLst>
              <a:ext uri="{FF2B5EF4-FFF2-40B4-BE49-F238E27FC236}">
                <a16:creationId xmlns:a16="http://schemas.microsoft.com/office/drawing/2014/main" id="{21903151-4467-4CA4-A4F3-7FBE1A687D40}"/>
              </a:ext>
            </a:extLst>
          </p:cNvPr>
          <p:cNvSpPr txBox="1"/>
          <p:nvPr/>
        </p:nvSpPr>
        <p:spPr>
          <a:xfrm>
            <a:off x="2565231" y="2022475"/>
            <a:ext cx="1311444" cy="646331"/>
          </a:xfrm>
          <a:prstGeom prst="rect">
            <a:avLst/>
          </a:prstGeom>
          <a:noFill/>
        </p:spPr>
        <p:txBody>
          <a:bodyPr wrap="square" rtlCol="0">
            <a:spAutoFit/>
          </a:bodyPr>
          <a:lstStyle/>
          <a:p>
            <a:r>
              <a:rPr lang="en-US" dirty="0"/>
              <a:t>Reminder Sent out</a:t>
            </a:r>
          </a:p>
        </p:txBody>
      </p:sp>
      <p:cxnSp>
        <p:nvCxnSpPr>
          <p:cNvPr id="21" name="Straight Arrow Connector 20">
            <a:extLst>
              <a:ext uri="{FF2B5EF4-FFF2-40B4-BE49-F238E27FC236}">
                <a16:creationId xmlns:a16="http://schemas.microsoft.com/office/drawing/2014/main" id="{0EFFDEC7-5AB4-4781-9722-17780D04BAC4}"/>
              </a:ext>
            </a:extLst>
          </p:cNvPr>
          <p:cNvCxnSpPr>
            <a:cxnSpLocks/>
            <a:stCxn id="20" idx="2"/>
          </p:cNvCxnSpPr>
          <p:nvPr/>
        </p:nvCxnSpPr>
        <p:spPr>
          <a:xfrm>
            <a:off x="3220953" y="2668806"/>
            <a:ext cx="0" cy="32143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B71D389-DBE2-436B-BE84-A8A9FBFD1B81}"/>
              </a:ext>
            </a:extLst>
          </p:cNvPr>
          <p:cNvSpPr txBox="1"/>
          <p:nvPr/>
        </p:nvSpPr>
        <p:spPr>
          <a:xfrm>
            <a:off x="5153372" y="3527425"/>
            <a:ext cx="1533178" cy="646331"/>
          </a:xfrm>
          <a:prstGeom prst="rect">
            <a:avLst/>
          </a:prstGeom>
          <a:noFill/>
        </p:spPr>
        <p:txBody>
          <a:bodyPr wrap="square" rtlCol="0">
            <a:spAutoFit/>
          </a:bodyPr>
          <a:lstStyle/>
          <a:p>
            <a:r>
              <a:rPr lang="en-US" dirty="0"/>
              <a:t>Deadline: 13th March</a:t>
            </a:r>
          </a:p>
        </p:txBody>
      </p:sp>
      <p:sp>
        <p:nvSpPr>
          <p:cNvPr id="23" name="TextBox 22">
            <a:extLst>
              <a:ext uri="{FF2B5EF4-FFF2-40B4-BE49-F238E27FC236}">
                <a16:creationId xmlns:a16="http://schemas.microsoft.com/office/drawing/2014/main" id="{4EAF3F53-0E14-46D1-A31E-FC0CEF5743D1}"/>
              </a:ext>
            </a:extLst>
          </p:cNvPr>
          <p:cNvSpPr txBox="1"/>
          <p:nvPr/>
        </p:nvSpPr>
        <p:spPr>
          <a:xfrm>
            <a:off x="5124797" y="4079875"/>
            <a:ext cx="1681294" cy="369332"/>
          </a:xfrm>
          <a:prstGeom prst="rect">
            <a:avLst/>
          </a:prstGeom>
          <a:noFill/>
        </p:spPr>
        <p:txBody>
          <a:bodyPr wrap="square" rtlCol="0">
            <a:spAutoFit/>
          </a:bodyPr>
          <a:lstStyle/>
          <a:p>
            <a:r>
              <a:rPr lang="en-US" dirty="0"/>
              <a:t>41 Responses</a:t>
            </a:r>
          </a:p>
        </p:txBody>
      </p:sp>
      <p:sp>
        <p:nvSpPr>
          <p:cNvPr id="24" name="TextBox 23">
            <a:extLst>
              <a:ext uri="{FF2B5EF4-FFF2-40B4-BE49-F238E27FC236}">
                <a16:creationId xmlns:a16="http://schemas.microsoft.com/office/drawing/2014/main" id="{C2F4D5FA-7A72-4FCB-AB62-16AAB165C887}"/>
              </a:ext>
            </a:extLst>
          </p:cNvPr>
          <p:cNvSpPr txBox="1"/>
          <p:nvPr/>
        </p:nvSpPr>
        <p:spPr>
          <a:xfrm>
            <a:off x="4975056" y="2012950"/>
            <a:ext cx="1311444" cy="646331"/>
          </a:xfrm>
          <a:prstGeom prst="rect">
            <a:avLst/>
          </a:prstGeom>
          <a:noFill/>
        </p:spPr>
        <p:txBody>
          <a:bodyPr wrap="square" rtlCol="0">
            <a:spAutoFit/>
          </a:bodyPr>
          <a:lstStyle/>
          <a:p>
            <a:r>
              <a:rPr lang="en-US" dirty="0"/>
              <a:t>Deadline Extended</a:t>
            </a:r>
          </a:p>
        </p:txBody>
      </p:sp>
      <p:cxnSp>
        <p:nvCxnSpPr>
          <p:cNvPr id="25" name="Straight Arrow Connector 24">
            <a:extLst>
              <a:ext uri="{FF2B5EF4-FFF2-40B4-BE49-F238E27FC236}">
                <a16:creationId xmlns:a16="http://schemas.microsoft.com/office/drawing/2014/main" id="{A99D1F57-44BB-4A8A-B553-E9C0140C6228}"/>
              </a:ext>
            </a:extLst>
          </p:cNvPr>
          <p:cNvCxnSpPr>
            <a:cxnSpLocks/>
            <a:stCxn id="24" idx="2"/>
          </p:cNvCxnSpPr>
          <p:nvPr/>
        </p:nvCxnSpPr>
        <p:spPr>
          <a:xfrm>
            <a:off x="5630778" y="2659281"/>
            <a:ext cx="0" cy="32143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217A86C-613C-4CCA-BFA2-73E6110149B4}"/>
              </a:ext>
            </a:extLst>
          </p:cNvPr>
          <p:cNvSpPr txBox="1"/>
          <p:nvPr/>
        </p:nvSpPr>
        <p:spPr>
          <a:xfrm>
            <a:off x="9344372" y="3527425"/>
            <a:ext cx="2428528" cy="646331"/>
          </a:xfrm>
          <a:prstGeom prst="rect">
            <a:avLst/>
          </a:prstGeom>
          <a:noFill/>
        </p:spPr>
        <p:txBody>
          <a:bodyPr wrap="square" rtlCol="0">
            <a:spAutoFit/>
          </a:bodyPr>
          <a:lstStyle/>
          <a:p>
            <a:r>
              <a:rPr lang="en-US" dirty="0"/>
              <a:t>Extended Deadline: 23rd March</a:t>
            </a:r>
          </a:p>
        </p:txBody>
      </p:sp>
      <p:sp>
        <p:nvSpPr>
          <p:cNvPr id="27" name="TextBox 26">
            <a:extLst>
              <a:ext uri="{FF2B5EF4-FFF2-40B4-BE49-F238E27FC236}">
                <a16:creationId xmlns:a16="http://schemas.microsoft.com/office/drawing/2014/main" id="{EF5883ED-9EFB-4316-B094-F4CA313331D0}"/>
              </a:ext>
            </a:extLst>
          </p:cNvPr>
          <p:cNvSpPr txBox="1"/>
          <p:nvPr/>
        </p:nvSpPr>
        <p:spPr>
          <a:xfrm>
            <a:off x="9334846" y="4079875"/>
            <a:ext cx="1790353" cy="369332"/>
          </a:xfrm>
          <a:prstGeom prst="rect">
            <a:avLst/>
          </a:prstGeom>
          <a:noFill/>
        </p:spPr>
        <p:txBody>
          <a:bodyPr wrap="square" rtlCol="0">
            <a:spAutoFit/>
          </a:bodyPr>
          <a:lstStyle/>
          <a:p>
            <a:r>
              <a:rPr lang="en-US" b="1" dirty="0"/>
              <a:t>59 Responses!!</a:t>
            </a:r>
          </a:p>
        </p:txBody>
      </p:sp>
      <p:sp>
        <p:nvSpPr>
          <p:cNvPr id="28" name="TextBox 27">
            <a:extLst>
              <a:ext uri="{FF2B5EF4-FFF2-40B4-BE49-F238E27FC236}">
                <a16:creationId xmlns:a16="http://schemas.microsoft.com/office/drawing/2014/main" id="{271F0B4B-8426-4725-ADF9-7C07E0366684}"/>
              </a:ext>
            </a:extLst>
          </p:cNvPr>
          <p:cNvSpPr txBox="1"/>
          <p:nvPr/>
        </p:nvSpPr>
        <p:spPr>
          <a:xfrm>
            <a:off x="6241881" y="1993900"/>
            <a:ext cx="1740070" cy="646331"/>
          </a:xfrm>
          <a:prstGeom prst="rect">
            <a:avLst/>
          </a:prstGeom>
          <a:noFill/>
        </p:spPr>
        <p:txBody>
          <a:bodyPr wrap="square" rtlCol="0">
            <a:spAutoFit/>
          </a:bodyPr>
          <a:lstStyle/>
          <a:p>
            <a:r>
              <a:rPr lang="en-US" dirty="0"/>
              <a:t>Advertised on VPP/SPDK</a:t>
            </a:r>
          </a:p>
        </p:txBody>
      </p:sp>
      <p:cxnSp>
        <p:nvCxnSpPr>
          <p:cNvPr id="29" name="Straight Arrow Connector 28">
            <a:extLst>
              <a:ext uri="{FF2B5EF4-FFF2-40B4-BE49-F238E27FC236}">
                <a16:creationId xmlns:a16="http://schemas.microsoft.com/office/drawing/2014/main" id="{571DBFB7-1567-42B3-8748-E5D44FD23CFD}"/>
              </a:ext>
            </a:extLst>
          </p:cNvPr>
          <p:cNvCxnSpPr>
            <a:cxnSpLocks/>
            <a:stCxn id="28" idx="2"/>
          </p:cNvCxnSpPr>
          <p:nvPr/>
        </p:nvCxnSpPr>
        <p:spPr>
          <a:xfrm>
            <a:off x="7111916" y="2640231"/>
            <a:ext cx="0" cy="34048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47B440D-D4FA-4606-9F66-AD1AF8E2D723}"/>
              </a:ext>
            </a:extLst>
          </p:cNvPr>
          <p:cNvSpPr txBox="1"/>
          <p:nvPr/>
        </p:nvSpPr>
        <p:spPr>
          <a:xfrm>
            <a:off x="8108781" y="1965325"/>
            <a:ext cx="1178094" cy="646331"/>
          </a:xfrm>
          <a:prstGeom prst="rect">
            <a:avLst/>
          </a:prstGeom>
          <a:noFill/>
        </p:spPr>
        <p:txBody>
          <a:bodyPr wrap="square" rtlCol="0">
            <a:spAutoFit/>
          </a:bodyPr>
          <a:lstStyle/>
          <a:p>
            <a:r>
              <a:rPr lang="en-US" dirty="0"/>
              <a:t>Even on Twitter!!</a:t>
            </a:r>
          </a:p>
        </p:txBody>
      </p:sp>
      <p:cxnSp>
        <p:nvCxnSpPr>
          <p:cNvPr id="34" name="Straight Arrow Connector 33">
            <a:extLst>
              <a:ext uri="{FF2B5EF4-FFF2-40B4-BE49-F238E27FC236}">
                <a16:creationId xmlns:a16="http://schemas.microsoft.com/office/drawing/2014/main" id="{2EF09CE8-2FDC-47E7-AAC2-FB49CA5EC179}"/>
              </a:ext>
            </a:extLst>
          </p:cNvPr>
          <p:cNvCxnSpPr>
            <a:cxnSpLocks/>
            <a:stCxn id="33" idx="2"/>
          </p:cNvCxnSpPr>
          <p:nvPr/>
        </p:nvCxnSpPr>
        <p:spPr>
          <a:xfrm flipH="1">
            <a:off x="8696324" y="2611656"/>
            <a:ext cx="1504" cy="38810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37">
            <a:extLst>
              <a:ext uri="{FF2B5EF4-FFF2-40B4-BE49-F238E27FC236}">
                <a16:creationId xmlns:a16="http://schemas.microsoft.com/office/drawing/2014/main" id="{ADBD3F22-0B62-417B-8A6B-D64E199370A4}"/>
              </a:ext>
            </a:extLst>
          </p:cNvPr>
          <p:cNvSpPr>
            <a:spLocks noGrp="1"/>
          </p:cNvSpPr>
          <p:nvPr>
            <p:ph idx="1"/>
          </p:nvPr>
        </p:nvSpPr>
        <p:spPr>
          <a:xfrm>
            <a:off x="2536825" y="5276481"/>
            <a:ext cx="6692412" cy="1041602"/>
          </a:xfrm>
        </p:spPr>
        <p:style>
          <a:lnRef idx="0">
            <a:schemeClr val="accent3"/>
          </a:lnRef>
          <a:fillRef idx="3">
            <a:schemeClr val="accent3"/>
          </a:fillRef>
          <a:effectRef idx="3">
            <a:schemeClr val="accent3"/>
          </a:effectRef>
          <a:fontRef idx="minor">
            <a:schemeClr val="lt1"/>
          </a:fontRef>
        </p:style>
        <p:txBody>
          <a:bodyPr>
            <a:normAutofit fontScale="92500"/>
          </a:bodyPr>
          <a:lstStyle/>
          <a:p>
            <a:pPr marL="0" indent="0" algn="ctr">
              <a:lnSpc>
                <a:spcPct val="120000"/>
              </a:lnSpc>
              <a:buNone/>
            </a:pPr>
            <a:r>
              <a:rPr lang="en-US" dirty="0">
                <a:solidFill>
                  <a:schemeClr val="bg1"/>
                </a:solidFill>
              </a:rPr>
              <a:t>119 authors with at least 10 patches since 18.02</a:t>
            </a:r>
          </a:p>
          <a:p>
            <a:pPr marL="0" indent="0" algn="ctr">
              <a:lnSpc>
                <a:spcPct val="120000"/>
              </a:lnSpc>
              <a:buNone/>
            </a:pPr>
            <a:r>
              <a:rPr lang="en-US" dirty="0">
                <a:solidFill>
                  <a:schemeClr val="bg1"/>
                </a:solidFill>
              </a:rPr>
              <a:t>92 or 77% of them did not respond!!</a:t>
            </a:r>
          </a:p>
        </p:txBody>
      </p:sp>
    </p:spTree>
    <p:extLst>
      <p:ext uri="{BB962C8B-B14F-4D97-AF65-F5344CB8AC3E}">
        <p14:creationId xmlns:p14="http://schemas.microsoft.com/office/powerpoint/2010/main" val="2558016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bg/>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xEl>
                                              <p:pRg st="0" end="0"/>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9" grpId="0"/>
      <p:bldP spid="20" grpId="0"/>
      <p:bldP spid="22" grpId="0"/>
      <p:bldP spid="23" grpId="0"/>
      <p:bldP spid="24" grpId="0"/>
      <p:bldP spid="26" grpId="0"/>
      <p:bldP spid="27" grpId="0"/>
      <p:bldP spid="28" grpId="0"/>
      <p:bldP spid="33" grpId="0"/>
      <p:bldP spid="3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9481" y="438317"/>
            <a:ext cx="7899532" cy="706964"/>
          </a:xfrm>
        </p:spPr>
        <p:txBody>
          <a:bodyPr/>
          <a:lstStyle/>
          <a:p>
            <a:r>
              <a:rPr lang="en-US" dirty="0"/>
              <a:t>Survey Results – Ease of sending Patches</a:t>
            </a:r>
          </a:p>
        </p:txBody>
      </p:sp>
      <p:graphicFrame>
        <p:nvGraphicFramePr>
          <p:cNvPr id="4" name="Chart 3">
            <a:extLst>
              <a:ext uri="{FF2B5EF4-FFF2-40B4-BE49-F238E27FC236}">
                <a16:creationId xmlns:a16="http://schemas.microsoft.com/office/drawing/2014/main" id="{040DBD8E-B89F-4EE8-BE9D-BDA3FB0441CB}"/>
              </a:ext>
            </a:extLst>
          </p:cNvPr>
          <p:cNvGraphicFramePr/>
          <p:nvPr>
            <p:extLst>
              <p:ext uri="{D42A27DB-BD31-4B8C-83A1-F6EECF244321}">
                <p14:modId xmlns:p14="http://schemas.microsoft.com/office/powerpoint/2010/main" val="2215679852"/>
              </p:ext>
            </p:extLst>
          </p:nvPr>
        </p:nvGraphicFramePr>
        <p:xfrm>
          <a:off x="-774634" y="1145280"/>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B77070E-CBC3-4FED-993F-2D88CB2D76B9}"/>
              </a:ext>
            </a:extLst>
          </p:cNvPr>
          <p:cNvSpPr txBox="1"/>
          <p:nvPr/>
        </p:nvSpPr>
        <p:spPr>
          <a:xfrm>
            <a:off x="6883400" y="2616200"/>
            <a:ext cx="5614987" cy="954107"/>
          </a:xfrm>
          <a:prstGeom prst="rect">
            <a:avLst/>
          </a:prstGeom>
          <a:noFill/>
        </p:spPr>
        <p:txBody>
          <a:bodyPr wrap="square" rtlCol="0">
            <a:spAutoFit/>
          </a:bodyPr>
          <a:lstStyle/>
          <a:p>
            <a:r>
              <a:rPr lang="en-US" sz="2800" dirty="0"/>
              <a:t>58% said the process is too cumbersome</a:t>
            </a:r>
          </a:p>
        </p:txBody>
      </p:sp>
      <p:sp>
        <p:nvSpPr>
          <p:cNvPr id="10" name="TextBox 9">
            <a:extLst>
              <a:ext uri="{FF2B5EF4-FFF2-40B4-BE49-F238E27FC236}">
                <a16:creationId xmlns:a16="http://schemas.microsoft.com/office/drawing/2014/main" id="{3C347DF3-CC48-4804-BA0C-D71215E99F9E}"/>
              </a:ext>
            </a:extLst>
          </p:cNvPr>
          <p:cNvSpPr txBox="1"/>
          <p:nvPr/>
        </p:nvSpPr>
        <p:spPr>
          <a:xfrm>
            <a:off x="6324601" y="3848100"/>
            <a:ext cx="4889499" cy="954107"/>
          </a:xfrm>
          <a:prstGeom prst="rect">
            <a:avLst/>
          </a:prstGeom>
          <a:noFill/>
        </p:spPr>
        <p:txBody>
          <a:bodyPr wrap="square" rtlCol="0">
            <a:spAutoFit/>
          </a:bodyPr>
          <a:lstStyle/>
          <a:p>
            <a:r>
              <a:rPr lang="en-US" sz="2800" dirty="0"/>
              <a:t>Somebody said ‘it is nerve wrecking’!!</a:t>
            </a:r>
          </a:p>
        </p:txBody>
      </p:sp>
      <p:sp>
        <p:nvSpPr>
          <p:cNvPr id="11" name="TextBox 10">
            <a:extLst>
              <a:ext uri="{FF2B5EF4-FFF2-40B4-BE49-F238E27FC236}">
                <a16:creationId xmlns:a16="http://schemas.microsoft.com/office/drawing/2014/main" id="{9384079E-BE87-4B38-A9FC-CAC994CBB666}"/>
              </a:ext>
            </a:extLst>
          </p:cNvPr>
          <p:cNvSpPr txBox="1"/>
          <p:nvPr/>
        </p:nvSpPr>
        <p:spPr>
          <a:xfrm>
            <a:off x="5130801" y="1838979"/>
            <a:ext cx="3683000" cy="523220"/>
          </a:xfrm>
          <a:prstGeom prst="rect">
            <a:avLst/>
          </a:prstGeom>
          <a:noFill/>
        </p:spPr>
        <p:txBody>
          <a:bodyPr wrap="square" rtlCol="0">
            <a:spAutoFit/>
          </a:bodyPr>
          <a:lstStyle/>
          <a:p>
            <a:r>
              <a:rPr lang="en-US" sz="2800" dirty="0"/>
              <a:t>Out of the 20%</a:t>
            </a:r>
          </a:p>
        </p:txBody>
      </p:sp>
    </p:spTree>
    <p:extLst>
      <p:ext uri="{BB962C8B-B14F-4D97-AF65-F5344CB8AC3E}">
        <p14:creationId xmlns:p14="http://schemas.microsoft.com/office/powerpoint/2010/main" val="724067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heel(1)">
                                      <p:cBhvr>
                                        <p:cTn id="7" dur="2000"/>
                                        <p:tgtEl>
                                          <p:spTgt spid="4">
                                            <p:graphicEl>
                                              <a:chart seriesIdx="-3" categoryIdx="-3" bldStep="gridLegend"/>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heel(1)">
                                      <p:cBhvr>
                                        <p:cTn id="10" dur="2000"/>
                                        <p:tgtEl>
                                          <p:spTgt spid="4">
                                            <p:graphicEl>
                                              <a:chart seriesIdx="-4" categoryIdx="0" bldStep="category"/>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heel(1)">
                                      <p:cBhvr>
                                        <p:cTn id="15" dur="2000"/>
                                        <p:tgtEl>
                                          <p:spTgt spid="4">
                                            <p:graphicEl>
                                              <a:chart seriesIdx="-4" categoryIdx="1" bldStep="category"/>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9480" y="324017"/>
            <a:ext cx="8777419" cy="706964"/>
          </a:xfrm>
        </p:spPr>
        <p:txBody>
          <a:bodyPr/>
          <a:lstStyle/>
          <a:p>
            <a:r>
              <a:rPr lang="en-US" dirty="0"/>
              <a:t>Survey Results – Email based review helpful?</a:t>
            </a:r>
          </a:p>
        </p:txBody>
      </p:sp>
      <p:graphicFrame>
        <p:nvGraphicFramePr>
          <p:cNvPr id="4" name="Chart 3">
            <a:extLst>
              <a:ext uri="{FF2B5EF4-FFF2-40B4-BE49-F238E27FC236}">
                <a16:creationId xmlns:a16="http://schemas.microsoft.com/office/drawing/2014/main" id="{040DBD8E-B89F-4EE8-BE9D-BDA3FB0441CB}"/>
              </a:ext>
            </a:extLst>
          </p:cNvPr>
          <p:cNvGraphicFramePr/>
          <p:nvPr>
            <p:extLst>
              <p:ext uri="{D42A27DB-BD31-4B8C-83A1-F6EECF244321}">
                <p14:modId xmlns:p14="http://schemas.microsoft.com/office/powerpoint/2010/main" val="4220137678"/>
              </p:ext>
            </p:extLst>
          </p:nvPr>
        </p:nvGraphicFramePr>
        <p:xfrm>
          <a:off x="-774634" y="1145280"/>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B77070E-CBC3-4FED-993F-2D88CB2D76B9}"/>
              </a:ext>
            </a:extLst>
          </p:cNvPr>
          <p:cNvSpPr txBox="1"/>
          <p:nvPr/>
        </p:nvSpPr>
        <p:spPr>
          <a:xfrm>
            <a:off x="5321301" y="2362200"/>
            <a:ext cx="3683000" cy="523220"/>
          </a:xfrm>
          <a:prstGeom prst="rect">
            <a:avLst/>
          </a:prstGeom>
          <a:noFill/>
        </p:spPr>
        <p:txBody>
          <a:bodyPr wrap="square" rtlCol="0">
            <a:spAutoFit/>
          </a:bodyPr>
          <a:lstStyle/>
          <a:p>
            <a:r>
              <a:rPr lang="en-US" sz="2800" dirty="0"/>
              <a:t>Out of the 27%</a:t>
            </a:r>
          </a:p>
        </p:txBody>
      </p:sp>
      <p:sp>
        <p:nvSpPr>
          <p:cNvPr id="10" name="TextBox 9">
            <a:extLst>
              <a:ext uri="{FF2B5EF4-FFF2-40B4-BE49-F238E27FC236}">
                <a16:creationId xmlns:a16="http://schemas.microsoft.com/office/drawing/2014/main" id="{3C347DF3-CC48-4804-BA0C-D71215E99F9E}"/>
              </a:ext>
            </a:extLst>
          </p:cNvPr>
          <p:cNvSpPr txBox="1"/>
          <p:nvPr/>
        </p:nvSpPr>
        <p:spPr>
          <a:xfrm>
            <a:off x="6959601" y="3162300"/>
            <a:ext cx="4889499" cy="523220"/>
          </a:xfrm>
          <a:prstGeom prst="rect">
            <a:avLst/>
          </a:prstGeom>
          <a:noFill/>
        </p:spPr>
        <p:txBody>
          <a:bodyPr wrap="square" rtlCol="0">
            <a:spAutoFit/>
          </a:bodyPr>
          <a:lstStyle/>
          <a:p>
            <a:r>
              <a:rPr lang="en-US" sz="2800" dirty="0"/>
              <a:t>22% - Responses are slow</a:t>
            </a:r>
          </a:p>
        </p:txBody>
      </p:sp>
      <p:sp>
        <p:nvSpPr>
          <p:cNvPr id="7" name="TextBox 6">
            <a:extLst>
              <a:ext uri="{FF2B5EF4-FFF2-40B4-BE49-F238E27FC236}">
                <a16:creationId xmlns:a16="http://schemas.microsoft.com/office/drawing/2014/main" id="{1BF9C6D7-1BE7-4A42-8BF8-DBDCDE8C690B}"/>
              </a:ext>
            </a:extLst>
          </p:cNvPr>
          <p:cNvSpPr txBox="1"/>
          <p:nvPr/>
        </p:nvSpPr>
        <p:spPr>
          <a:xfrm>
            <a:off x="7721600" y="3955029"/>
            <a:ext cx="4889499" cy="954107"/>
          </a:xfrm>
          <a:prstGeom prst="rect">
            <a:avLst/>
          </a:prstGeom>
          <a:noFill/>
        </p:spPr>
        <p:txBody>
          <a:bodyPr wrap="square" rtlCol="0">
            <a:spAutoFit/>
          </a:bodyPr>
          <a:lstStyle/>
          <a:p>
            <a:r>
              <a:rPr lang="en-US" sz="2800" dirty="0"/>
              <a:t>34% - Comments lost/not addressed</a:t>
            </a:r>
          </a:p>
        </p:txBody>
      </p:sp>
      <p:sp>
        <p:nvSpPr>
          <p:cNvPr id="8" name="TextBox 7">
            <a:extLst>
              <a:ext uri="{FF2B5EF4-FFF2-40B4-BE49-F238E27FC236}">
                <a16:creationId xmlns:a16="http://schemas.microsoft.com/office/drawing/2014/main" id="{9252DC1A-6E2D-4656-8D9E-2E757E950614}"/>
              </a:ext>
            </a:extLst>
          </p:cNvPr>
          <p:cNvSpPr txBox="1"/>
          <p:nvPr/>
        </p:nvSpPr>
        <p:spPr>
          <a:xfrm>
            <a:off x="6692900" y="5059929"/>
            <a:ext cx="4889499" cy="954107"/>
          </a:xfrm>
          <a:prstGeom prst="rect">
            <a:avLst/>
          </a:prstGeom>
          <a:noFill/>
        </p:spPr>
        <p:txBody>
          <a:bodyPr wrap="square" rtlCol="0">
            <a:spAutoFit/>
          </a:bodyPr>
          <a:lstStyle/>
          <a:p>
            <a:r>
              <a:rPr lang="en-US" sz="2800" dirty="0"/>
              <a:t>44% - Difficult to manage large list of emails</a:t>
            </a:r>
          </a:p>
        </p:txBody>
      </p:sp>
    </p:spTree>
    <p:extLst>
      <p:ext uri="{BB962C8B-B14F-4D97-AF65-F5344CB8AC3E}">
        <p14:creationId xmlns:p14="http://schemas.microsoft.com/office/powerpoint/2010/main" val="1134689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heel(1)">
                                      <p:cBhvr>
                                        <p:cTn id="7" dur="2000"/>
                                        <p:tgtEl>
                                          <p:spTgt spid="4">
                                            <p:graphicEl>
                                              <a:chart seriesIdx="-3" categoryIdx="-3" bldStep="gridLegend"/>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heel(1)">
                                      <p:cBhvr>
                                        <p:cTn id="10" dur="2000"/>
                                        <p:tgtEl>
                                          <p:spTgt spid="4">
                                            <p:graphicEl>
                                              <a:chart seriesIdx="-4" categoryIdx="0" bldStep="category"/>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heel(1)">
                                      <p:cBhvr>
                                        <p:cTn id="15" dur="2000"/>
                                        <p:tgtEl>
                                          <p:spTgt spid="4">
                                            <p:graphicEl>
                                              <a:chart seriesIdx="-4" categoryIdx="1" bldStep="category"/>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9" grpId="0"/>
      <p:bldP spid="10"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9480" y="324017"/>
            <a:ext cx="8777419" cy="706964"/>
          </a:xfrm>
        </p:spPr>
        <p:txBody>
          <a:bodyPr/>
          <a:lstStyle/>
          <a:p>
            <a:r>
              <a:rPr lang="en-US" dirty="0"/>
              <a:t>Survey Results – Is patchwork helpful?</a:t>
            </a:r>
          </a:p>
        </p:txBody>
      </p:sp>
      <p:graphicFrame>
        <p:nvGraphicFramePr>
          <p:cNvPr id="4" name="Chart 3">
            <a:extLst>
              <a:ext uri="{FF2B5EF4-FFF2-40B4-BE49-F238E27FC236}">
                <a16:creationId xmlns:a16="http://schemas.microsoft.com/office/drawing/2014/main" id="{040DBD8E-B89F-4EE8-BE9D-BDA3FB0441CB}"/>
              </a:ext>
            </a:extLst>
          </p:cNvPr>
          <p:cNvGraphicFramePr/>
          <p:nvPr>
            <p:extLst>
              <p:ext uri="{D42A27DB-BD31-4B8C-83A1-F6EECF244321}">
                <p14:modId xmlns:p14="http://schemas.microsoft.com/office/powerpoint/2010/main" val="1067379672"/>
              </p:ext>
            </p:extLst>
          </p:nvPr>
        </p:nvGraphicFramePr>
        <p:xfrm>
          <a:off x="-774634" y="1145280"/>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B77070E-CBC3-4FED-993F-2D88CB2D76B9}"/>
              </a:ext>
            </a:extLst>
          </p:cNvPr>
          <p:cNvSpPr txBox="1"/>
          <p:nvPr/>
        </p:nvSpPr>
        <p:spPr>
          <a:xfrm>
            <a:off x="5321301" y="1765300"/>
            <a:ext cx="3683000" cy="523220"/>
          </a:xfrm>
          <a:prstGeom prst="rect">
            <a:avLst/>
          </a:prstGeom>
          <a:noFill/>
        </p:spPr>
        <p:txBody>
          <a:bodyPr wrap="square" rtlCol="0">
            <a:spAutoFit/>
          </a:bodyPr>
          <a:lstStyle/>
          <a:p>
            <a:r>
              <a:rPr lang="en-US" sz="2800" dirty="0"/>
              <a:t>Out of the 20%</a:t>
            </a:r>
          </a:p>
        </p:txBody>
      </p:sp>
      <p:sp>
        <p:nvSpPr>
          <p:cNvPr id="10" name="TextBox 9">
            <a:extLst>
              <a:ext uri="{FF2B5EF4-FFF2-40B4-BE49-F238E27FC236}">
                <a16:creationId xmlns:a16="http://schemas.microsoft.com/office/drawing/2014/main" id="{3C347DF3-CC48-4804-BA0C-D71215E99F9E}"/>
              </a:ext>
            </a:extLst>
          </p:cNvPr>
          <p:cNvSpPr txBox="1"/>
          <p:nvPr/>
        </p:nvSpPr>
        <p:spPr>
          <a:xfrm>
            <a:off x="6959601" y="2794000"/>
            <a:ext cx="4889499" cy="523220"/>
          </a:xfrm>
          <a:prstGeom prst="rect">
            <a:avLst/>
          </a:prstGeom>
          <a:noFill/>
        </p:spPr>
        <p:txBody>
          <a:bodyPr wrap="square" rtlCol="0">
            <a:spAutoFit/>
          </a:bodyPr>
          <a:lstStyle/>
          <a:p>
            <a:r>
              <a:rPr lang="en-US" sz="2800" dirty="0"/>
              <a:t>Can’t link revisions</a:t>
            </a:r>
          </a:p>
        </p:txBody>
      </p:sp>
      <p:sp>
        <p:nvSpPr>
          <p:cNvPr id="7" name="TextBox 6">
            <a:extLst>
              <a:ext uri="{FF2B5EF4-FFF2-40B4-BE49-F238E27FC236}">
                <a16:creationId xmlns:a16="http://schemas.microsoft.com/office/drawing/2014/main" id="{1BF9C6D7-1BE7-4A42-8BF8-DBDCDE8C690B}"/>
              </a:ext>
            </a:extLst>
          </p:cNvPr>
          <p:cNvSpPr txBox="1"/>
          <p:nvPr/>
        </p:nvSpPr>
        <p:spPr>
          <a:xfrm>
            <a:off x="6057900" y="3624829"/>
            <a:ext cx="6108699" cy="954107"/>
          </a:xfrm>
          <a:prstGeom prst="rect">
            <a:avLst/>
          </a:prstGeom>
          <a:noFill/>
        </p:spPr>
        <p:txBody>
          <a:bodyPr wrap="square" rtlCol="0">
            <a:spAutoFit/>
          </a:bodyPr>
          <a:lstStyle/>
          <a:p>
            <a:r>
              <a:rPr lang="en-US" sz="2800" dirty="0"/>
              <a:t>No way to get notified of patches under my maintainer-ship</a:t>
            </a:r>
          </a:p>
        </p:txBody>
      </p:sp>
      <p:sp>
        <p:nvSpPr>
          <p:cNvPr id="8" name="TextBox 7">
            <a:extLst>
              <a:ext uri="{FF2B5EF4-FFF2-40B4-BE49-F238E27FC236}">
                <a16:creationId xmlns:a16="http://schemas.microsoft.com/office/drawing/2014/main" id="{9252DC1A-6E2D-4656-8D9E-2E757E950614}"/>
              </a:ext>
            </a:extLst>
          </p:cNvPr>
          <p:cNvSpPr txBox="1"/>
          <p:nvPr/>
        </p:nvSpPr>
        <p:spPr>
          <a:xfrm>
            <a:off x="6654800" y="4996429"/>
            <a:ext cx="5156200" cy="954107"/>
          </a:xfrm>
          <a:prstGeom prst="rect">
            <a:avLst/>
          </a:prstGeom>
          <a:noFill/>
        </p:spPr>
        <p:txBody>
          <a:bodyPr wrap="square" rtlCol="0">
            <a:spAutoFit/>
          </a:bodyPr>
          <a:lstStyle/>
          <a:p>
            <a:r>
              <a:rPr lang="en-US" sz="2800" dirty="0"/>
              <a:t>Hard to manage patch sets that have dependency</a:t>
            </a:r>
          </a:p>
        </p:txBody>
      </p:sp>
    </p:spTree>
    <p:extLst>
      <p:ext uri="{BB962C8B-B14F-4D97-AF65-F5344CB8AC3E}">
        <p14:creationId xmlns:p14="http://schemas.microsoft.com/office/powerpoint/2010/main" val="444606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heel(1)">
                                      <p:cBhvr>
                                        <p:cTn id="7" dur="2000"/>
                                        <p:tgtEl>
                                          <p:spTgt spid="4">
                                            <p:graphicEl>
                                              <a:chart seriesIdx="-3" categoryIdx="-3" bldStep="gridLegend"/>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heel(1)">
                                      <p:cBhvr>
                                        <p:cTn id="10" dur="2000"/>
                                        <p:tgtEl>
                                          <p:spTgt spid="4">
                                            <p:graphicEl>
                                              <a:chart seriesIdx="-4" categoryIdx="0" bldStep="category"/>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heel(1)">
                                      <p:cBhvr>
                                        <p:cTn id="15" dur="2000"/>
                                        <p:tgtEl>
                                          <p:spTgt spid="4">
                                            <p:graphicEl>
                                              <a:chart seriesIdx="-4" categoryIdx="1" bldStep="category"/>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9" grpId="0"/>
      <p:bldP spid="10"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Survey Results – Other Questions</a:t>
            </a:r>
          </a:p>
        </p:txBody>
      </p:sp>
      <p:sp>
        <p:nvSpPr>
          <p:cNvPr id="7" name="Content Placeholder 6"/>
          <p:cNvSpPr>
            <a:spLocks noGrp="1"/>
          </p:cNvSpPr>
          <p:nvPr>
            <p:ph idx="1"/>
          </p:nvPr>
        </p:nvSpPr>
        <p:spPr>
          <a:xfrm>
            <a:off x="709481" y="1456127"/>
            <a:ext cx="10682419" cy="4512873"/>
          </a:xfrm>
        </p:spPr>
        <p:txBody>
          <a:bodyPr>
            <a:normAutofit fontScale="92500" lnSpcReduction="20000"/>
          </a:bodyPr>
          <a:lstStyle/>
          <a:p>
            <a:pPr>
              <a:lnSpc>
                <a:spcPct val="150000"/>
              </a:lnSpc>
            </a:pPr>
            <a:r>
              <a:rPr lang="en-US" dirty="0"/>
              <a:t>Do you find the coding guidelines easy to follow?</a:t>
            </a:r>
          </a:p>
          <a:p>
            <a:pPr marL="0" indent="0">
              <a:lnSpc>
                <a:spcPct val="150000"/>
              </a:lnSpc>
              <a:buNone/>
            </a:pPr>
            <a:r>
              <a:rPr lang="en-US" dirty="0"/>
              <a:t>	90% said yes, 10% indicated few issues</a:t>
            </a:r>
          </a:p>
          <a:p>
            <a:pPr fontAlgn="base"/>
            <a:r>
              <a:rPr lang="en-US" dirty="0"/>
              <a:t>Ease of using the scripts in ‘devtools’</a:t>
            </a:r>
          </a:p>
          <a:p>
            <a:pPr marL="0" indent="0" fontAlgn="base">
              <a:buNone/>
            </a:pPr>
            <a:r>
              <a:rPr lang="en-US" dirty="0"/>
              <a:t>	78% found it easy</a:t>
            </a:r>
          </a:p>
          <a:p>
            <a:pPr marL="0" indent="0" fontAlgn="base">
              <a:buNone/>
            </a:pPr>
            <a:r>
              <a:rPr lang="en-US" dirty="0"/>
              <a:t>	22% said not easy (most pointed to difficulty in setting up checkpatch.sh)</a:t>
            </a:r>
            <a:endParaRPr lang="en-US" dirty="0">
              <a:solidFill>
                <a:prstClr val="black">
                  <a:lumMod val="75000"/>
                  <a:lumOff val="25000"/>
                </a:prstClr>
              </a:solidFill>
            </a:endParaRPr>
          </a:p>
          <a:p>
            <a:pPr>
              <a:lnSpc>
                <a:spcPct val="150000"/>
              </a:lnSpc>
            </a:pPr>
            <a:r>
              <a:rPr lang="en-US" dirty="0"/>
              <a:t>Do you get enough reviews on the patches?</a:t>
            </a:r>
          </a:p>
          <a:p>
            <a:pPr marL="0" indent="0" fontAlgn="base">
              <a:buNone/>
            </a:pPr>
            <a:r>
              <a:rPr lang="en-US" dirty="0"/>
              <a:t>	61% yes, 39% said no</a:t>
            </a:r>
          </a:p>
          <a:p>
            <a:pPr>
              <a:lnSpc>
                <a:spcPct val="150000"/>
              </a:lnSpc>
            </a:pPr>
            <a:r>
              <a:rPr lang="en-US" dirty="0"/>
              <a:t>Is the rate of response enough?</a:t>
            </a:r>
          </a:p>
          <a:p>
            <a:pPr marL="0" indent="0" fontAlgn="base">
              <a:buNone/>
            </a:pPr>
            <a:r>
              <a:rPr lang="en-US" dirty="0"/>
              <a:t>	49% yes, 51% said no</a:t>
            </a:r>
          </a:p>
        </p:txBody>
      </p:sp>
    </p:spTree>
    <p:extLst>
      <p:ext uri="{BB962C8B-B14F-4D97-AF65-F5344CB8AC3E}">
        <p14:creationId xmlns:p14="http://schemas.microsoft.com/office/powerpoint/2010/main" val="219536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Conclusion</a:t>
            </a:r>
          </a:p>
        </p:txBody>
      </p:sp>
      <p:sp>
        <p:nvSpPr>
          <p:cNvPr id="8" name="Content Placeholder 37">
            <a:extLst>
              <a:ext uri="{FF2B5EF4-FFF2-40B4-BE49-F238E27FC236}">
                <a16:creationId xmlns:a16="http://schemas.microsoft.com/office/drawing/2014/main" id="{3A440F33-CED6-4449-8057-E2CEFCD25F92}"/>
              </a:ext>
            </a:extLst>
          </p:cNvPr>
          <p:cNvSpPr>
            <a:spLocks noGrp="1"/>
          </p:cNvSpPr>
          <p:nvPr>
            <p:ph idx="1"/>
          </p:nvPr>
        </p:nvSpPr>
        <p:spPr>
          <a:xfrm>
            <a:off x="2892425" y="2888881"/>
            <a:ext cx="6692412" cy="1041602"/>
          </a:xfrm>
        </p:spPr>
        <p:style>
          <a:lnRef idx="0">
            <a:schemeClr val="accent3"/>
          </a:lnRef>
          <a:fillRef idx="3">
            <a:schemeClr val="accent3"/>
          </a:fillRef>
          <a:effectRef idx="3">
            <a:schemeClr val="accent3"/>
          </a:effectRef>
          <a:fontRef idx="minor">
            <a:schemeClr val="lt1"/>
          </a:fontRef>
        </p:style>
        <p:txBody>
          <a:bodyPr anchor="ctr">
            <a:normAutofit fontScale="92500" lnSpcReduction="20000"/>
          </a:bodyPr>
          <a:lstStyle/>
          <a:p>
            <a:pPr marL="0" indent="0" algn="ctr">
              <a:lnSpc>
                <a:spcPct val="120000"/>
              </a:lnSpc>
              <a:buNone/>
            </a:pPr>
            <a:r>
              <a:rPr lang="en-US" sz="3200" dirty="0">
                <a:solidFill>
                  <a:schemeClr val="bg1"/>
                </a:solidFill>
              </a:rPr>
              <a:t>The current process will not change</a:t>
            </a:r>
          </a:p>
        </p:txBody>
      </p:sp>
    </p:spTree>
    <p:extLst>
      <p:ext uri="{BB962C8B-B14F-4D97-AF65-F5344CB8AC3E}">
        <p14:creationId xmlns:p14="http://schemas.microsoft.com/office/powerpoint/2010/main" val="103623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But – Good Suggestions</a:t>
            </a:r>
          </a:p>
        </p:txBody>
      </p:sp>
      <p:sp>
        <p:nvSpPr>
          <p:cNvPr id="7" name="Content Placeholder 6"/>
          <p:cNvSpPr>
            <a:spLocks noGrp="1"/>
          </p:cNvSpPr>
          <p:nvPr>
            <p:ph idx="1"/>
          </p:nvPr>
        </p:nvSpPr>
        <p:spPr>
          <a:xfrm>
            <a:off x="709481" y="1456127"/>
            <a:ext cx="10682419" cy="4512873"/>
          </a:xfrm>
        </p:spPr>
        <p:txBody>
          <a:bodyPr>
            <a:normAutofit/>
          </a:bodyPr>
          <a:lstStyle/>
          <a:p>
            <a:pPr>
              <a:lnSpc>
                <a:spcPct val="150000"/>
              </a:lnSpc>
            </a:pPr>
            <a:r>
              <a:rPr lang="en-US" dirty="0"/>
              <a:t>26 unstructured comments were provided</a:t>
            </a:r>
          </a:p>
          <a:p>
            <a:pPr>
              <a:lnSpc>
                <a:spcPct val="150000"/>
              </a:lnSpc>
            </a:pPr>
            <a:r>
              <a:rPr lang="en-US" dirty="0"/>
              <a:t>Tech board is looking at incorporating some feedback</a:t>
            </a:r>
          </a:p>
          <a:p>
            <a:pPr lvl="1" fontAlgn="base"/>
            <a:r>
              <a:rPr lang="en-US" dirty="0"/>
              <a:t>Advertise subtrees better</a:t>
            </a:r>
          </a:p>
          <a:p>
            <a:pPr lvl="1" fontAlgn="base"/>
            <a:r>
              <a:rPr lang="en-US" dirty="0"/>
              <a:t>Elixir for DPDK</a:t>
            </a:r>
          </a:p>
          <a:p>
            <a:pPr lvl="1" fontAlgn="base"/>
            <a:r>
              <a:rPr lang="en-US" dirty="0"/>
              <a:t>Process for integrating patches when maintainers do not respond</a:t>
            </a:r>
          </a:p>
          <a:p>
            <a:pPr lvl="1">
              <a:lnSpc>
                <a:spcPct val="150000"/>
              </a:lnSpc>
            </a:pPr>
            <a:r>
              <a:rPr lang="en-US" dirty="0"/>
              <a:t>Not enough responses – Maintainers could delegate to others?</a:t>
            </a:r>
          </a:p>
        </p:txBody>
      </p:sp>
    </p:spTree>
    <p:extLst>
      <p:ext uri="{BB962C8B-B14F-4D97-AF65-F5344CB8AC3E}">
        <p14:creationId xmlns:p14="http://schemas.microsoft.com/office/powerpoint/2010/main" val="936671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DK Summit Templat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DPDK Summit Template" id="{5A5C03D9-3724-4796-8CF1-B787CF7AA7C7}" vid="{96E1B639-B5AA-44BD-8F2E-BC68291A3B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14922</TotalTime>
  <Words>831</Words>
  <Application>Microsoft Office PowerPoint</Application>
  <PresentationFormat>Widescreen</PresentationFormat>
  <Paragraphs>121</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Wingdings</vt:lpstr>
      <vt:lpstr>Wingdings 3</vt:lpstr>
      <vt:lpstr>DPDK Summit Template</vt:lpstr>
      <vt:lpstr>DPDK Community Survey Results</vt:lpstr>
      <vt:lpstr>Survey</vt:lpstr>
      <vt:lpstr>Survey Response</vt:lpstr>
      <vt:lpstr>Survey Results – Ease of sending Patches</vt:lpstr>
      <vt:lpstr>Survey Results – Email based review helpful?</vt:lpstr>
      <vt:lpstr>Survey Results – Is patchwork helpful?</vt:lpstr>
      <vt:lpstr>Survey Results – Other Questions</vt:lpstr>
      <vt:lpstr>Conclusion</vt:lpstr>
      <vt:lpstr>But – Good Suggestions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Brian</dc:creator>
  <cp:keywords>CTPClassification=CTP_PUBLIC:VisualMarkings=</cp:keywords>
  <cp:lastModifiedBy>Honnappa Nagarahalli</cp:lastModifiedBy>
  <cp:revision>307</cp:revision>
  <dcterms:created xsi:type="dcterms:W3CDTF">1601-01-01T00:00:00Z</dcterms:created>
  <dcterms:modified xsi:type="dcterms:W3CDTF">2019-09-19T09:22:25Z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61e049b8-ffcb-48eb-b586-0775093f7232</vt:lpwstr>
  </property>
  <property fmtid="{D5CDD505-2E9C-101B-9397-08002B2CF9AE}" pid="3" name="CTP_TimeStamp">
    <vt:lpwstr>2017-11-15 17:40:53Z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