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71" r:id="rId5"/>
    <p:sldId id="270" r:id="rId6"/>
    <p:sldId id="269" r:id="rId7"/>
    <p:sldId id="268" r:id="rId8"/>
    <p:sldId id="273" r:id="rId9"/>
    <p:sldId id="272" r:id="rId10"/>
    <p:sldId id="274" r:id="rId11"/>
    <p:sldId id="27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183">
          <p15:clr>
            <a:srgbClr val="A4A3A4"/>
          </p15:clr>
        </p15:guide>
        <p15:guide id="4" orient="horz" pos="663">
          <p15:clr>
            <a:srgbClr val="A4A3A4"/>
          </p15:clr>
        </p15:guide>
        <p15:guide id="5" pos="50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5230"/>
    <a:srgbClr val="442A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9" autoAdjust="0"/>
    <p:restoredTop sz="94682"/>
  </p:normalViewPr>
  <p:slideViewPr>
    <p:cSldViewPr snapToGrid="0">
      <p:cViewPr varScale="1">
        <p:scale>
          <a:sx n="111" d="100"/>
          <a:sy n="111" d="100"/>
        </p:scale>
        <p:origin x="351" y="54"/>
      </p:cViewPr>
      <p:guideLst>
        <p:guide orient="horz" pos="2184"/>
        <p:guide pos="3840"/>
        <p:guide orient="horz" pos="2183"/>
        <p:guide orient="horz" pos="663"/>
        <p:guide pos="50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372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38013-A3EC-3B45-817A-5929A218602D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F47F7-EAD3-824A-BCB1-958757616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70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DAA75-2F2D-4BDB-8F50-5CC31BC4CB1D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DC918-E22C-4857-8D1B-B4919660E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763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DC918-E22C-4857-8D1B-B4919660E8F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040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DC918-E22C-4857-8D1B-B4919660E8F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4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12192000" cy="2349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x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729559"/>
            <a:ext cx="9480220" cy="2047821"/>
          </a:xfrm>
        </p:spPr>
        <p:txBody>
          <a:bodyPr anchor="b"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E0681CA-4552-427A-822D-877F8BC21D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5" y="811417"/>
            <a:ext cx="4294463" cy="11067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" b="41370"/>
          <a:stretch/>
        </p:blipFill>
        <p:spPr>
          <a:xfrm>
            <a:off x="0" y="-1"/>
            <a:ext cx="12191999" cy="402094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985"/>
            <a:ext cx="9244897" cy="1676071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6/21/2018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E0681CA-4552-427A-822D-877F8BC21D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023" y="330044"/>
            <a:ext cx="1821272" cy="4696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481" y="1981200"/>
            <a:ext cx="9583381" cy="4050323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75000"/>
              <a:defRPr sz="2000"/>
            </a:lvl2pPr>
            <a:lvl3pPr marL="1143000" indent="-228600">
              <a:spcBef>
                <a:spcPts val="0"/>
              </a:spcBef>
              <a:spcAft>
                <a:spcPts val="300"/>
              </a:spcAft>
              <a:buClr>
                <a:schemeClr val="accent6"/>
              </a:buClr>
              <a:buSzPct val="75000"/>
              <a:buFont typeface="Wingdings" panose="05000000000000000000" pitchFamily="2" charset="2"/>
              <a:buChar char="Ø"/>
              <a:defRPr sz="1800"/>
            </a:lvl3pPr>
            <a:lvl4pPr marL="1600200" indent="-228600">
              <a:spcBef>
                <a:spcPts val="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6/21/2018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62" b="2"/>
          <a:stretch/>
        </p:blipFill>
        <p:spPr>
          <a:xfrm>
            <a:off x="0" y="0"/>
            <a:ext cx="634452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6/21/2018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8E0681CA-4552-427A-822D-877F8BC21D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96" y="435479"/>
            <a:ext cx="2203739" cy="5682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6/21/2018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6/21/2018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398" y="503152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6/21/2018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7618" b="2"/>
          <a:stretch/>
        </p:blipFill>
        <p:spPr>
          <a:xfrm>
            <a:off x="1" y="0"/>
            <a:ext cx="3948111" cy="6858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8E0681CA-4552-427A-822D-877F8BC21D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96" y="435479"/>
            <a:ext cx="2203739" cy="5682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111" y="1295400"/>
            <a:ext cx="2793158" cy="1600200"/>
          </a:xfrm>
        </p:spPr>
        <p:txBody>
          <a:bodyPr anchor="b"/>
          <a:lstStyle>
            <a:lvl1pPr algn="l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8609" y="1447800"/>
            <a:ext cx="6945094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561110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6/21/2018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7618" b="2"/>
          <a:stretch/>
        </p:blipFill>
        <p:spPr>
          <a:xfrm>
            <a:off x="1" y="0"/>
            <a:ext cx="394811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396" y="1835747"/>
            <a:ext cx="3204844" cy="1593253"/>
          </a:xfrm>
        </p:spPr>
        <p:txBody>
          <a:bodyPr anchor="b">
            <a:normAutofit/>
          </a:bodyPr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49506" y="1143000"/>
            <a:ext cx="7294197" cy="4572000"/>
          </a:xfrm>
          <a:prstGeom prst="roundRect">
            <a:avLst>
              <a:gd name="adj" fmla="val 1858"/>
            </a:avLst>
          </a:prstGeom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401395" y="3770142"/>
            <a:ext cx="3199934" cy="125905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6/21/2018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E0681CA-4552-427A-822D-877F8BC21D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96" y="435479"/>
            <a:ext cx="2203739" cy="5682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" b="64474"/>
          <a:stretch/>
        </p:blipFill>
        <p:spPr>
          <a:xfrm>
            <a:off x="0" y="0"/>
            <a:ext cx="12191999" cy="24364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6/21/2018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8E0681CA-4552-427A-822D-877F8BC21D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023" y="330044"/>
            <a:ext cx="1821272" cy="4696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35" b="70449"/>
          <a:stretch/>
        </p:blipFill>
        <p:spPr>
          <a:xfrm>
            <a:off x="0" y="6740315"/>
            <a:ext cx="12192000" cy="11768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709481" y="539917"/>
            <a:ext cx="7899532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9480" y="1920240"/>
            <a:ext cx="10146092" cy="4079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BE451C3-0FF4-47C4-B829-773ADF60F88C}" type="datetimeFigureOut">
              <a:rPr lang="en-US" smtClean="0"/>
              <a:pPr/>
              <a:t>6/21/2018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8E0681CA-4552-427A-822D-877F8BC21D4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872" y="461518"/>
            <a:ext cx="2003399" cy="51629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1620140" y="6392880"/>
            <a:ext cx="565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4C021AB-C713-4AAB-AA5D-FE8D557E84BB}" type="slidenum">
              <a:rPr lang="en-US" sz="1400" b="1" smtClean="0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rPr>
              <a:pPr algn="ctr"/>
              <a:t>‹#›</a:t>
            </a:fld>
            <a:endParaRPr lang="en-US" sz="1400" b="1" dirty="0">
              <a:solidFill>
                <a:schemeClr val="accent4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09480" y="1139483"/>
            <a:ext cx="11147791" cy="0"/>
          </a:xfrm>
          <a:prstGeom prst="line">
            <a:avLst/>
          </a:prstGeom>
          <a:ln w="28575">
            <a:solidFill>
              <a:srgbClr val="F652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6" r:id="rId7"/>
    <p:sldLayoutId id="2147483668" r:id="rId8"/>
    <p:sldLayoutId id="2147483661" r:id="rId9"/>
    <p:sldLayoutId id="2147483672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rgbClr val="442A56"/>
          </a:solidFill>
          <a:latin typeface="Arial" charset="0"/>
          <a:ea typeface="Arial" charset="0"/>
          <a:cs typeface="Arial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marR="0" indent="-342900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F65230"/>
        </a:buClr>
        <a:buSzPct val="80000"/>
        <a:buFont typeface="Arial" charset="0"/>
        <a:buChar char="•"/>
        <a:tabLst/>
        <a:defRPr sz="20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1pPr>
      <a:lvl2pPr marL="742950" marR="0" indent="-285750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F65230"/>
        </a:buClr>
        <a:buSzPct val="75000"/>
        <a:buFont typeface="Arial" charset="0"/>
        <a:buChar char="•"/>
        <a:tabLst/>
        <a:defRPr sz="18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2pPr>
      <a:lvl3pPr marL="1143000" marR="0" indent="-228600" algn="l" defTabSz="457200" rtl="0" eaLnBrk="1" fontAlgn="auto" latinLnBrk="0" hangingPunct="1">
        <a:lnSpc>
          <a:spcPct val="85000"/>
        </a:lnSpc>
        <a:spcBef>
          <a:spcPts val="0"/>
        </a:spcBef>
        <a:spcAft>
          <a:spcPts val="300"/>
        </a:spcAft>
        <a:buClr>
          <a:srgbClr val="F65230"/>
        </a:buClr>
        <a:buSzPct val="75000"/>
        <a:buFont typeface="Arial" charset="0"/>
        <a:buChar char="•"/>
        <a:tabLst/>
        <a:defRPr sz="16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3pPr>
      <a:lvl4pPr marL="1428750" marR="0" indent="-168275" algn="l" defTabSz="457200" rtl="0" eaLnBrk="1" fontAlgn="auto" latinLnBrk="0" hangingPunct="1">
        <a:lnSpc>
          <a:spcPct val="85000"/>
        </a:lnSpc>
        <a:spcBef>
          <a:spcPts val="0"/>
        </a:spcBef>
        <a:spcAft>
          <a:spcPts val="300"/>
        </a:spcAft>
        <a:buClr>
          <a:srgbClr val="F65230"/>
        </a:buClr>
        <a:buSzPct val="80000"/>
        <a:buFont typeface="Arial" charset="0"/>
        <a:buChar char="•"/>
        <a:tabLst/>
        <a:defRPr sz="14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4pPr>
      <a:lvl5pPr marL="1598613" marR="0" indent="-115888" algn="l" defTabSz="457200" rtl="0" eaLnBrk="1" fontAlgn="auto" latinLnBrk="0" hangingPunct="1">
        <a:lnSpc>
          <a:spcPct val="85000"/>
        </a:lnSpc>
        <a:spcBef>
          <a:spcPts val="0"/>
        </a:spcBef>
        <a:spcAft>
          <a:spcPts val="300"/>
        </a:spcAft>
        <a:buClr>
          <a:srgbClr val="F65230"/>
        </a:buClr>
        <a:buSzPct val="80000"/>
        <a:buFont typeface="Arial" charset="0"/>
        <a:buChar char="•"/>
        <a:tabLst/>
        <a:defRPr sz="14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lwn.net/Articles/750770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7096DD-9991-4DFF-BCBB-D70B388588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Accelerate </a:t>
            </a:r>
            <a:r>
              <a:rPr lang="en-US" dirty="0" err="1"/>
              <a:t>Vhost</a:t>
            </a:r>
            <a:r>
              <a:rPr lang="en-US" dirty="0"/>
              <a:t> with </a:t>
            </a:r>
            <a:r>
              <a:rPr lang="en-US" dirty="0" err="1"/>
              <a:t>vDPA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384B67E-C425-409A-AE72-735DB9208A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Xiao Wang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46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Takeaway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481" y="1981201"/>
            <a:ext cx="8550429" cy="2959994"/>
          </a:xfrm>
        </p:spPr>
        <p:txBody>
          <a:bodyPr/>
          <a:lstStyle/>
          <a:p>
            <a:r>
              <a:rPr lang="en-US" sz="2000" dirty="0" err="1"/>
              <a:t>vDPA</a:t>
            </a:r>
            <a:r>
              <a:rPr lang="en-US" sz="2000" dirty="0"/>
              <a:t> allows </a:t>
            </a:r>
            <a:r>
              <a:rPr lang="en-US" sz="2000" b="1" dirty="0" err="1"/>
              <a:t>vHost</a:t>
            </a:r>
            <a:r>
              <a:rPr lang="en-US" sz="2000" b="1" dirty="0"/>
              <a:t> HW acc</a:t>
            </a:r>
            <a:r>
              <a:rPr lang="en-US" altLang="zh-CN" sz="2000" b="1" dirty="0"/>
              <a:t>eleration </a:t>
            </a:r>
            <a:r>
              <a:rPr lang="en-US" altLang="zh-CN" sz="2000" dirty="0"/>
              <a:t>in a </a:t>
            </a:r>
            <a:r>
              <a:rPr lang="en-US" altLang="zh-CN" sz="2000" b="1" dirty="0"/>
              <a:t>cloud friendly </a:t>
            </a:r>
            <a:r>
              <a:rPr lang="en-US" altLang="zh-CN" sz="2000" dirty="0"/>
              <a:t>way</a:t>
            </a:r>
            <a:endParaRPr lang="en-US" sz="2000" dirty="0"/>
          </a:p>
          <a:p>
            <a:r>
              <a:rPr lang="en-US" sz="2000" dirty="0" err="1"/>
              <a:t>vDPA</a:t>
            </a:r>
            <a:r>
              <a:rPr lang="en-US" sz="2000" dirty="0"/>
              <a:t> framework</a:t>
            </a:r>
            <a:r>
              <a:rPr lang="en-US" sz="2000" b="1" dirty="0"/>
              <a:t> upstreaming</a:t>
            </a:r>
            <a:r>
              <a:rPr lang="en-US" sz="2000" dirty="0"/>
              <a:t> going forward</a:t>
            </a:r>
          </a:p>
          <a:p>
            <a:r>
              <a:rPr lang="en-US" sz="2000" dirty="0"/>
              <a:t>Leverage </a:t>
            </a:r>
            <a:r>
              <a:rPr lang="en-US" sz="2000" dirty="0" err="1"/>
              <a:t>vDPA</a:t>
            </a:r>
            <a:r>
              <a:rPr lang="en-US" sz="2000" dirty="0"/>
              <a:t> framework to:</a:t>
            </a:r>
          </a:p>
          <a:p>
            <a:pPr lvl="1"/>
            <a:r>
              <a:rPr lang="en-US" sz="1800" dirty="0"/>
              <a:t>Accelerate </a:t>
            </a:r>
            <a:r>
              <a:rPr lang="en-US" sz="1800" dirty="0" err="1"/>
              <a:t>virtio</a:t>
            </a:r>
            <a:r>
              <a:rPr lang="en-US" sz="1800" dirty="0"/>
              <a:t> with </a:t>
            </a:r>
            <a:r>
              <a:rPr lang="en-US" sz="1800" b="1" dirty="0"/>
              <a:t>minimum HW requirement</a:t>
            </a:r>
          </a:p>
          <a:p>
            <a:pPr lvl="1"/>
            <a:r>
              <a:rPr lang="en-US" sz="1800" b="1" dirty="0"/>
              <a:t>Upgrade stock VM </a:t>
            </a:r>
            <a:r>
              <a:rPr lang="en-US" sz="1800" dirty="0"/>
              <a:t>via </a:t>
            </a:r>
            <a:r>
              <a:rPr lang="en-US" sz="1800" b="1" dirty="0"/>
              <a:t>live migration </a:t>
            </a:r>
            <a:r>
              <a:rPr lang="en-US" sz="1800" dirty="0"/>
              <a:t>to platform with HW accelerator</a:t>
            </a:r>
          </a:p>
          <a:p>
            <a:r>
              <a:rPr lang="en-US" altLang="zh-CN" sz="2000" dirty="0"/>
              <a:t>Welcome for any </a:t>
            </a:r>
            <a:r>
              <a:rPr lang="en-US" altLang="zh-CN" sz="2000" dirty="0" smtClean="0"/>
              <a:t>feedback/contribution</a:t>
            </a: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323087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8241" y="3011510"/>
            <a:ext cx="2677663" cy="14317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238425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err="1"/>
              <a:t>Vhost</a:t>
            </a:r>
            <a:r>
              <a:rPr lang="en-US" sz="2800" dirty="0"/>
              <a:t> evolution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An Ideal framework for </a:t>
            </a:r>
            <a:r>
              <a:rPr lang="en-US" sz="2800" dirty="0" err="1"/>
              <a:t>vhost</a:t>
            </a:r>
            <a:r>
              <a:rPr lang="en-US" sz="2800" dirty="0"/>
              <a:t> ACC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err="1"/>
              <a:t>vDPA</a:t>
            </a:r>
            <a:r>
              <a:rPr lang="en-US" sz="2800" dirty="0"/>
              <a:t> design and </a:t>
            </a:r>
            <a:r>
              <a:rPr lang="en-US" sz="2800" dirty="0" err="1"/>
              <a:t>impl</a:t>
            </a:r>
            <a:endParaRPr lang="en-US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DPDK </a:t>
            </a:r>
            <a:r>
              <a:rPr lang="en-US" dirty="0" err="1"/>
              <a:t>vhost</a:t>
            </a:r>
            <a:r>
              <a:rPr lang="en-US" dirty="0"/>
              <a:t> lib and </a:t>
            </a:r>
            <a:r>
              <a:rPr lang="en-US" dirty="0" err="1"/>
              <a:t>vDPA</a:t>
            </a:r>
            <a:r>
              <a:rPr lang="en-US" dirty="0"/>
              <a:t> driver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QEMU </a:t>
            </a:r>
            <a:r>
              <a:rPr lang="en-US" dirty="0" err="1"/>
              <a:t>vhost</a:t>
            </a:r>
            <a:r>
              <a:rPr lang="en-US" dirty="0"/>
              <a:t> user </a:t>
            </a:r>
            <a:r>
              <a:rPr lang="en-US" dirty="0" err="1"/>
              <a:t>extention</a:t>
            </a:r>
            <a:r>
              <a:rPr lang="en-US" dirty="0"/>
              <a:t> for </a:t>
            </a:r>
            <a:r>
              <a:rPr lang="en-US" dirty="0" err="1"/>
              <a:t>vDPA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Upstreaming Status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err="1"/>
              <a:t>Acc</a:t>
            </a:r>
            <a:r>
              <a:rPr lang="en-US" sz="2800" dirty="0"/>
              <a:t> </a:t>
            </a:r>
            <a:r>
              <a:rPr lang="en-US" altLang="zh-CN" sz="2800" dirty="0" err="1"/>
              <a:t>vhost</a:t>
            </a:r>
            <a:r>
              <a:rPr lang="en-US" altLang="zh-CN" sz="2800" dirty="0"/>
              <a:t> with </a:t>
            </a:r>
            <a:r>
              <a:rPr lang="en-US" altLang="zh-CN" sz="2800" dirty="0" err="1"/>
              <a:t>vDPA</a:t>
            </a:r>
            <a:endParaRPr lang="en-US" altLang="zh-CN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Key Takeaway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04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vhost</a:t>
            </a:r>
            <a:r>
              <a:rPr lang="en-US" dirty="0"/>
              <a:t> 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3054" y="1331824"/>
            <a:ext cx="4481479" cy="2616694"/>
          </a:xfrm>
        </p:spPr>
        <p:txBody>
          <a:bodyPr>
            <a:normAutofit fontScale="47500" lnSpcReduction="20000"/>
          </a:bodyPr>
          <a:lstStyle/>
          <a:p>
            <a:r>
              <a:rPr lang="en-US" sz="4200" dirty="0"/>
              <a:t>An ideal framework would achieve: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200" dirty="0"/>
              <a:t>Pass-thru like perf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200" dirty="0" err="1">
                <a:sym typeface="Wingdings" panose="05000000000000000000" pitchFamily="2" charset="2"/>
              </a:rPr>
              <a:t>Virtio</a:t>
            </a:r>
            <a:r>
              <a:rPr lang="en-US" sz="4200" dirty="0">
                <a:sym typeface="Wingdings" panose="05000000000000000000" pitchFamily="2" charset="2"/>
              </a:rPr>
              <a:t> spec compliant</a:t>
            </a:r>
            <a:endParaRPr lang="en-US" sz="4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4200" dirty="0"/>
              <a:t>Cloud friendly</a:t>
            </a:r>
            <a:endParaRPr lang="en-US" sz="4200" dirty="0"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4200" dirty="0">
                <a:sym typeface="Wingdings" panose="05000000000000000000" pitchFamily="2" charset="2"/>
              </a:rPr>
              <a:t>Multi-vendor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200" dirty="0">
                <a:sym typeface="Wingdings" panose="05000000000000000000" pitchFamily="2" charset="2"/>
              </a:rPr>
              <a:t>Minimum CPU </a:t>
            </a:r>
            <a:r>
              <a:rPr lang="en-US" sz="4200" dirty="0" smtClean="0">
                <a:sym typeface="Wingdings" panose="05000000000000000000" pitchFamily="2" charset="2"/>
              </a:rPr>
              <a:t>usage</a:t>
            </a:r>
            <a:endParaRPr lang="en-US" sz="4200" dirty="0"/>
          </a:p>
        </p:txBody>
      </p:sp>
      <p:grpSp>
        <p:nvGrpSpPr>
          <p:cNvPr id="92" name="Group 91"/>
          <p:cNvGrpSpPr/>
          <p:nvPr/>
        </p:nvGrpSpPr>
        <p:grpSpPr>
          <a:xfrm>
            <a:off x="452855" y="4008166"/>
            <a:ext cx="5275448" cy="2633934"/>
            <a:chOff x="457791" y="4011428"/>
            <a:chExt cx="5275448" cy="2633934"/>
          </a:xfrm>
        </p:grpSpPr>
        <p:sp>
          <p:nvSpPr>
            <p:cNvPr id="93" name="Rectangle 92"/>
            <p:cNvSpPr/>
            <p:nvPr/>
          </p:nvSpPr>
          <p:spPr>
            <a:xfrm>
              <a:off x="678847" y="4514101"/>
              <a:ext cx="1016000" cy="650877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797424" y="5900869"/>
              <a:ext cx="1654305" cy="619737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797116" y="4936380"/>
              <a:ext cx="779462" cy="193677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Virtio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drv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934832" y="4567048"/>
              <a:ext cx="6707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VM0</a:t>
              </a:r>
            </a:p>
          </p:txBody>
        </p:sp>
        <p:cxnSp>
          <p:nvCxnSpPr>
            <p:cNvPr id="97" name="Straight Arrow Connector 96"/>
            <p:cNvCxnSpPr>
              <a:stCxn id="93" idx="2"/>
              <a:endCxn id="102" idx="0"/>
            </p:cNvCxnSpPr>
            <p:nvPr/>
          </p:nvCxnSpPr>
          <p:spPr>
            <a:xfrm flipH="1">
              <a:off x="1162615" y="5164978"/>
              <a:ext cx="24232" cy="738996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sp>
          <p:nvSpPr>
            <p:cNvPr id="98" name="TextBox 97"/>
            <p:cNvSpPr txBox="1"/>
            <p:nvPr/>
          </p:nvSpPr>
          <p:spPr>
            <a:xfrm>
              <a:off x="880751" y="6145376"/>
              <a:ext cx="13638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NIC w/ Switch</a:t>
              </a: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1803675" y="4514101"/>
              <a:ext cx="1016000" cy="650877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1921944" y="4936380"/>
              <a:ext cx="779462" cy="193677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Virtio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drv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2018038" y="4567048"/>
              <a:ext cx="6707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VM1</a:t>
              </a: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999580" y="5903974"/>
              <a:ext cx="326069" cy="161922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1325649" y="5903974"/>
              <a:ext cx="326069" cy="161922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1651718" y="5903974"/>
              <a:ext cx="326069" cy="161922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05" name="Straight Arrow Connector 104"/>
            <p:cNvCxnSpPr>
              <a:stCxn id="99" idx="2"/>
              <a:endCxn id="103" idx="0"/>
            </p:cNvCxnSpPr>
            <p:nvPr/>
          </p:nvCxnSpPr>
          <p:spPr>
            <a:xfrm flipH="1">
              <a:off x="1488684" y="5164978"/>
              <a:ext cx="822991" cy="738996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sp>
          <p:nvSpPr>
            <p:cNvPr id="106" name="Rectangle 105"/>
            <p:cNvSpPr/>
            <p:nvPr/>
          </p:nvSpPr>
          <p:spPr>
            <a:xfrm>
              <a:off x="457791" y="4011428"/>
              <a:ext cx="5058627" cy="2633934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2952640" y="4426980"/>
              <a:ext cx="278059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sym typeface="Wingdings" panose="05000000000000000000" pitchFamily="2" charset="2"/>
                </a:rPr>
                <a:t>Pass-thru for </a:t>
              </a:r>
              <a:r>
                <a:rPr kumimoji="0" lang="en-US" altLang="zh-CN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sym typeface="Wingdings" panose="05000000000000000000" pitchFamily="2" charset="2"/>
                </a:rPr>
                <a:t>virtio</a:t>
              </a:r>
              <a:endPara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sym typeface="Wingdings" panose="05000000000000000000" pitchFamily="2" charset="2"/>
              </a:endParaRP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sym typeface="Wingdings" panose="05000000000000000000" pitchFamily="2" charset="2"/>
                </a:rPr>
                <a:t>CPU usage and perf 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sym typeface="Wingdings" panose="05000000000000000000" pitchFamily="2" charset="2"/>
                </a:rPr>
                <a:t>virtio</a:t>
              </a:r>
              <a:r>
                <a:rPr kumimoji="0" lang="en-US" altLang="zh-CN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sym typeface="Wingdings" panose="05000000000000000000" pitchFamily="2" charset="2"/>
                </a:rPr>
                <a:t> 0.95&amp;1.0 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LM with Pass-thru 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sym typeface="Wingdings" panose="05000000000000000000" pitchFamily="2" charset="2"/>
                </a:rPr>
                <a:t>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sym typeface="Wingdings" panose="05000000000000000000" pitchFamily="2" charset="2"/>
                </a:rPr>
                <a:t>Multi-vendor 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sym typeface="Wingdings" panose="05000000000000000000" pitchFamily="2" charset="2"/>
                </a:rPr>
                <a:t>Stock VM 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691652" y="4069038"/>
              <a:ext cx="1760077" cy="373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sym typeface="Wingdings" panose="05000000000000000000" pitchFamily="2" charset="2"/>
                </a:rPr>
                <a:t>HW accelerator</a:t>
              </a: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6030234" y="4065776"/>
            <a:ext cx="4612049" cy="2384747"/>
            <a:chOff x="6009408" y="3528278"/>
            <a:chExt cx="4612049" cy="2384747"/>
          </a:xfrm>
        </p:grpSpPr>
        <p:sp>
          <p:nvSpPr>
            <p:cNvPr id="110" name="Rectangle 109"/>
            <p:cNvSpPr/>
            <p:nvPr/>
          </p:nvSpPr>
          <p:spPr>
            <a:xfrm>
              <a:off x="8311046" y="3528278"/>
              <a:ext cx="1160891" cy="890094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8633623" y="5330738"/>
              <a:ext cx="1772728" cy="563583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8455937" y="4005441"/>
              <a:ext cx="897731" cy="360075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Virtio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0.95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8633622" y="3583253"/>
              <a:ext cx="6273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VM0</a:t>
              </a:r>
            </a:p>
          </p:txBody>
        </p:sp>
        <p:cxnSp>
          <p:nvCxnSpPr>
            <p:cNvPr id="114" name="Straight Arrow Connector 113"/>
            <p:cNvCxnSpPr>
              <a:stCxn id="110" idx="2"/>
            </p:cNvCxnSpPr>
            <p:nvPr/>
          </p:nvCxnSpPr>
          <p:spPr>
            <a:xfrm>
              <a:off x="8891492" y="4418372"/>
              <a:ext cx="221181" cy="473144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sp>
          <p:nvSpPr>
            <p:cNvPr id="115" name="TextBox 114"/>
            <p:cNvSpPr txBox="1"/>
            <p:nvPr/>
          </p:nvSpPr>
          <p:spPr>
            <a:xfrm>
              <a:off x="8838105" y="5574471"/>
              <a:ext cx="13913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NIC w/ Switch</a:t>
              </a: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9580765" y="3528278"/>
              <a:ext cx="1040692" cy="890094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9697190" y="4051846"/>
              <a:ext cx="779462" cy="322926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Virtio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1.0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9822826" y="3566288"/>
              <a:ext cx="6538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VM1</a:t>
              </a: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8934927" y="5330739"/>
              <a:ext cx="326069" cy="161922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9260996" y="5330739"/>
              <a:ext cx="326069" cy="161922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9587065" y="5330739"/>
              <a:ext cx="326069" cy="161922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22" name="Straight Arrow Connector 121"/>
            <p:cNvCxnSpPr>
              <a:stCxn id="116" idx="2"/>
            </p:cNvCxnSpPr>
            <p:nvPr/>
          </p:nvCxnSpPr>
          <p:spPr>
            <a:xfrm flipH="1">
              <a:off x="9471937" y="4418372"/>
              <a:ext cx="629174" cy="473144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sp>
          <p:nvSpPr>
            <p:cNvPr id="123" name="Rectangle 122"/>
            <p:cNvSpPr/>
            <p:nvPr/>
          </p:nvSpPr>
          <p:spPr>
            <a:xfrm>
              <a:off x="8562340" y="4910220"/>
              <a:ext cx="1901043" cy="420518"/>
            </a:xfrm>
            <a:prstGeom prst="rect">
              <a:avLst/>
            </a:prstGeom>
            <a:solidFill>
              <a:srgbClr val="E7E6E6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GOAL</a:t>
              </a: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6040994" y="3555688"/>
              <a:ext cx="1104017" cy="858007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6009408" y="5164978"/>
              <a:ext cx="1171883" cy="453992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SW </a:t>
              </a:r>
              <a:r>
                <a:rPr kumimoji="0" lang="en-US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vhost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6147212" y="4030914"/>
              <a:ext cx="845400" cy="334602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Virtio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drv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6296980" y="3608635"/>
              <a:ext cx="546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VM</a:t>
              </a:r>
            </a:p>
          </p:txBody>
        </p:sp>
        <p:cxnSp>
          <p:nvCxnSpPr>
            <p:cNvPr id="128" name="Straight Arrow Connector 127"/>
            <p:cNvCxnSpPr>
              <a:stCxn id="124" idx="2"/>
              <a:endCxn id="125" idx="0"/>
            </p:cNvCxnSpPr>
            <p:nvPr/>
          </p:nvCxnSpPr>
          <p:spPr>
            <a:xfrm>
              <a:off x="6593003" y="4413695"/>
              <a:ext cx="2347" cy="751283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129" name="Straight Arrow Connector 128"/>
            <p:cNvCxnSpPr/>
            <p:nvPr/>
          </p:nvCxnSpPr>
          <p:spPr>
            <a:xfrm>
              <a:off x="7315200" y="5430155"/>
              <a:ext cx="1140737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sp>
          <p:nvSpPr>
            <p:cNvPr id="130" name="TextBox 129"/>
            <p:cNvSpPr txBox="1"/>
            <p:nvPr/>
          </p:nvSpPr>
          <p:spPr>
            <a:xfrm>
              <a:off x="7182843" y="5091601"/>
              <a:ext cx="13913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Live Migration</a:t>
              </a: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452855" y="1188068"/>
            <a:ext cx="4952409" cy="2744080"/>
            <a:chOff x="457791" y="1131281"/>
            <a:chExt cx="4952409" cy="2744080"/>
          </a:xfrm>
        </p:grpSpPr>
        <p:sp>
          <p:nvSpPr>
            <p:cNvPr id="132" name="Rectangle 131"/>
            <p:cNvSpPr/>
            <p:nvPr/>
          </p:nvSpPr>
          <p:spPr>
            <a:xfrm>
              <a:off x="641720" y="2116425"/>
              <a:ext cx="1016000" cy="650877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608186" y="3167361"/>
              <a:ext cx="1075532" cy="381001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QEMU </a:t>
              </a:r>
              <a:r>
                <a:rPr kumimoji="0" lang="en-US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virtio</a:t>
              </a: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backend</a:t>
              </a: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759989" y="2538704"/>
              <a:ext cx="779462" cy="193677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Virtio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drv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897705" y="2169372"/>
              <a:ext cx="546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VM</a:t>
              </a:r>
            </a:p>
          </p:txBody>
        </p:sp>
        <p:cxnSp>
          <p:nvCxnSpPr>
            <p:cNvPr id="136" name="Straight Arrow Connector 135"/>
            <p:cNvCxnSpPr>
              <a:stCxn id="149" idx="2"/>
              <a:endCxn id="133" idx="0"/>
            </p:cNvCxnSpPr>
            <p:nvPr/>
          </p:nvCxnSpPr>
          <p:spPr>
            <a:xfrm flipH="1">
              <a:off x="1145952" y="2908037"/>
              <a:ext cx="1884" cy="259324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sp>
          <p:nvSpPr>
            <p:cNvPr id="137" name="Rectangle 136"/>
            <p:cNvSpPr/>
            <p:nvPr/>
          </p:nvSpPr>
          <p:spPr>
            <a:xfrm>
              <a:off x="2227241" y="2169372"/>
              <a:ext cx="1016000" cy="650877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2138340" y="3242528"/>
              <a:ext cx="1193801" cy="285750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Kernel </a:t>
              </a:r>
              <a:r>
                <a:rPr kumimoji="0" lang="en-US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vhost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2345510" y="2591651"/>
              <a:ext cx="779462" cy="193677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Virtio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drv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2483226" y="2222319"/>
              <a:ext cx="546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VM</a:t>
              </a:r>
            </a:p>
          </p:txBody>
        </p:sp>
        <p:cxnSp>
          <p:nvCxnSpPr>
            <p:cNvPr id="141" name="Straight Arrow Connector 140"/>
            <p:cNvCxnSpPr>
              <a:stCxn id="152" idx="2"/>
              <a:endCxn id="138" idx="0"/>
            </p:cNvCxnSpPr>
            <p:nvPr/>
          </p:nvCxnSpPr>
          <p:spPr>
            <a:xfrm flipH="1">
              <a:off x="2735241" y="2959416"/>
              <a:ext cx="116" cy="283112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sp>
          <p:nvSpPr>
            <p:cNvPr id="142" name="Rectangle 141"/>
            <p:cNvSpPr/>
            <p:nvPr/>
          </p:nvSpPr>
          <p:spPr>
            <a:xfrm>
              <a:off x="3843507" y="2169372"/>
              <a:ext cx="1016000" cy="650877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3754606" y="3242528"/>
              <a:ext cx="1193801" cy="285750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DPDK </a:t>
              </a:r>
              <a:r>
                <a:rPr kumimoji="0" lang="en-US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vhost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3961776" y="2591651"/>
              <a:ext cx="779462" cy="193677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Virtio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drv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4099492" y="2222319"/>
              <a:ext cx="546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VM</a:t>
              </a:r>
            </a:p>
          </p:txBody>
        </p:sp>
        <p:cxnSp>
          <p:nvCxnSpPr>
            <p:cNvPr id="146" name="Straight Arrow Connector 145"/>
            <p:cNvCxnSpPr>
              <a:stCxn id="153" idx="2"/>
              <a:endCxn id="143" idx="0"/>
            </p:cNvCxnSpPr>
            <p:nvPr/>
          </p:nvCxnSpPr>
          <p:spPr>
            <a:xfrm flipH="1">
              <a:off x="4351507" y="2946368"/>
              <a:ext cx="1885" cy="29616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sp>
          <p:nvSpPr>
            <p:cNvPr id="147" name="TextBox 146"/>
            <p:cNvSpPr txBox="1"/>
            <p:nvPr/>
          </p:nvSpPr>
          <p:spPr>
            <a:xfrm>
              <a:off x="658101" y="1131281"/>
              <a:ext cx="36502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sym typeface="Wingdings" panose="05000000000000000000" pitchFamily="2" charset="2"/>
                </a:rPr>
                <a:t>Vhost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sym typeface="Wingdings" panose="05000000000000000000" pitchFamily="2" charset="2"/>
                </a:rPr>
                <a:t> evolution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Para-V Flexibility 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sym typeface="Wingdings" panose="05000000000000000000" pitchFamily="2" charset="2"/>
                </a:rPr>
                <a:t>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CPU usage and perf bottleneck 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sym typeface="Wingdings" panose="05000000000000000000" pitchFamily="2" charset="2"/>
                </a:rPr>
                <a:t>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457791" y="1131281"/>
              <a:ext cx="4952409" cy="2744080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756220" y="2737997"/>
              <a:ext cx="783231" cy="170040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Virtio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dev</a:t>
              </a: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857733" y="3551173"/>
              <a:ext cx="630951" cy="130559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Tap</a:t>
              </a:r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2415410" y="3531089"/>
              <a:ext cx="630951" cy="130559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Tap</a:t>
              </a: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2343741" y="2789376"/>
              <a:ext cx="783231" cy="170040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Virtio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dev</a:t>
              </a:r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3961776" y="2776328"/>
              <a:ext cx="783231" cy="170040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Virtio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dev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900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481" y="539917"/>
            <a:ext cx="8687804" cy="706964"/>
          </a:xfrm>
        </p:spPr>
        <p:txBody>
          <a:bodyPr/>
          <a:lstStyle/>
          <a:p>
            <a:r>
              <a:rPr lang="en-US" dirty="0" err="1"/>
              <a:t>vDPA</a:t>
            </a:r>
            <a:r>
              <a:rPr lang="en-US" dirty="0"/>
              <a:t>: enable </a:t>
            </a:r>
            <a:r>
              <a:rPr lang="en-US" dirty="0" err="1"/>
              <a:t>datapath</a:t>
            </a:r>
            <a:r>
              <a:rPr lang="en-US" dirty="0"/>
              <a:t> pass-thru within Para-V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5949" y="1498243"/>
            <a:ext cx="5580845" cy="4537656"/>
          </a:xfrm>
        </p:spPr>
        <p:txBody>
          <a:bodyPr>
            <a:normAutofit fontScale="85000" lnSpcReduction="10000"/>
          </a:bodyPr>
          <a:lstStyle/>
          <a:p>
            <a:pPr lvl="0">
              <a:defRPr/>
            </a:pPr>
            <a:r>
              <a:rPr lang="en-US" dirty="0" err="1">
                <a:solidFill>
                  <a:sysClr val="windowText" lastClr="000000"/>
                </a:solidFill>
              </a:rPr>
              <a:t>vDPA</a:t>
            </a:r>
            <a:r>
              <a:rPr lang="en-US" dirty="0">
                <a:solidFill>
                  <a:sysClr val="windowText" lastClr="000000"/>
                </a:solidFill>
              </a:rPr>
              <a:t>--</a:t>
            </a:r>
            <a:r>
              <a:rPr lang="en-US" dirty="0" err="1">
                <a:solidFill>
                  <a:sysClr val="windowText" lastClr="000000"/>
                </a:solidFill>
              </a:rPr>
              <a:t>Vhost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Datapath</a:t>
            </a:r>
            <a:r>
              <a:rPr lang="en-US" dirty="0">
                <a:solidFill>
                  <a:sysClr val="windowText" lastClr="000000"/>
                </a:solidFill>
              </a:rPr>
              <a:t> Acceleration</a:t>
            </a:r>
          </a:p>
          <a:p>
            <a:pPr lvl="1">
              <a:defRPr/>
            </a:pPr>
            <a:r>
              <a:rPr lang="en-US" sz="2100" dirty="0">
                <a:solidFill>
                  <a:sysClr val="windowText" lastClr="000000"/>
                </a:solidFill>
              </a:rPr>
              <a:t>Build pass-thru like </a:t>
            </a:r>
            <a:r>
              <a:rPr lang="en-US" sz="2100" dirty="0" err="1">
                <a:solidFill>
                  <a:sysClr val="windowText" lastClr="000000"/>
                </a:solidFill>
              </a:rPr>
              <a:t>datapath</a:t>
            </a:r>
            <a:r>
              <a:rPr lang="en-US" sz="2100" dirty="0">
                <a:solidFill>
                  <a:sysClr val="windowText" lastClr="000000"/>
                </a:solidFill>
              </a:rPr>
              <a:t> within Para-V</a:t>
            </a:r>
          </a:p>
          <a:p>
            <a:pPr lvl="1">
              <a:defRPr/>
            </a:pPr>
            <a:r>
              <a:rPr lang="en-US" sz="2100" dirty="0">
                <a:solidFill>
                  <a:sysClr val="windowText" lastClr="000000"/>
                </a:solidFill>
              </a:rPr>
              <a:t>Inherit all PV advantages</a:t>
            </a:r>
            <a:endParaRPr lang="en-US" altLang="zh-CN" sz="2100" dirty="0">
              <a:solidFill>
                <a:sysClr val="windowText" lastClr="000000"/>
              </a:solidFill>
              <a:latin typeface="Arial"/>
              <a:ea typeface="宋体" panose="02010600030101010101" pitchFamily="2" charset="-122"/>
              <a:cs typeface="Arial"/>
            </a:endParaRPr>
          </a:p>
          <a:p>
            <a:pPr lvl="0">
              <a:spcBef>
                <a:spcPct val="20000"/>
              </a:spcBef>
              <a:spcAft>
                <a:spcPts val="0"/>
              </a:spcAft>
              <a:buClr>
                <a:srgbClr val="C53665"/>
              </a:buClr>
              <a:buSzTx/>
              <a:buFont typeface="Arial"/>
              <a:buChar char="•"/>
              <a:defRPr/>
            </a:pPr>
            <a:r>
              <a:rPr lang="en-US" altLang="zh-CN" dirty="0">
                <a:solidFill>
                  <a:sysClr val="windowText" lastClr="000000"/>
                </a:solidFill>
                <a:latin typeface="Arial"/>
                <a:ea typeface="宋体" panose="02010600030101010101" pitchFamily="2" charset="-122"/>
                <a:cs typeface="Arial"/>
              </a:rPr>
              <a:t>Decomposed VRING Data Path on </a:t>
            </a:r>
            <a:r>
              <a:rPr lang="en-US" altLang="zh-CN" dirty="0" smtClean="0">
                <a:solidFill>
                  <a:sysClr val="windowText" lastClr="000000"/>
                </a:solidFill>
                <a:latin typeface="Arial"/>
                <a:ea typeface="宋体" panose="02010600030101010101" pitchFamily="2" charset="-122"/>
                <a:cs typeface="Arial"/>
              </a:rPr>
              <a:t>ACC</a:t>
            </a:r>
          </a:p>
          <a:p>
            <a:pPr lvl="1">
              <a:spcBef>
                <a:spcPct val="20000"/>
              </a:spcBef>
              <a:spcAft>
                <a:spcPts val="0"/>
              </a:spcAft>
              <a:buClr>
                <a:srgbClr val="C53665"/>
              </a:buClr>
              <a:buSzTx/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Arial"/>
                <a:cs typeface="Arial"/>
              </a:rPr>
              <a:t>DMA </a:t>
            </a:r>
            <a:r>
              <a:rPr lang="en-US" dirty="0" err="1" smtClean="0">
                <a:solidFill>
                  <a:sysClr val="windowText" lastClr="000000"/>
                </a:solidFill>
                <a:latin typeface="Arial"/>
                <a:cs typeface="Arial"/>
              </a:rPr>
              <a:t>Enq</a:t>
            </a:r>
            <a:r>
              <a:rPr lang="en-US" dirty="0" smtClean="0">
                <a:solidFill>
                  <a:sysClr val="windowText" lastClr="000000"/>
                </a:solidFill>
                <a:latin typeface="Arial"/>
                <a:cs typeface="Arial"/>
              </a:rPr>
              <a:t>/</a:t>
            </a:r>
            <a:r>
              <a:rPr lang="en-US" dirty="0" err="1" smtClean="0">
                <a:solidFill>
                  <a:sysClr val="windowText" lastClr="000000"/>
                </a:solidFill>
                <a:latin typeface="Arial"/>
                <a:cs typeface="Arial"/>
              </a:rPr>
              <a:t>Deq</a:t>
            </a:r>
            <a:r>
              <a:rPr lang="en-US" dirty="0" smtClean="0">
                <a:solidFill>
                  <a:sysClr val="windowText" lastClr="000000"/>
                </a:solidFill>
                <a:latin typeface="Arial"/>
                <a:cs typeface="Arial"/>
              </a:rPr>
              <a:t> VRING via IOMMU</a:t>
            </a:r>
          </a:p>
          <a:p>
            <a:pPr lvl="1">
              <a:spcBef>
                <a:spcPct val="20000"/>
              </a:spcBef>
              <a:spcAft>
                <a:spcPts val="0"/>
              </a:spcAft>
              <a:buClr>
                <a:srgbClr val="C53665"/>
              </a:buClr>
              <a:buSzTx/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Arial"/>
                <a:cs typeface="Arial"/>
              </a:rPr>
              <a:t>Interrupt Notification</a:t>
            </a:r>
          </a:p>
          <a:p>
            <a:pPr lvl="2">
              <a:spcBef>
                <a:spcPct val="20000"/>
              </a:spcBef>
              <a:spcAft>
                <a:spcPts val="0"/>
              </a:spcAft>
              <a:buClr>
                <a:srgbClr val="C53665"/>
              </a:buClr>
              <a:buSzTx/>
              <a:defRPr/>
            </a:pPr>
            <a:r>
              <a:rPr lang="en-US" sz="1800" dirty="0" smtClean="0">
                <a:solidFill>
                  <a:sysClr val="windowText" lastClr="000000"/>
                </a:solidFill>
                <a:latin typeface="Arial"/>
                <a:cs typeface="Arial"/>
              </a:rPr>
              <a:t>VFIO </a:t>
            </a:r>
            <a:r>
              <a:rPr lang="en-US" sz="1800" dirty="0">
                <a:solidFill>
                  <a:sysClr val="windowText" lastClr="000000"/>
                </a:solidFill>
                <a:latin typeface="Arial"/>
                <a:cs typeface="Arial"/>
              </a:rPr>
              <a:t>INTR </a:t>
            </a:r>
            <a:r>
              <a:rPr lang="en-US" sz="1800" dirty="0" err="1">
                <a:solidFill>
                  <a:sysClr val="windowText" lastClr="000000"/>
                </a:solidFill>
                <a:latin typeface="Arial"/>
                <a:cs typeface="Arial"/>
              </a:rPr>
              <a:t>eventfd</a:t>
            </a:r>
            <a:r>
              <a:rPr lang="en-US" sz="1800" dirty="0">
                <a:solidFill>
                  <a:sysClr val="windowText" lastClr="000000"/>
                </a:solidFill>
                <a:latin typeface="Arial"/>
                <a:cs typeface="Arial"/>
              </a:rPr>
              <a:t> associate with </a:t>
            </a:r>
            <a:r>
              <a:rPr lang="en-US" sz="1800" dirty="0" smtClean="0">
                <a:solidFill>
                  <a:sysClr val="windowText" lastClr="000000"/>
                </a:solidFill>
                <a:latin typeface="Arial"/>
                <a:cs typeface="Arial"/>
              </a:rPr>
              <a:t>IRQFD</a:t>
            </a:r>
          </a:p>
          <a:p>
            <a:pPr lvl="2">
              <a:spcBef>
                <a:spcPct val="20000"/>
              </a:spcBef>
              <a:spcAft>
                <a:spcPts val="0"/>
              </a:spcAft>
              <a:buClr>
                <a:srgbClr val="C53665"/>
              </a:buClr>
              <a:buSzTx/>
              <a:defRPr/>
            </a:pPr>
            <a:r>
              <a:rPr lang="en-US" sz="2000" dirty="0" smtClean="0">
                <a:solidFill>
                  <a:sysClr val="windowText" lastClr="000000"/>
                </a:solidFill>
                <a:latin typeface="Arial"/>
                <a:cs typeface="Arial"/>
              </a:rPr>
              <a:t>IRQFD </a:t>
            </a:r>
            <a:r>
              <a:rPr lang="en-US" sz="2000" dirty="0">
                <a:solidFill>
                  <a:sysClr val="windowText" lastClr="000000"/>
                </a:solidFill>
                <a:latin typeface="Arial"/>
                <a:cs typeface="Arial"/>
              </a:rPr>
              <a:t>as token for </a:t>
            </a:r>
            <a:r>
              <a:rPr lang="en-US" sz="2000" dirty="0" err="1">
                <a:solidFill>
                  <a:sysClr val="windowText" lastClr="000000"/>
                </a:solidFill>
                <a:latin typeface="Arial"/>
                <a:cs typeface="Arial"/>
              </a:rPr>
              <a:t>irq_bypass</a:t>
            </a:r>
            <a:r>
              <a:rPr lang="en-US" sz="200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en-US" sz="2000" dirty="0" smtClean="0">
                <a:solidFill>
                  <a:sysClr val="windowText" lastClr="000000"/>
                </a:solidFill>
                <a:latin typeface="Arial"/>
                <a:cs typeface="Arial"/>
              </a:rPr>
              <a:t>Prod/Cons</a:t>
            </a:r>
          </a:p>
          <a:p>
            <a:pPr lvl="2">
              <a:spcBef>
                <a:spcPct val="20000"/>
              </a:spcBef>
              <a:spcAft>
                <a:spcPts val="0"/>
              </a:spcAft>
              <a:buClr>
                <a:srgbClr val="C53665"/>
              </a:buClr>
              <a:buSzTx/>
              <a:defRPr/>
            </a:pPr>
            <a:r>
              <a:rPr lang="en-US" sz="2000" dirty="0" smtClean="0">
                <a:solidFill>
                  <a:sysClr val="windowText" lastClr="000000"/>
                </a:solidFill>
                <a:latin typeface="Arial"/>
                <a:cs typeface="Arial"/>
              </a:rPr>
              <a:t>Leverage </a:t>
            </a:r>
            <a:r>
              <a:rPr lang="en-US" sz="2000" dirty="0">
                <a:solidFill>
                  <a:sysClr val="windowText" lastClr="000000"/>
                </a:solidFill>
                <a:latin typeface="Arial"/>
                <a:cs typeface="Arial"/>
              </a:rPr>
              <a:t>existing posted-interrupt support</a:t>
            </a:r>
          </a:p>
          <a:p>
            <a:pPr lvl="1">
              <a:spcBef>
                <a:spcPct val="20000"/>
              </a:spcBef>
              <a:spcAft>
                <a:spcPts val="0"/>
              </a:spcAft>
              <a:buClr>
                <a:srgbClr val="C53665"/>
              </a:buClr>
              <a:buSzTx/>
              <a:defRPr/>
            </a:pPr>
            <a:r>
              <a:rPr lang="en-US" dirty="0">
                <a:solidFill>
                  <a:sysClr val="windowText" lastClr="000000"/>
                </a:solidFill>
                <a:latin typeface="Arial"/>
                <a:cs typeface="Arial"/>
              </a:rPr>
              <a:t>Doorbell Kick</a:t>
            </a:r>
          </a:p>
          <a:p>
            <a:pPr lvl="2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53665"/>
              </a:buClr>
              <a:buSzTx/>
              <a:defRPr/>
            </a:pPr>
            <a:r>
              <a:rPr lang="en-US" sz="2000" dirty="0">
                <a:solidFill>
                  <a:sysClr val="windowText" lastClr="000000"/>
                </a:solidFill>
                <a:latin typeface="Arial"/>
                <a:cs typeface="Arial"/>
              </a:rPr>
              <a:t>SW Relay IOEVENTFD to trigger doorbell (</a:t>
            </a:r>
            <a:r>
              <a:rPr lang="en-US" sz="2000" dirty="0" err="1">
                <a:solidFill>
                  <a:sysClr val="windowText" lastClr="000000"/>
                </a:solidFill>
                <a:latin typeface="Arial"/>
                <a:cs typeface="Arial"/>
              </a:rPr>
              <a:t>virtio</a:t>
            </a:r>
            <a:r>
              <a:rPr lang="en-US" sz="2000" dirty="0">
                <a:solidFill>
                  <a:sysClr val="windowText" lastClr="000000"/>
                </a:solidFill>
                <a:latin typeface="Arial"/>
                <a:cs typeface="Arial"/>
              </a:rPr>
              <a:t> 0.95, PIO)</a:t>
            </a:r>
          </a:p>
          <a:p>
            <a:pPr lvl="2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53665"/>
              </a:buClr>
              <a:buSzTx/>
              <a:defRPr/>
            </a:pPr>
            <a:r>
              <a:rPr lang="en-US" sz="2000" dirty="0" smtClean="0">
                <a:solidFill>
                  <a:sysClr val="windowText" lastClr="000000"/>
                </a:solidFill>
                <a:latin typeface="Arial"/>
                <a:cs typeface="Arial"/>
              </a:rPr>
              <a:t>Add </a:t>
            </a:r>
            <a:r>
              <a:rPr lang="en-US" sz="2000" dirty="0">
                <a:solidFill>
                  <a:sysClr val="windowText" lastClr="000000"/>
                </a:solidFill>
                <a:latin typeface="Arial"/>
                <a:cs typeface="Arial"/>
              </a:rPr>
              <a:t>guest physical memory slot for doorbell direct mapping  (</a:t>
            </a:r>
            <a:r>
              <a:rPr lang="en-US" sz="2000" dirty="0" err="1">
                <a:solidFill>
                  <a:sysClr val="windowText" lastClr="000000"/>
                </a:solidFill>
                <a:latin typeface="Arial"/>
                <a:cs typeface="Arial"/>
              </a:rPr>
              <a:t>virito</a:t>
            </a:r>
            <a:r>
              <a:rPr lang="en-US" sz="2000" dirty="0">
                <a:solidFill>
                  <a:sysClr val="windowText" lastClr="000000"/>
                </a:solidFill>
                <a:latin typeface="Arial"/>
                <a:cs typeface="Arial"/>
              </a:rPr>
              <a:t> 1.0, MMIO</a:t>
            </a:r>
            <a:r>
              <a:rPr lang="en-US" sz="2000" dirty="0" smtClean="0">
                <a:solidFill>
                  <a:sysClr val="windowText" lastClr="000000"/>
                </a:solidFill>
                <a:latin typeface="Arial"/>
                <a:cs typeface="Arial"/>
              </a:rPr>
              <a:t>)</a:t>
            </a:r>
            <a:endParaRPr lang="en-US" sz="200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949" y="1219929"/>
            <a:ext cx="4831111" cy="53175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0699" y="6485532"/>
            <a:ext cx="1977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ACC = Accelerator(VRING Capable)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53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vDPA</a:t>
            </a:r>
            <a:r>
              <a:rPr lang="en-US" dirty="0"/>
              <a:t> Design &amp; </a:t>
            </a:r>
            <a:r>
              <a:rPr lang="en-US" dirty="0" err="1"/>
              <a:t>Impl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481" y="1981200"/>
            <a:ext cx="5377933" cy="380570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Leverage </a:t>
            </a:r>
            <a:r>
              <a:rPr lang="en-US" sz="2000" dirty="0" err="1"/>
              <a:t>vhost</a:t>
            </a:r>
            <a:r>
              <a:rPr lang="en-US" sz="2000" dirty="0"/>
              <a:t> user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Unified interface for SW/HW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Base on existing </a:t>
            </a:r>
            <a:r>
              <a:rPr lang="en-US" sz="1800" dirty="0" err="1"/>
              <a:t>vhost</a:t>
            </a:r>
            <a:r>
              <a:rPr lang="en-US" sz="1800" dirty="0"/>
              <a:t> protocol</a:t>
            </a:r>
          </a:p>
          <a:p>
            <a:pPr lvl="1"/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DPDK </a:t>
            </a:r>
            <a:r>
              <a:rPr lang="en-US" sz="2000" dirty="0" err="1"/>
              <a:t>vhost</a:t>
            </a:r>
            <a:r>
              <a:rPr lang="en-US" sz="2000" dirty="0"/>
              <a:t> lib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Socket management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API for </a:t>
            </a:r>
            <a:r>
              <a:rPr lang="en-US" sz="1800" dirty="0" err="1"/>
              <a:t>vdpa</a:t>
            </a:r>
            <a:r>
              <a:rPr lang="en-US" sz="1800" dirty="0"/>
              <a:t> register/unregister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API for device attach/detach to socket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 err="1"/>
              <a:t>Vdpa_ops</a:t>
            </a:r>
            <a:r>
              <a:rPr lang="en-US" sz="1800" dirty="0"/>
              <a:t>: </a:t>
            </a:r>
            <a:r>
              <a:rPr lang="en-US" sz="1800" dirty="0" err="1"/>
              <a:t>vhost</a:t>
            </a:r>
            <a:r>
              <a:rPr lang="en-US" sz="1800" dirty="0"/>
              <a:t> message driven </a:t>
            </a:r>
            <a:r>
              <a:rPr lang="en-US" sz="1800" dirty="0" smtClean="0"/>
              <a:t>callback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1052" y="1246881"/>
            <a:ext cx="4267570" cy="50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70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</a:t>
            </a:r>
            <a:r>
              <a:rPr lang="en-US" dirty="0" err="1"/>
              <a:t>vDPA</a:t>
            </a:r>
            <a:r>
              <a:rPr lang="en-US" dirty="0"/>
              <a:t> with relay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481" y="1873877"/>
            <a:ext cx="3665042" cy="210140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sz="2000" dirty="0"/>
              <a:t>Relay based on </a:t>
            </a:r>
            <a:r>
              <a:rPr lang="en-US" altLang="zh-CN" sz="2000" dirty="0" err="1"/>
              <a:t>ioeventfd</a:t>
            </a:r>
            <a:endParaRPr lang="en-US" altLang="zh-CN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VMEXIT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CPU Usage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Long Latency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INTR &amp; NOTIFY pass-thru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5261" y="1542604"/>
            <a:ext cx="1585097" cy="1121761"/>
          </a:xfrm>
          <a:prstGeom prst="rect">
            <a:avLst/>
          </a:prstGeom>
        </p:spPr>
      </p:pic>
      <p:grpSp>
        <p:nvGrpSpPr>
          <p:cNvPr id="65" name="Group 64"/>
          <p:cNvGrpSpPr/>
          <p:nvPr/>
        </p:nvGrpSpPr>
        <p:grpSpPr>
          <a:xfrm>
            <a:off x="4422822" y="1366540"/>
            <a:ext cx="5017977" cy="5115748"/>
            <a:chOff x="910938" y="1018325"/>
            <a:chExt cx="5017977" cy="5115748"/>
          </a:xfrm>
        </p:grpSpPr>
        <p:cxnSp>
          <p:nvCxnSpPr>
            <p:cNvPr id="66" name="Curved Connector 65"/>
            <p:cNvCxnSpPr/>
            <p:nvPr/>
          </p:nvCxnSpPr>
          <p:spPr>
            <a:xfrm rot="5400000">
              <a:off x="688944" y="2365346"/>
              <a:ext cx="1676395" cy="353737"/>
            </a:xfrm>
            <a:prstGeom prst="curvedConnector3">
              <a:avLst/>
            </a:prstGeom>
            <a:noFill/>
            <a:ln w="6350" cap="flat" cmpd="sng" algn="ctr">
              <a:solidFill>
                <a:srgbClr val="44546A"/>
              </a:solidFill>
              <a:prstDash val="dash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67" name="Curved Connector 66"/>
            <p:cNvCxnSpPr/>
            <p:nvPr/>
          </p:nvCxnSpPr>
          <p:spPr>
            <a:xfrm rot="5400000">
              <a:off x="1160216" y="2377057"/>
              <a:ext cx="1664863" cy="341848"/>
            </a:xfrm>
            <a:prstGeom prst="curvedConnector3">
              <a:avLst/>
            </a:prstGeom>
            <a:noFill/>
            <a:ln w="6350" cap="flat" cmpd="sng" algn="ctr">
              <a:solidFill>
                <a:srgbClr val="44546A"/>
              </a:solidFill>
              <a:prstDash val="dash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68" name="Curved Connector 67"/>
            <p:cNvCxnSpPr/>
            <p:nvPr/>
          </p:nvCxnSpPr>
          <p:spPr>
            <a:xfrm rot="5400000" flipH="1" flipV="1">
              <a:off x="199780" y="3427512"/>
              <a:ext cx="3753562" cy="655301"/>
            </a:xfrm>
            <a:prstGeom prst="curvedConnector3">
              <a:avLst>
                <a:gd name="adj1" fmla="val 50000"/>
              </a:avLst>
            </a:prstGeom>
            <a:noFill/>
            <a:ln w="6350" cap="flat" cmpd="sng" algn="ctr">
              <a:solidFill>
                <a:srgbClr val="ED7D31">
                  <a:lumMod val="60000"/>
                  <a:lumOff val="40000"/>
                </a:srgbClr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69" name="Curved Connector 68"/>
            <p:cNvCxnSpPr/>
            <p:nvPr/>
          </p:nvCxnSpPr>
          <p:spPr>
            <a:xfrm rot="5400000">
              <a:off x="1451740" y="2860348"/>
              <a:ext cx="2172006" cy="259912"/>
            </a:xfrm>
            <a:prstGeom prst="curvedConnector3">
              <a:avLst/>
            </a:prstGeom>
            <a:noFill/>
            <a:ln w="6350" cap="flat" cmpd="sng" algn="ctr">
              <a:solidFill>
                <a:srgbClr val="FFC000">
                  <a:lumMod val="60000"/>
                  <a:lumOff val="40000"/>
                </a:srgbClr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70" name="Curved Connector 69"/>
            <p:cNvCxnSpPr/>
            <p:nvPr/>
          </p:nvCxnSpPr>
          <p:spPr>
            <a:xfrm rot="5400000">
              <a:off x="1558567" y="4741708"/>
              <a:ext cx="1332817" cy="465347"/>
            </a:xfrm>
            <a:prstGeom prst="curvedConnector3">
              <a:avLst/>
            </a:prstGeom>
            <a:noFill/>
            <a:ln w="6350" cap="flat" cmpd="sng" algn="ctr">
              <a:solidFill>
                <a:srgbClr val="0070C0"/>
              </a:solidFill>
              <a:prstDash val="solid"/>
              <a:miter lim="800000"/>
              <a:tailEnd type="triangle"/>
            </a:ln>
            <a:effectLst/>
          </p:spPr>
        </p:cxnSp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01699" y="2371112"/>
              <a:ext cx="536494" cy="237765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92328" y="2098864"/>
              <a:ext cx="536494" cy="237765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82359" y="1794860"/>
              <a:ext cx="524301" cy="237765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38224" y="2626570"/>
              <a:ext cx="506012" cy="359695"/>
            </a:xfrm>
            <a:prstGeom prst="rect">
              <a:avLst/>
            </a:prstGeom>
          </p:spPr>
        </p:pic>
        <p:cxnSp>
          <p:nvCxnSpPr>
            <p:cNvPr id="75" name="Curved Connector 74"/>
            <p:cNvCxnSpPr/>
            <p:nvPr/>
          </p:nvCxnSpPr>
          <p:spPr>
            <a:xfrm rot="16200000" flipH="1">
              <a:off x="585261" y="4671979"/>
              <a:ext cx="1732615" cy="187301"/>
            </a:xfrm>
            <a:prstGeom prst="curvedConnector3">
              <a:avLst/>
            </a:prstGeom>
            <a:noFill/>
            <a:ln w="6350" cap="flat" cmpd="sng" algn="ctr">
              <a:solidFill>
                <a:srgbClr val="0070C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sp>
          <p:nvSpPr>
            <p:cNvPr id="76" name="TextBox 75"/>
            <p:cNvSpPr txBox="1"/>
            <p:nvPr/>
          </p:nvSpPr>
          <p:spPr>
            <a:xfrm>
              <a:off x="2158998" y="1632160"/>
              <a:ext cx="49042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irqfds</a:t>
              </a:r>
              <a:endPara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82937" y="4211326"/>
              <a:ext cx="1018120" cy="969348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344326" y="3028173"/>
              <a:ext cx="658425" cy="268247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253602" y="5591482"/>
              <a:ext cx="1030313" cy="542591"/>
            </a:xfrm>
            <a:prstGeom prst="rect">
              <a:avLst/>
            </a:prstGeom>
          </p:spPr>
        </p:pic>
        <p:sp>
          <p:nvSpPr>
            <p:cNvPr id="80" name="TextBox 79"/>
            <p:cNvSpPr txBox="1"/>
            <p:nvPr/>
          </p:nvSpPr>
          <p:spPr>
            <a:xfrm>
              <a:off x="2507731" y="1635854"/>
              <a:ext cx="58195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kickfds</a:t>
              </a:r>
              <a:endPara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960575" y="4037706"/>
              <a:ext cx="1109568" cy="286537"/>
            </a:xfrm>
            <a:prstGeom prst="rect">
              <a:avLst/>
            </a:prstGeom>
          </p:spPr>
        </p:pic>
        <p:sp>
          <p:nvSpPr>
            <p:cNvPr id="82" name="TextBox 81"/>
            <p:cNvSpPr txBox="1"/>
            <p:nvPr/>
          </p:nvSpPr>
          <p:spPr>
            <a:xfrm>
              <a:off x="1082937" y="2050318"/>
              <a:ext cx="6130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vhost</a:t>
              </a:r>
              <a:endPara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protocol</a:t>
              </a:r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910938" y="3315514"/>
              <a:ext cx="4761689" cy="652771"/>
              <a:chOff x="10885610" y="2977096"/>
              <a:chExt cx="4761689" cy="652771"/>
            </a:xfrm>
          </p:grpSpPr>
          <p:sp>
            <p:nvSpPr>
              <p:cNvPr id="89" name="TextBox 88"/>
              <p:cNvSpPr txBox="1"/>
              <p:nvPr/>
            </p:nvSpPr>
            <p:spPr>
              <a:xfrm>
                <a:off x="10897953" y="3171709"/>
                <a:ext cx="209193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vhost</a:t>
                </a: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server</a:t>
                </a:r>
              </a:p>
            </p:txBody>
          </p:sp>
          <p:sp>
            <p:nvSpPr>
              <p:cNvPr id="90" name="Rounded Rectangle 89"/>
              <p:cNvSpPr/>
              <p:nvPr/>
            </p:nvSpPr>
            <p:spPr>
              <a:xfrm>
                <a:off x="10899130" y="3040501"/>
                <a:ext cx="4748169" cy="549950"/>
              </a:xfrm>
              <a:prstGeom prst="roundRect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91" name="Straight Connector 90"/>
              <p:cNvCxnSpPr/>
              <p:nvPr/>
            </p:nvCxnSpPr>
            <p:spPr>
              <a:xfrm>
                <a:off x="10885610" y="3196866"/>
                <a:ext cx="4748169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0899130" y="3430989"/>
                <a:ext cx="4748169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  <a:miter lim="800000"/>
              </a:ln>
              <a:effectLst/>
            </p:spPr>
          </p:cxnSp>
          <p:sp>
            <p:nvSpPr>
              <p:cNvPr id="93" name="TextBox 92"/>
              <p:cNvSpPr txBox="1"/>
              <p:nvPr/>
            </p:nvSpPr>
            <p:spPr>
              <a:xfrm>
                <a:off x="10897953" y="2977096"/>
                <a:ext cx="209193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vhost</a:t>
                </a:r>
                <a:r>
                  <a: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protocol</a:t>
                </a: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10897953" y="3383646"/>
                <a:ext cx="209193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vdpa</a:t>
                </a:r>
                <a:r>
                  <a: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ops</a:t>
                </a:r>
              </a:p>
            </p:txBody>
          </p:sp>
        </p:grpSp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344326" y="5237952"/>
              <a:ext cx="4584589" cy="323116"/>
            </a:xfrm>
            <a:prstGeom prst="rect">
              <a:avLst/>
            </a:prstGeom>
          </p:spPr>
        </p:pic>
        <p:cxnSp>
          <p:nvCxnSpPr>
            <p:cNvPr id="85" name="Straight Arrow Connector 84"/>
            <p:cNvCxnSpPr>
              <a:stCxn id="79" idx="3"/>
            </p:cNvCxnSpPr>
            <p:nvPr/>
          </p:nvCxnSpPr>
          <p:spPr>
            <a:xfrm flipV="1">
              <a:off x="2283915" y="5443671"/>
              <a:ext cx="647292" cy="419107"/>
            </a:xfrm>
            <a:prstGeom prst="straightConnector1">
              <a:avLst/>
            </a:prstGeom>
            <a:noFill/>
            <a:ln w="6350" cap="flat" cmpd="sng" algn="ctr">
              <a:solidFill>
                <a:srgbClr val="FFC000">
                  <a:lumMod val="50000"/>
                </a:srgbClr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86" name="Curved Connector 85"/>
            <p:cNvCxnSpPr/>
            <p:nvPr/>
          </p:nvCxnSpPr>
          <p:spPr>
            <a:xfrm rot="5400000" flipH="1" flipV="1">
              <a:off x="962386" y="3317741"/>
              <a:ext cx="3962969" cy="25326"/>
            </a:xfrm>
            <a:prstGeom prst="curvedConnector4">
              <a:avLst>
                <a:gd name="adj1" fmla="val 29443"/>
                <a:gd name="adj2" fmla="val 833906"/>
              </a:avLst>
            </a:prstGeom>
            <a:noFill/>
            <a:ln w="6350" cap="flat" cmpd="sng" algn="ctr">
              <a:solidFill>
                <a:srgbClr val="FFC000">
                  <a:lumMod val="50000"/>
                </a:srgbClr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553515" y="1018325"/>
              <a:ext cx="1396105" cy="670618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463186" y="1018325"/>
              <a:ext cx="2066723" cy="51149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03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Step2: Partial Pass-thru for direct kick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6042" y="1685328"/>
            <a:ext cx="5636696" cy="438840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Extend </a:t>
            </a:r>
            <a:r>
              <a:rPr lang="en-US" sz="2000" dirty="0" err="1" smtClean="0"/>
              <a:t>Vhost</a:t>
            </a:r>
            <a:r>
              <a:rPr lang="en-US" sz="2000" dirty="0" smtClean="0"/>
              <a:t> protocol:</a:t>
            </a:r>
            <a:endParaRPr lang="en-US" sz="2000" dirty="0"/>
          </a:p>
          <a:p>
            <a:pPr marL="0" indent="0">
              <a:buNone/>
            </a:pPr>
            <a:r>
              <a:rPr lang="en-US" sz="1600" dirty="0" smtClean="0"/>
              <a:t>	VHOST_USER_PROTOCOL_F_HOST_NOTIFIER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Queue </a:t>
            </a:r>
            <a:r>
              <a:rPr lang="en-US" sz="2000" dirty="0" smtClean="0"/>
              <a:t>Based </a:t>
            </a:r>
            <a:r>
              <a:rPr lang="en-US" sz="2000" dirty="0" err="1"/>
              <a:t>N</a:t>
            </a:r>
            <a:r>
              <a:rPr lang="en-US" sz="2000" dirty="0" err="1" smtClean="0"/>
              <a:t>otifier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Partial Pass-thru: Notify </a:t>
            </a:r>
            <a:r>
              <a:rPr lang="en-US" altLang="zh-CN" sz="2000" dirty="0" err="1"/>
              <a:t>Reg</a:t>
            </a:r>
            <a:r>
              <a:rPr lang="en-US" sz="2000" dirty="0"/>
              <a:t> </a:t>
            </a:r>
            <a:r>
              <a:rPr lang="en-US" altLang="zh-CN" sz="2000" dirty="0"/>
              <a:t>=&gt; HW doorbell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 VMEXIT </a:t>
            </a:r>
            <a:r>
              <a:rPr lang="en-US" sz="2000" dirty="0">
                <a:sym typeface="Wingdings" panose="05000000000000000000" pitchFamily="2" charset="2"/>
              </a:rPr>
              <a:t></a:t>
            </a:r>
            <a:endParaRPr lang="en-US" sz="2000" dirty="0"/>
          </a:p>
          <a:p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786684" y="1412304"/>
            <a:ext cx="5157635" cy="4432860"/>
            <a:chOff x="838200" y="1386546"/>
            <a:chExt cx="5157635" cy="4432860"/>
          </a:xfrm>
        </p:grpSpPr>
        <p:sp>
          <p:nvSpPr>
            <p:cNvPr id="39" name="TextBox 38"/>
            <p:cNvSpPr txBox="1"/>
            <p:nvPr/>
          </p:nvSpPr>
          <p:spPr>
            <a:xfrm>
              <a:off x="1260143" y="1962354"/>
              <a:ext cx="8316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QEMU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441828" y="2589040"/>
              <a:ext cx="1188830" cy="307777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Slave Handler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101713" y="4824816"/>
              <a:ext cx="12027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vhost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 user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101713" y="5154622"/>
              <a:ext cx="4372594" cy="307777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vDPA</a:t>
              </a: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driver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101713" y="5462400"/>
              <a:ext cx="4372594" cy="357006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101713" y="5474968"/>
              <a:ext cx="13273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vDPA</a:t>
              </a: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 device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945958" y="1930705"/>
              <a:ext cx="5049877" cy="963699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945959" y="1386546"/>
              <a:ext cx="5049876" cy="544159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713441" y="1722807"/>
              <a:ext cx="2760866" cy="340115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673629" y="1707595"/>
              <a:ext cx="16730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Virtio</a:t>
              </a: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 Dev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273449" y="1389328"/>
              <a:ext cx="5933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VM</a:t>
              </a:r>
            </a:p>
          </p:txBody>
        </p:sp>
        <p:cxnSp>
          <p:nvCxnSpPr>
            <p:cNvPr id="50" name="Straight Arrow Connector 49"/>
            <p:cNvCxnSpPr>
              <a:stCxn id="52" idx="2"/>
              <a:endCxn id="55" idx="0"/>
            </p:cNvCxnSpPr>
            <p:nvPr/>
          </p:nvCxnSpPr>
          <p:spPr>
            <a:xfrm>
              <a:off x="4172994" y="1861366"/>
              <a:ext cx="52078" cy="3601033"/>
            </a:xfrm>
            <a:prstGeom prst="straightConnector1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51" name="Rectangle 50"/>
            <p:cNvSpPr/>
            <p:nvPr/>
          </p:nvSpPr>
          <p:spPr>
            <a:xfrm>
              <a:off x="1101713" y="4824817"/>
              <a:ext cx="4372594" cy="637581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748724" y="1721873"/>
              <a:ext cx="848539" cy="139493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Notify </a:t>
              </a: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Reg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597263" y="1721873"/>
              <a:ext cx="848539" cy="139493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Notify </a:t>
              </a: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Reg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4" name="Straight Arrow Connector 53"/>
            <p:cNvCxnSpPr>
              <a:stCxn id="53" idx="2"/>
              <a:endCxn id="56" idx="0"/>
            </p:cNvCxnSpPr>
            <p:nvPr/>
          </p:nvCxnSpPr>
          <p:spPr>
            <a:xfrm flipH="1">
              <a:off x="4971678" y="1861366"/>
              <a:ext cx="49855" cy="3601033"/>
            </a:xfrm>
            <a:prstGeom prst="straightConnector1">
              <a:avLst/>
            </a:prstGeom>
            <a:noFill/>
            <a:ln w="6350" cap="flat" cmpd="sng" algn="ctr">
              <a:solidFill>
                <a:srgbClr val="ED7D31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55" name="Rectangle 54"/>
            <p:cNvSpPr/>
            <p:nvPr/>
          </p:nvSpPr>
          <p:spPr>
            <a:xfrm>
              <a:off x="3851769" y="5462399"/>
              <a:ext cx="746606" cy="172821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Doorbell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598375" y="5462399"/>
              <a:ext cx="746606" cy="172821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Doorbell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748724" y="3708400"/>
              <a:ext cx="1898244" cy="307777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>
              <a:solidFill>
                <a:sysClr val="windowText" lastClr="000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E</a:t>
              </a:r>
              <a:r>
                <a:rPr kumimoji="0" lang="en-US" altLang="zh-CN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xtended Page Table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cxnSp>
          <p:nvCxnSpPr>
            <p:cNvPr id="58" name="Curved Connector 57"/>
            <p:cNvCxnSpPr/>
            <p:nvPr/>
          </p:nvCxnSpPr>
          <p:spPr>
            <a:xfrm rot="5400000">
              <a:off x="1738616" y="3633061"/>
              <a:ext cx="1926418" cy="425093"/>
            </a:xfrm>
            <a:prstGeom prst="curvedConnector3">
              <a:avLst/>
            </a:prstGeom>
            <a:noFill/>
            <a:ln w="6350" cap="flat" cmpd="sng" algn="ctr">
              <a:solidFill>
                <a:srgbClr val="44546A"/>
              </a:solidFill>
              <a:prstDash val="dash"/>
              <a:miter lim="800000"/>
              <a:headEnd type="triangle"/>
              <a:tailEnd type="none"/>
            </a:ln>
            <a:effectLst/>
          </p:spPr>
        </p:cxnSp>
        <p:cxnSp>
          <p:nvCxnSpPr>
            <p:cNvPr id="59" name="Curved Connector 58"/>
            <p:cNvCxnSpPr/>
            <p:nvPr/>
          </p:nvCxnSpPr>
          <p:spPr>
            <a:xfrm rot="5400000">
              <a:off x="2215463" y="3667371"/>
              <a:ext cx="1932724" cy="372804"/>
            </a:xfrm>
            <a:prstGeom prst="curvedConnector3">
              <a:avLst/>
            </a:prstGeom>
            <a:noFill/>
            <a:ln w="6350" cap="flat" cmpd="sng" algn="ctr">
              <a:solidFill>
                <a:srgbClr val="44546A"/>
              </a:solidFill>
              <a:prstDash val="dash"/>
              <a:miter lim="800000"/>
              <a:headEnd type="triangle"/>
              <a:tailEnd type="none"/>
            </a:ln>
            <a:effectLst/>
          </p:spPr>
        </p:cxnSp>
        <p:cxnSp>
          <p:nvCxnSpPr>
            <p:cNvPr id="60" name="Curved Connector 59"/>
            <p:cNvCxnSpPr/>
            <p:nvPr/>
          </p:nvCxnSpPr>
          <p:spPr>
            <a:xfrm rot="5400000">
              <a:off x="455951" y="3655367"/>
              <a:ext cx="1926418" cy="425093"/>
            </a:xfrm>
            <a:prstGeom prst="curvedConnector3">
              <a:avLst/>
            </a:prstGeom>
            <a:noFill/>
            <a:ln w="6350" cap="flat" cmpd="sng" algn="ctr">
              <a:solidFill>
                <a:srgbClr val="44546A"/>
              </a:solidFill>
              <a:prstDash val="dash"/>
              <a:miter lim="800000"/>
              <a:headEnd type="none"/>
              <a:tailEnd type="triangle"/>
            </a:ln>
            <a:effectLst/>
          </p:spPr>
        </p:cxnSp>
        <p:cxnSp>
          <p:nvCxnSpPr>
            <p:cNvPr id="61" name="Curved Connector 60"/>
            <p:cNvCxnSpPr/>
            <p:nvPr/>
          </p:nvCxnSpPr>
          <p:spPr>
            <a:xfrm rot="5400000">
              <a:off x="961200" y="3681511"/>
              <a:ext cx="1932724" cy="372804"/>
            </a:xfrm>
            <a:prstGeom prst="curvedConnector3">
              <a:avLst/>
            </a:prstGeom>
            <a:noFill/>
            <a:ln w="6350" cap="flat" cmpd="sng" algn="ctr">
              <a:solidFill>
                <a:srgbClr val="44546A"/>
              </a:solidFill>
              <a:prstDash val="dash"/>
              <a:miter lim="800000"/>
              <a:headEnd type="none"/>
              <a:tailEnd type="triangle"/>
            </a:ln>
            <a:effectLst/>
          </p:spPr>
        </p:cxnSp>
        <p:sp>
          <p:nvSpPr>
            <p:cNvPr id="62" name="TextBox 61"/>
            <p:cNvSpPr txBox="1"/>
            <p:nvPr/>
          </p:nvSpPr>
          <p:spPr>
            <a:xfrm>
              <a:off x="2145631" y="3457021"/>
              <a:ext cx="761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Slave Channel</a:t>
              </a:r>
            </a:p>
          </p:txBody>
        </p:sp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30016" y="3129320"/>
              <a:ext cx="506012" cy="359695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05582" y="3616008"/>
              <a:ext cx="530398" cy="237765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55783" y="4010222"/>
              <a:ext cx="536494" cy="237765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85952" y="4337934"/>
              <a:ext cx="658425" cy="359695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38365" y="3171636"/>
              <a:ext cx="749873" cy="359695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608948" y="4101492"/>
              <a:ext cx="743776" cy="359695"/>
            </a:xfrm>
            <a:prstGeom prst="rect">
              <a:avLst/>
            </a:prstGeom>
          </p:spPr>
        </p:pic>
        <p:sp>
          <p:nvSpPr>
            <p:cNvPr id="69" name="TextBox 68"/>
            <p:cNvSpPr txBox="1"/>
            <p:nvPr/>
          </p:nvSpPr>
          <p:spPr>
            <a:xfrm>
              <a:off x="838200" y="3457022"/>
              <a:ext cx="761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Master Channel</a:t>
              </a:r>
            </a:p>
          </p:txBody>
        </p:sp>
        <p:cxnSp>
          <p:nvCxnSpPr>
            <p:cNvPr id="70" name="Straight Arrow Connector 69"/>
            <p:cNvCxnSpPr>
              <a:stCxn id="40" idx="3"/>
            </p:cNvCxnSpPr>
            <p:nvPr/>
          </p:nvCxnSpPr>
          <p:spPr>
            <a:xfrm>
              <a:off x="3630658" y="2742929"/>
              <a:ext cx="542336" cy="788402"/>
            </a:xfrm>
            <a:prstGeom prst="straightConnector1">
              <a:avLst/>
            </a:prstGeom>
            <a:noFill/>
            <a:ln w="6350" cap="flat" cmpd="sng" algn="ctr">
              <a:solidFill>
                <a:srgbClr val="5B9BD5"/>
              </a:solidFill>
              <a:prstDash val="lgDash"/>
              <a:miter lim="800000"/>
              <a:tailEnd type="triangle"/>
            </a:ln>
            <a:effectLst/>
          </p:spPr>
        </p:cxnSp>
        <p:cxnSp>
          <p:nvCxnSpPr>
            <p:cNvPr id="71" name="Straight Arrow Connector 70"/>
            <p:cNvCxnSpPr>
              <a:stCxn id="40" idx="3"/>
            </p:cNvCxnSpPr>
            <p:nvPr/>
          </p:nvCxnSpPr>
          <p:spPr>
            <a:xfrm>
              <a:off x="3630658" y="2742929"/>
              <a:ext cx="1341020" cy="726608"/>
            </a:xfrm>
            <a:prstGeom prst="straightConnector1">
              <a:avLst/>
            </a:prstGeom>
            <a:noFill/>
            <a:ln w="6350" cap="flat" cmpd="sng" algn="ctr">
              <a:solidFill>
                <a:srgbClr val="ED7D31"/>
              </a:solidFill>
              <a:prstDash val="lgDash"/>
              <a:miter lim="800000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77369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Upstreaming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482" y="1981201"/>
            <a:ext cx="9280232" cy="2745346"/>
          </a:xfrm>
        </p:spPr>
        <p:txBody>
          <a:bodyPr/>
          <a:lstStyle/>
          <a:p>
            <a:r>
              <a:rPr lang="en-US" altLang="zh-CN" dirty="0"/>
              <a:t>18’Q2 QEMU </a:t>
            </a:r>
            <a:r>
              <a:rPr lang="en-US" altLang="zh-CN" dirty="0" err="1"/>
              <a:t>vhost</a:t>
            </a:r>
            <a:r>
              <a:rPr lang="en-US" altLang="zh-CN" dirty="0"/>
              <a:t> user support for </a:t>
            </a:r>
            <a:r>
              <a:rPr lang="en-US" altLang="zh-CN" dirty="0" err="1"/>
              <a:t>vDPA</a:t>
            </a:r>
            <a:r>
              <a:rPr lang="en-US" altLang="zh-CN" dirty="0"/>
              <a:t>			</a:t>
            </a:r>
            <a:r>
              <a:rPr lang="en-US" altLang="zh-CN" dirty="0" smtClean="0"/>
              <a:t>	[</a:t>
            </a:r>
            <a:r>
              <a:rPr lang="en-US" altLang="zh-CN" b="1" dirty="0"/>
              <a:t>Merged</a:t>
            </a:r>
            <a:r>
              <a:rPr lang="en-US" altLang="zh-CN" dirty="0"/>
              <a:t>]</a:t>
            </a:r>
          </a:p>
          <a:p>
            <a:r>
              <a:rPr lang="en-US" dirty="0"/>
              <a:t>DPDK 18.05 </a:t>
            </a:r>
            <a:r>
              <a:rPr lang="en-US" dirty="0" err="1"/>
              <a:t>vDPA</a:t>
            </a:r>
            <a:r>
              <a:rPr lang="en-US" dirty="0"/>
              <a:t> framework </a:t>
            </a:r>
            <a:r>
              <a:rPr lang="en-US" altLang="zh-CN" dirty="0"/>
              <a:t>in </a:t>
            </a:r>
            <a:r>
              <a:rPr lang="en-US" altLang="zh-CN" dirty="0" err="1"/>
              <a:t>vhost</a:t>
            </a:r>
            <a:r>
              <a:rPr lang="en-US" dirty="0"/>
              <a:t>			</a:t>
            </a:r>
            <a:r>
              <a:rPr lang="en-US" dirty="0" smtClean="0"/>
              <a:t>		[</a:t>
            </a:r>
            <a:r>
              <a:rPr lang="en-US" b="1" dirty="0"/>
              <a:t>Merged</a:t>
            </a:r>
            <a:r>
              <a:rPr lang="en-US" dirty="0"/>
              <a:t>]</a:t>
            </a:r>
          </a:p>
          <a:p>
            <a:r>
              <a:rPr lang="en-US" dirty="0"/>
              <a:t>DPDK 18.05 IFCVF </a:t>
            </a:r>
            <a:r>
              <a:rPr lang="en-US" dirty="0" err="1"/>
              <a:t>v</a:t>
            </a:r>
            <a:r>
              <a:rPr lang="en-US" altLang="zh-CN" dirty="0" err="1"/>
              <a:t>DPA</a:t>
            </a:r>
            <a:r>
              <a:rPr lang="en-US" altLang="zh-CN" dirty="0"/>
              <a:t> driver				</a:t>
            </a:r>
            <a:r>
              <a:rPr lang="en-US" altLang="zh-CN" dirty="0" smtClean="0"/>
              <a:t>			[</a:t>
            </a:r>
            <a:r>
              <a:rPr lang="en-US" altLang="zh-CN" b="1" dirty="0"/>
              <a:t>Merged</a:t>
            </a:r>
            <a:r>
              <a:rPr lang="en-US" altLang="zh-CN" dirty="0"/>
              <a:t>]</a:t>
            </a:r>
          </a:p>
          <a:p>
            <a:r>
              <a:rPr lang="en-US" altLang="zh-CN" dirty="0"/>
              <a:t>2018 Q3/Q4 support </a:t>
            </a:r>
            <a:r>
              <a:rPr lang="en-US" dirty="0" err="1"/>
              <a:t>vIOMMU</a:t>
            </a:r>
            <a:r>
              <a:rPr lang="en-US" dirty="0"/>
              <a:t> and Posted Interrupt	</a:t>
            </a:r>
            <a:r>
              <a:rPr lang="en-US" dirty="0" smtClean="0"/>
              <a:t>	[</a:t>
            </a:r>
            <a:r>
              <a:rPr lang="en-US" dirty="0"/>
              <a:t>WIP]</a:t>
            </a:r>
          </a:p>
          <a:p>
            <a:r>
              <a:rPr lang="en-US" dirty="0"/>
              <a:t>Kernel </a:t>
            </a:r>
            <a:r>
              <a:rPr lang="en-US" dirty="0" err="1"/>
              <a:t>vDPA</a:t>
            </a:r>
            <a:r>
              <a:rPr lang="en-US" dirty="0"/>
              <a:t> (</a:t>
            </a:r>
            <a:r>
              <a:rPr lang="en-US" dirty="0">
                <a:hlinkClick r:id="rId2"/>
              </a:rPr>
              <a:t>https://lwn.net/Articles/750770/)</a:t>
            </a:r>
            <a:r>
              <a:rPr lang="en-US" dirty="0"/>
              <a:t>		</a:t>
            </a:r>
            <a:r>
              <a:rPr lang="en-US" dirty="0" smtClean="0"/>
              <a:t>	[</a:t>
            </a:r>
            <a:r>
              <a:rPr lang="en-US" dirty="0"/>
              <a:t>RFC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703" y="4930118"/>
            <a:ext cx="8064892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lt1"/>
                </a:solidFill>
              </a:rPr>
              <a:t>Para-virtualized device w/ HW acceleration </a:t>
            </a:r>
            <a:r>
              <a:rPr lang="en-US" sz="2000" dirty="0" smtClean="0">
                <a:solidFill>
                  <a:schemeClr val="lt1"/>
                </a:solidFill>
              </a:rPr>
              <a:t>is going forward.</a:t>
            </a:r>
          </a:p>
          <a:p>
            <a:pPr algn="ctr"/>
            <a:r>
              <a:rPr lang="en-US" sz="2000" dirty="0" smtClean="0">
                <a:solidFill>
                  <a:schemeClr val="lt1"/>
                </a:solidFill>
              </a:rPr>
              <a:t>Welcome on board!</a:t>
            </a:r>
            <a:endParaRPr lang="en-US" sz="2000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72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481" y="363905"/>
            <a:ext cx="7899532" cy="706964"/>
          </a:xfrm>
        </p:spPr>
        <p:txBody>
          <a:bodyPr/>
          <a:lstStyle/>
          <a:p>
            <a:r>
              <a:rPr lang="en-US" dirty="0" err="1"/>
              <a:t>Acc</a:t>
            </a:r>
            <a:r>
              <a:rPr lang="en-US" dirty="0"/>
              <a:t> </a:t>
            </a:r>
            <a:r>
              <a:rPr lang="en-US" dirty="0" err="1"/>
              <a:t>vhost</a:t>
            </a:r>
            <a:r>
              <a:rPr lang="en-US" dirty="0"/>
              <a:t> with </a:t>
            </a:r>
            <a:r>
              <a:rPr lang="en-US" dirty="0" err="1"/>
              <a:t>vDPA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481" y="1833087"/>
            <a:ext cx="4588028" cy="3681210"/>
          </a:xfrm>
        </p:spPr>
        <p:txBody>
          <a:bodyPr>
            <a:normAutofit/>
          </a:bodyPr>
          <a:lstStyle/>
          <a:p>
            <a:r>
              <a:rPr lang="en-US" sz="2000" dirty="0"/>
              <a:t>HW focus only on </a:t>
            </a:r>
            <a:r>
              <a:rPr lang="en-US" sz="2000" dirty="0" err="1"/>
              <a:t>datapath</a:t>
            </a:r>
            <a:endParaRPr lang="en-US" sz="2000" dirty="0"/>
          </a:p>
          <a:p>
            <a:r>
              <a:rPr lang="en-US" sz="2000" dirty="0"/>
              <a:t>Differentiated </a:t>
            </a:r>
            <a:r>
              <a:rPr lang="en-US" sz="2000" dirty="0" err="1"/>
              <a:t>vDPA</a:t>
            </a:r>
            <a:r>
              <a:rPr lang="en-US" sz="2000" dirty="0"/>
              <a:t> devices</a:t>
            </a:r>
          </a:p>
          <a:p>
            <a:r>
              <a:rPr lang="en-US" sz="2000" dirty="0"/>
              <a:t>On-demand resource allocation</a:t>
            </a:r>
          </a:p>
          <a:p>
            <a:pPr lvl="1"/>
            <a:r>
              <a:rPr lang="en-US" sz="1800" dirty="0"/>
              <a:t>Offload features</a:t>
            </a:r>
          </a:p>
          <a:p>
            <a:pPr lvl="1"/>
            <a:r>
              <a:rPr lang="en-US" sz="1800" dirty="0"/>
              <a:t>MQ</a:t>
            </a:r>
          </a:p>
          <a:p>
            <a:r>
              <a:rPr lang="en-US" sz="2000" dirty="0"/>
              <a:t>Upgrade Stock VM to </a:t>
            </a:r>
            <a:r>
              <a:rPr lang="en-US" sz="2000" dirty="0" err="1"/>
              <a:t>vDPA</a:t>
            </a:r>
            <a:r>
              <a:rPr lang="en-US" sz="2000" dirty="0"/>
              <a:t> via LM</a:t>
            </a:r>
          </a:p>
          <a:p>
            <a:pPr lvl="1"/>
            <a:r>
              <a:rPr lang="en-US" sz="1800" dirty="0"/>
              <a:t>No feature gap</a:t>
            </a:r>
          </a:p>
          <a:p>
            <a:pPr lvl="1"/>
            <a:r>
              <a:rPr lang="en-US" sz="1800" dirty="0"/>
              <a:t>Cross-backend LM</a:t>
            </a:r>
          </a:p>
          <a:p>
            <a:pPr lvl="1"/>
            <a:r>
              <a:rPr lang="en-US" sz="1800" dirty="0"/>
              <a:t>Vice </a:t>
            </a:r>
            <a:r>
              <a:rPr lang="en-US" sz="1800" dirty="0"/>
              <a:t>V</a:t>
            </a:r>
            <a:r>
              <a:rPr lang="en-US" sz="1800" dirty="0" smtClean="0"/>
              <a:t>ersa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3637" y="1833087"/>
            <a:ext cx="6761050" cy="343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87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PDK Summit Template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PDK Summit Template" id="{5A5C03D9-3724-4796-8CF1-B787CF7AA7C7}" vid="{96E1B639-B5AA-44BD-8F2E-BC68291A3B1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DPDK Summit Template</Template>
  <TotalTime>1778</TotalTime>
  <Words>434</Words>
  <Application>Microsoft Office PowerPoint</Application>
  <PresentationFormat>Widescreen</PresentationFormat>
  <Paragraphs>142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宋体</vt:lpstr>
      <vt:lpstr>Arial</vt:lpstr>
      <vt:lpstr>Calibri</vt:lpstr>
      <vt:lpstr>Century Gothic</vt:lpstr>
      <vt:lpstr>Wingdings</vt:lpstr>
      <vt:lpstr>Wingdings 3</vt:lpstr>
      <vt:lpstr>DPDK Summit Template</vt:lpstr>
      <vt:lpstr>Accelerate Vhost with vDPA</vt:lpstr>
      <vt:lpstr>Agenda</vt:lpstr>
      <vt:lpstr>vhost evolution</vt:lpstr>
      <vt:lpstr>vDPA: enable datapath pass-thru within Para-V</vt:lpstr>
      <vt:lpstr>vDPA Design &amp; Impl</vt:lpstr>
      <vt:lpstr>Step 1: vDPA with relay</vt:lpstr>
      <vt:lpstr>Step2: Partial Pass-thru for direct kick</vt:lpstr>
      <vt:lpstr>Upstreaming Status</vt:lpstr>
      <vt:lpstr>Acc vhost with vDPA</vt:lpstr>
      <vt:lpstr>Key Takeaway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Johnson, Brian</dc:creator>
  <cp:keywords>CTPClassification=CTP_PUBLIC:VisualMarkings=, CTPClassification=CTP_NT</cp:keywords>
  <cp:lastModifiedBy>Wang, Xiao W</cp:lastModifiedBy>
  <cp:revision>30</cp:revision>
  <dcterms:created xsi:type="dcterms:W3CDTF">2017-11-15T17:31:17Z</dcterms:created>
  <dcterms:modified xsi:type="dcterms:W3CDTF">2018-06-21T04:29:16Z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61e049b8-ffcb-48eb-b586-0775093f7232</vt:lpwstr>
  </property>
  <property fmtid="{D5CDD505-2E9C-101B-9397-08002B2CF9AE}" pid="3" name="CTP_TimeStamp">
    <vt:lpwstr>2018-06-21 04:29:16Z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</Properties>
</file>