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88" r:id="rId3"/>
    <p:sldId id="257" r:id="rId4"/>
    <p:sldId id="258" r:id="rId5"/>
    <p:sldId id="268" r:id="rId6"/>
    <p:sldId id="269" r:id="rId7"/>
    <p:sldId id="270" r:id="rId8"/>
    <p:sldId id="274" r:id="rId9"/>
    <p:sldId id="277" r:id="rId10"/>
    <p:sldId id="278" r:id="rId11"/>
    <p:sldId id="279" r:id="rId12"/>
    <p:sldId id="280" r:id="rId13"/>
    <p:sldId id="281" r:id="rId14"/>
    <p:sldId id="282" r:id="rId15"/>
    <p:sldId id="292" r:id="rId16"/>
    <p:sldId id="293" r:id="rId17"/>
    <p:sldId id="294" r:id="rId18"/>
    <p:sldId id="284" r:id="rId19"/>
    <p:sldId id="285" r:id="rId20"/>
    <p:sldId id="259" r:id="rId21"/>
    <p:sldId id="287" r:id="rId22"/>
    <p:sldId id="290"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2183">
          <p15:clr>
            <a:srgbClr val="A4A3A4"/>
          </p15:clr>
        </p15:guide>
        <p15:guide id="4" orient="horz" pos="663">
          <p15:clr>
            <a:srgbClr val="A4A3A4"/>
          </p15:clr>
        </p15:guide>
        <p15:guide id="5" pos="5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230"/>
    <a:srgbClr val="442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0" autoAdjust="0"/>
    <p:restoredTop sz="85440" autoAdjust="0"/>
  </p:normalViewPr>
  <p:slideViewPr>
    <p:cSldViewPr snapToGrid="0">
      <p:cViewPr>
        <p:scale>
          <a:sx n="112" d="100"/>
          <a:sy n="112" d="100"/>
        </p:scale>
        <p:origin x="450" y="78"/>
      </p:cViewPr>
      <p:guideLst>
        <p:guide orient="horz" pos="2184"/>
        <p:guide pos="3840"/>
        <p:guide orient="horz" pos="2183"/>
        <p:guide orient="horz" pos="663"/>
        <p:guide pos="506"/>
      </p:guideLst>
    </p:cSldViewPr>
  </p:slideViewPr>
  <p:notesTextViewPr>
    <p:cViewPr>
      <p:scale>
        <a:sx n="1" d="1"/>
        <a:sy n="1" d="1"/>
      </p:scale>
      <p:origin x="0" y="0"/>
    </p:cViewPr>
  </p:notesTextViewPr>
  <p:sorterViewPr>
    <p:cViewPr>
      <p:scale>
        <a:sx n="110" d="100"/>
        <a:sy n="110" d="100"/>
      </p:scale>
      <p:origin x="0" y="-468"/>
    </p:cViewPr>
  </p:sorter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7067F-C7EB-43DF-8AC0-19A193167EE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49583E3-64CA-401D-ADA3-D80D32C3D93C}">
      <dgm:prSet phldrT="[Text]"/>
      <dgm:spPr>
        <a:xfrm>
          <a:off x="1325" y="79918"/>
          <a:ext cx="1523361" cy="761680"/>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dirty="0">
              <a:solidFill>
                <a:sysClr val="window" lastClr="FFFFFF"/>
              </a:solidFill>
              <a:latin typeface="Intel Clear"/>
              <a:ea typeface="+mn-ea"/>
              <a:cs typeface="+mn-cs"/>
            </a:rPr>
            <a:t>Network </a:t>
          </a:r>
          <a:r>
            <a:rPr lang="en-US" dirty="0" smtClean="0">
              <a:solidFill>
                <a:sysClr val="window" lastClr="FFFFFF"/>
              </a:solidFill>
              <a:latin typeface="Intel Clear"/>
              <a:ea typeface="+mn-ea"/>
              <a:cs typeface="+mn-cs"/>
            </a:rPr>
            <a:t>Rx</a:t>
          </a:r>
        </a:p>
        <a:p>
          <a:pPr>
            <a:spcAft>
              <a:spcPct val="35000"/>
            </a:spcAft>
          </a:pPr>
          <a:r>
            <a:rPr lang="en-US" dirty="0" smtClean="0">
              <a:solidFill>
                <a:sysClr val="window" lastClr="FFFFFF"/>
              </a:solidFill>
              <a:latin typeface="Intel Clear"/>
              <a:ea typeface="+mn-ea"/>
              <a:cs typeface="+mn-cs"/>
            </a:rPr>
            <a:t>(</a:t>
          </a:r>
          <a:r>
            <a:rPr lang="en-US" dirty="0" err="1" smtClean="0">
              <a:solidFill>
                <a:sysClr val="window" lastClr="FFFFFF"/>
              </a:solidFill>
              <a:latin typeface="Intel Clear"/>
              <a:ea typeface="+mn-ea"/>
              <a:cs typeface="+mn-cs"/>
            </a:rPr>
            <a:t>ItoM</a:t>
          </a:r>
          <a:r>
            <a:rPr lang="en-US" dirty="0" smtClean="0">
              <a:solidFill>
                <a:sysClr val="window" lastClr="FFFFFF"/>
              </a:solidFill>
              <a:latin typeface="Intel Clear"/>
              <a:ea typeface="+mn-ea"/>
              <a:cs typeface="+mn-cs"/>
            </a:rPr>
            <a:t>/RFO)</a:t>
          </a:r>
          <a:endParaRPr lang="en-US" dirty="0">
            <a:solidFill>
              <a:sysClr val="window" lastClr="FFFFFF"/>
            </a:solidFill>
            <a:latin typeface="Intel Clear"/>
            <a:ea typeface="+mn-ea"/>
            <a:cs typeface="+mn-cs"/>
          </a:endParaRPr>
        </a:p>
      </dgm:t>
    </dgm:pt>
    <dgm:pt modelId="{360F53B6-B91B-4677-8FC3-F2D60EC86BD8}" type="parTrans" cxnId="{6F9B4F27-BBB3-45F8-AD06-72A283B7BF32}">
      <dgm:prSet/>
      <dgm:spPr/>
      <dgm:t>
        <a:bodyPr/>
        <a:lstStyle/>
        <a:p>
          <a:endParaRPr lang="en-US"/>
        </a:p>
      </dgm:t>
    </dgm:pt>
    <dgm:pt modelId="{75C22DF7-F227-447A-8516-FFD5DB3DEFBB}" type="sibTrans" cxnId="{6F9B4F27-BBB3-45F8-AD06-72A283B7BF32}">
      <dgm:prSet/>
      <dgm:spPr/>
      <dgm:t>
        <a:bodyPr/>
        <a:lstStyle/>
        <a:p>
          <a:endParaRPr lang="en-US"/>
        </a:p>
      </dgm:t>
    </dgm:pt>
    <dgm:pt modelId="{66751B0B-811A-4518-AB89-9CF7CEBA3906}">
      <dgm:prSet phldrT="[Text]"/>
      <dgm:spPr>
        <a:xfrm>
          <a:off x="305997" y="1032019"/>
          <a:ext cx="1218689" cy="761680"/>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Intel Clear"/>
              <a:ea typeface="+mn-ea"/>
              <a:cs typeface="+mn-cs"/>
            </a:rPr>
            <a:t>Inbound PCIe write</a:t>
          </a:r>
        </a:p>
      </dgm:t>
    </dgm:pt>
    <dgm:pt modelId="{41F7D19F-BDAB-46D7-88B4-CB85493D2352}" type="parTrans" cxnId="{43B5E9A0-831A-4283-A360-9C8B3B0BF484}">
      <dgm:prSet/>
      <dgm:spPr>
        <a:xfrm>
          <a:off x="153661" y="841598"/>
          <a:ext cx="152336" cy="571260"/>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gm:spPr>
      <dgm:t>
        <a:bodyPr/>
        <a:lstStyle/>
        <a:p>
          <a:endParaRPr lang="en-US"/>
        </a:p>
      </dgm:t>
    </dgm:pt>
    <dgm:pt modelId="{59149B31-B766-4CD3-B921-90A8B6054313}" type="sibTrans" cxnId="{43B5E9A0-831A-4283-A360-9C8B3B0BF484}">
      <dgm:prSet/>
      <dgm:spPr/>
      <dgm:t>
        <a:bodyPr/>
        <a:lstStyle/>
        <a:p>
          <a:endParaRPr lang="en-US"/>
        </a:p>
      </dgm:t>
    </dgm:pt>
    <dgm:pt modelId="{CE6250B1-25A0-4D1C-8F2E-BFC76C296EB5}">
      <dgm:prSet phldrT="[Text]"/>
      <dgm:spPr>
        <a:xfrm>
          <a:off x="1905527" y="79918"/>
          <a:ext cx="1523361" cy="761680"/>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dirty="0">
              <a:solidFill>
                <a:sysClr val="window" lastClr="FFFFFF"/>
              </a:solidFill>
              <a:latin typeface="Intel Clear"/>
              <a:ea typeface="+mn-ea"/>
              <a:cs typeface="+mn-cs"/>
            </a:rPr>
            <a:t>Network </a:t>
          </a:r>
          <a:r>
            <a:rPr lang="en-US" dirty="0" smtClean="0">
              <a:solidFill>
                <a:sysClr val="window" lastClr="FFFFFF"/>
              </a:solidFill>
              <a:latin typeface="Intel Clear"/>
              <a:ea typeface="+mn-ea"/>
              <a:cs typeface="+mn-cs"/>
            </a:rPr>
            <a:t>Tx</a:t>
          </a:r>
        </a:p>
        <a:p>
          <a:pPr>
            <a:spcAft>
              <a:spcPts val="0"/>
            </a:spcAft>
          </a:pPr>
          <a:r>
            <a:rPr lang="en-US" dirty="0" smtClean="0"/>
            <a:t>(PCIeRdCur)</a:t>
          </a:r>
          <a:endParaRPr lang="en-US" dirty="0">
            <a:solidFill>
              <a:sysClr val="window" lastClr="FFFFFF"/>
            </a:solidFill>
            <a:latin typeface="Intel Clear"/>
            <a:ea typeface="+mn-ea"/>
            <a:cs typeface="+mn-cs"/>
          </a:endParaRPr>
        </a:p>
      </dgm:t>
    </dgm:pt>
    <dgm:pt modelId="{80880DDD-170E-4BD0-A512-5B326E5CC67B}" type="parTrans" cxnId="{A3BC900C-6C07-4854-961A-B9600278E3A8}">
      <dgm:prSet/>
      <dgm:spPr/>
      <dgm:t>
        <a:bodyPr/>
        <a:lstStyle/>
        <a:p>
          <a:endParaRPr lang="en-US"/>
        </a:p>
      </dgm:t>
    </dgm:pt>
    <dgm:pt modelId="{AA1928E9-6125-4AFB-85E0-DF89F2EEE323}" type="sibTrans" cxnId="{A3BC900C-6C07-4854-961A-B9600278E3A8}">
      <dgm:prSet/>
      <dgm:spPr/>
      <dgm:t>
        <a:bodyPr/>
        <a:lstStyle/>
        <a:p>
          <a:endParaRPr lang="en-US"/>
        </a:p>
      </dgm:t>
    </dgm:pt>
    <dgm:pt modelId="{0F6AB993-A98D-4654-B0C1-A0DCFBB3FF16}">
      <dgm:prSet phldrT="[Text]"/>
      <dgm:spPr>
        <a:xfrm>
          <a:off x="3809728" y="79918"/>
          <a:ext cx="1523361" cy="761680"/>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dirty="0">
              <a:solidFill>
                <a:sysClr val="window" lastClr="FFFFFF"/>
              </a:solidFill>
              <a:latin typeface="Intel Clear"/>
              <a:ea typeface="+mn-ea"/>
              <a:cs typeface="+mn-cs"/>
            </a:rPr>
            <a:t>MMIO </a:t>
          </a:r>
          <a:r>
            <a:rPr lang="en-US" dirty="0" smtClean="0">
              <a:solidFill>
                <a:sysClr val="window" lastClr="FFFFFF"/>
              </a:solidFill>
              <a:latin typeface="Intel Clear"/>
              <a:ea typeface="+mn-ea"/>
              <a:cs typeface="+mn-cs"/>
            </a:rPr>
            <a:t>Read</a:t>
          </a:r>
        </a:p>
        <a:p>
          <a:pPr>
            <a:spcAft>
              <a:spcPct val="35000"/>
            </a:spcAft>
          </a:pPr>
          <a:r>
            <a:rPr lang="en-US" dirty="0" smtClean="0">
              <a:solidFill>
                <a:sysClr val="window" lastClr="FFFFFF"/>
              </a:solidFill>
              <a:latin typeface="Intel Clear"/>
              <a:ea typeface="+mn-ea"/>
              <a:cs typeface="+mn-cs"/>
            </a:rPr>
            <a:t>(</a:t>
          </a:r>
          <a:r>
            <a:rPr lang="en-US" dirty="0" err="1" smtClean="0">
              <a:solidFill>
                <a:sysClr val="window" lastClr="FFFFFF"/>
              </a:solidFill>
              <a:latin typeface="Intel Clear"/>
              <a:ea typeface="+mn-ea"/>
              <a:cs typeface="+mn-cs"/>
            </a:rPr>
            <a:t>PRd</a:t>
          </a:r>
          <a:r>
            <a:rPr lang="en-US" dirty="0" smtClean="0">
              <a:solidFill>
                <a:sysClr val="window" lastClr="FFFFFF"/>
              </a:solidFill>
              <a:latin typeface="Intel Clear"/>
              <a:ea typeface="+mn-ea"/>
              <a:cs typeface="+mn-cs"/>
            </a:rPr>
            <a:t>)</a:t>
          </a:r>
          <a:endParaRPr lang="en-US" dirty="0">
            <a:solidFill>
              <a:sysClr val="window" lastClr="FFFFFF"/>
            </a:solidFill>
            <a:latin typeface="Intel Clear"/>
            <a:ea typeface="+mn-ea"/>
            <a:cs typeface="+mn-cs"/>
          </a:endParaRPr>
        </a:p>
      </dgm:t>
    </dgm:pt>
    <dgm:pt modelId="{7FA51A3A-5632-46EC-A17A-13C91C0B3FFC}" type="parTrans" cxnId="{764E2A5D-D370-4E0A-8B54-A0E1603F12FF}">
      <dgm:prSet/>
      <dgm:spPr/>
      <dgm:t>
        <a:bodyPr/>
        <a:lstStyle/>
        <a:p>
          <a:endParaRPr lang="en-US"/>
        </a:p>
      </dgm:t>
    </dgm:pt>
    <dgm:pt modelId="{F4329541-66E6-4AD3-9AE3-0E6C39E1DF06}" type="sibTrans" cxnId="{764E2A5D-D370-4E0A-8B54-A0E1603F12FF}">
      <dgm:prSet/>
      <dgm:spPr/>
      <dgm:t>
        <a:bodyPr/>
        <a:lstStyle/>
        <a:p>
          <a:endParaRPr lang="en-US"/>
        </a:p>
      </dgm:t>
    </dgm:pt>
    <dgm:pt modelId="{C2DF93F8-E0B8-4723-A60C-078D8D95586C}">
      <dgm:prSet phldrT="[Text]"/>
      <dgm:spPr>
        <a:xfrm>
          <a:off x="5713930" y="79918"/>
          <a:ext cx="1523361" cy="761680"/>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dirty="0" smtClean="0">
              <a:solidFill>
                <a:sysClr val="window" lastClr="FFFFFF"/>
              </a:solidFill>
              <a:latin typeface="Intel Clear"/>
              <a:ea typeface="+mn-ea"/>
              <a:cs typeface="+mn-cs"/>
            </a:rPr>
            <a:t>MMIO Write</a:t>
          </a:r>
        </a:p>
        <a:p>
          <a:pPr>
            <a:spcAft>
              <a:spcPts val="0"/>
            </a:spcAft>
          </a:pPr>
          <a:r>
            <a:rPr lang="en-US" dirty="0" smtClean="0">
              <a:solidFill>
                <a:sysClr val="window" lastClr="FFFFFF"/>
              </a:solidFill>
              <a:latin typeface="Intel Clear"/>
              <a:ea typeface="+mn-ea"/>
              <a:cs typeface="+mn-cs"/>
            </a:rPr>
            <a:t>(WiL)</a:t>
          </a:r>
          <a:endParaRPr lang="en-US" dirty="0">
            <a:solidFill>
              <a:sysClr val="window" lastClr="FFFFFF"/>
            </a:solidFill>
            <a:latin typeface="Intel Clear"/>
            <a:ea typeface="+mn-ea"/>
            <a:cs typeface="+mn-cs"/>
          </a:endParaRPr>
        </a:p>
      </dgm:t>
    </dgm:pt>
    <dgm:pt modelId="{079E7ECC-F051-4DBF-9496-B2B3CDEBD78F}" type="parTrans" cxnId="{494C83D3-8666-43B8-A9B5-618DD45796EC}">
      <dgm:prSet/>
      <dgm:spPr/>
      <dgm:t>
        <a:bodyPr/>
        <a:lstStyle/>
        <a:p>
          <a:endParaRPr lang="en-US"/>
        </a:p>
      </dgm:t>
    </dgm:pt>
    <dgm:pt modelId="{2A696268-E0E8-43B2-93A5-71018E301D73}" type="sibTrans" cxnId="{494C83D3-8666-43B8-A9B5-618DD45796EC}">
      <dgm:prSet/>
      <dgm:spPr/>
      <dgm:t>
        <a:bodyPr/>
        <a:lstStyle/>
        <a:p>
          <a:endParaRPr lang="en-US"/>
        </a:p>
      </dgm:t>
    </dgm:pt>
    <dgm:pt modelId="{5DB12E80-C7A0-47C3-8384-D5FE85FB16FA}">
      <dgm:prSet phldrT="[Text]"/>
      <dgm:spPr>
        <a:xfrm>
          <a:off x="2210199" y="1032019"/>
          <a:ext cx="1218689" cy="761680"/>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Intel Clear"/>
              <a:ea typeface="+mn-ea"/>
              <a:cs typeface="+mn-cs"/>
            </a:rPr>
            <a:t>Inbound PCIe read</a:t>
          </a:r>
        </a:p>
      </dgm:t>
    </dgm:pt>
    <dgm:pt modelId="{238D8DF3-CF85-4898-AE88-178C1A7FA748}" type="parTrans" cxnId="{9C567875-E2B6-4894-89F2-1A2A63A2AD94}">
      <dgm:prSet/>
      <dgm:spPr>
        <a:xfrm>
          <a:off x="2057863" y="841598"/>
          <a:ext cx="152336" cy="571260"/>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gm:spPr>
      <dgm:t>
        <a:bodyPr/>
        <a:lstStyle/>
        <a:p>
          <a:endParaRPr lang="en-US"/>
        </a:p>
      </dgm:t>
    </dgm:pt>
    <dgm:pt modelId="{11C71EE9-C3FF-430E-AB51-822E9F300551}" type="sibTrans" cxnId="{9C567875-E2B6-4894-89F2-1A2A63A2AD94}">
      <dgm:prSet/>
      <dgm:spPr/>
      <dgm:t>
        <a:bodyPr/>
        <a:lstStyle/>
        <a:p>
          <a:endParaRPr lang="en-US"/>
        </a:p>
      </dgm:t>
    </dgm:pt>
    <dgm:pt modelId="{6503A967-51E1-4D2D-8697-223001A1621D}">
      <dgm:prSet phldrT="[Text]"/>
      <dgm:spPr>
        <a:xfrm>
          <a:off x="4114400" y="1032019"/>
          <a:ext cx="1218689" cy="761680"/>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Intel Clear"/>
              <a:ea typeface="+mn-ea"/>
              <a:cs typeface="+mn-cs"/>
            </a:rPr>
            <a:t>Outbound CPU read</a:t>
          </a:r>
        </a:p>
      </dgm:t>
    </dgm:pt>
    <dgm:pt modelId="{FE9463CB-6912-4320-BC4D-BDB8C0352694}" type="parTrans" cxnId="{E4B143DA-77A0-4D69-8C8D-CFC963625188}">
      <dgm:prSet/>
      <dgm:spPr>
        <a:xfrm>
          <a:off x="3962064" y="841598"/>
          <a:ext cx="152336" cy="571260"/>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gm:spPr>
      <dgm:t>
        <a:bodyPr/>
        <a:lstStyle/>
        <a:p>
          <a:endParaRPr lang="en-US"/>
        </a:p>
      </dgm:t>
    </dgm:pt>
    <dgm:pt modelId="{7A51CCC2-16E1-475D-8DDB-B387EF8A96C5}" type="sibTrans" cxnId="{E4B143DA-77A0-4D69-8C8D-CFC963625188}">
      <dgm:prSet/>
      <dgm:spPr/>
      <dgm:t>
        <a:bodyPr/>
        <a:lstStyle/>
        <a:p>
          <a:endParaRPr lang="en-US"/>
        </a:p>
      </dgm:t>
    </dgm:pt>
    <dgm:pt modelId="{67A500D2-C876-4636-BA07-B630BC5F84E7}">
      <dgm:prSet phldrT="[Text]"/>
      <dgm:spPr>
        <a:xfrm>
          <a:off x="6018602" y="1032019"/>
          <a:ext cx="1218689" cy="761680"/>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Intel Clear"/>
              <a:ea typeface="+mn-ea"/>
              <a:cs typeface="+mn-cs"/>
            </a:rPr>
            <a:t>Outbound CPU write</a:t>
          </a:r>
        </a:p>
      </dgm:t>
    </dgm:pt>
    <dgm:pt modelId="{5F2BA34E-078C-441B-B0E0-2F0A4F2539BB}" type="parTrans" cxnId="{A351A0CB-8AE8-4BEC-A010-A5232F59B6BC}">
      <dgm:prSet/>
      <dgm:spPr>
        <a:xfrm>
          <a:off x="5866266" y="841598"/>
          <a:ext cx="152336" cy="571260"/>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gm:spPr>
      <dgm:t>
        <a:bodyPr/>
        <a:lstStyle/>
        <a:p>
          <a:endParaRPr lang="en-US"/>
        </a:p>
      </dgm:t>
    </dgm:pt>
    <dgm:pt modelId="{15D088F7-BAB8-46A5-BD34-859D9DF1DEED}" type="sibTrans" cxnId="{A351A0CB-8AE8-4BEC-A010-A5232F59B6BC}">
      <dgm:prSet/>
      <dgm:spPr/>
      <dgm:t>
        <a:bodyPr/>
        <a:lstStyle/>
        <a:p>
          <a:endParaRPr lang="en-US"/>
        </a:p>
      </dgm:t>
    </dgm:pt>
    <dgm:pt modelId="{701884F8-900C-461D-BF3C-30EC4E1D62EA}" type="pres">
      <dgm:prSet presAssocID="{6247067F-C7EB-43DF-8AC0-19A193167EE9}" presName="diagram" presStyleCnt="0">
        <dgm:presLayoutVars>
          <dgm:chPref val="1"/>
          <dgm:dir/>
          <dgm:animOne val="branch"/>
          <dgm:animLvl val="lvl"/>
          <dgm:resizeHandles/>
        </dgm:presLayoutVars>
      </dgm:prSet>
      <dgm:spPr/>
      <dgm:t>
        <a:bodyPr/>
        <a:lstStyle/>
        <a:p>
          <a:endParaRPr lang="ru-RU"/>
        </a:p>
      </dgm:t>
    </dgm:pt>
    <dgm:pt modelId="{EEC58400-BEFB-4E8B-99F3-B5B6B7D62F60}" type="pres">
      <dgm:prSet presAssocID="{B49583E3-64CA-401D-ADA3-D80D32C3D93C}" presName="root" presStyleCnt="0"/>
      <dgm:spPr/>
    </dgm:pt>
    <dgm:pt modelId="{ED07B7E4-4C45-43AB-8CA2-5A56E7A2B050}" type="pres">
      <dgm:prSet presAssocID="{B49583E3-64CA-401D-ADA3-D80D32C3D93C}" presName="rootComposite" presStyleCnt="0"/>
      <dgm:spPr/>
    </dgm:pt>
    <dgm:pt modelId="{CC100DF8-C4FC-4E02-9DE3-E9550CAEC47D}" type="pres">
      <dgm:prSet presAssocID="{B49583E3-64CA-401D-ADA3-D80D32C3D93C}" presName="rootText" presStyleLbl="node1" presStyleIdx="0" presStyleCnt="4" custScaleX="111427"/>
      <dgm:spPr/>
      <dgm:t>
        <a:bodyPr/>
        <a:lstStyle/>
        <a:p>
          <a:endParaRPr lang="ru-RU"/>
        </a:p>
      </dgm:t>
    </dgm:pt>
    <dgm:pt modelId="{3CA4BCB5-D4BB-4508-8389-F80C1A114227}" type="pres">
      <dgm:prSet presAssocID="{B49583E3-64CA-401D-ADA3-D80D32C3D93C}" presName="rootConnector" presStyleLbl="node1" presStyleIdx="0" presStyleCnt="4"/>
      <dgm:spPr/>
      <dgm:t>
        <a:bodyPr/>
        <a:lstStyle/>
        <a:p>
          <a:endParaRPr lang="ru-RU"/>
        </a:p>
      </dgm:t>
    </dgm:pt>
    <dgm:pt modelId="{286BE499-A679-4683-8513-D66B7BE0CBCF}" type="pres">
      <dgm:prSet presAssocID="{B49583E3-64CA-401D-ADA3-D80D32C3D93C}" presName="childShape" presStyleCnt="0"/>
      <dgm:spPr/>
    </dgm:pt>
    <dgm:pt modelId="{70D0AB7C-AC71-4E18-99E9-D8E209619032}" type="pres">
      <dgm:prSet presAssocID="{41F7D19F-BDAB-46D7-88B4-CB85493D2352}" presName="Name13" presStyleLbl="parChTrans1D2" presStyleIdx="0" presStyleCnt="4"/>
      <dgm:spPr/>
      <dgm:t>
        <a:bodyPr/>
        <a:lstStyle/>
        <a:p>
          <a:endParaRPr lang="ru-RU"/>
        </a:p>
      </dgm:t>
    </dgm:pt>
    <dgm:pt modelId="{3C74A3DC-66EE-4277-8A0B-6C3985969311}" type="pres">
      <dgm:prSet presAssocID="{66751B0B-811A-4518-AB89-9CF7CEBA3906}" presName="childText" presStyleLbl="bgAcc1" presStyleIdx="0" presStyleCnt="4">
        <dgm:presLayoutVars>
          <dgm:bulletEnabled val="1"/>
        </dgm:presLayoutVars>
      </dgm:prSet>
      <dgm:spPr/>
      <dgm:t>
        <a:bodyPr/>
        <a:lstStyle/>
        <a:p>
          <a:endParaRPr lang="ru-RU"/>
        </a:p>
      </dgm:t>
    </dgm:pt>
    <dgm:pt modelId="{B5F73EB2-6F27-41E3-A85D-B5C3089E44B1}" type="pres">
      <dgm:prSet presAssocID="{CE6250B1-25A0-4D1C-8F2E-BFC76C296EB5}" presName="root" presStyleCnt="0"/>
      <dgm:spPr/>
    </dgm:pt>
    <dgm:pt modelId="{FE51B438-9ACE-40AD-821F-4E2C69F1C7D9}" type="pres">
      <dgm:prSet presAssocID="{CE6250B1-25A0-4D1C-8F2E-BFC76C296EB5}" presName="rootComposite" presStyleCnt="0"/>
      <dgm:spPr/>
    </dgm:pt>
    <dgm:pt modelId="{C6656152-345A-4D5E-B9B1-D83CDC6D7222}" type="pres">
      <dgm:prSet presAssocID="{CE6250B1-25A0-4D1C-8F2E-BFC76C296EB5}" presName="rootText" presStyleLbl="node1" presStyleIdx="1" presStyleCnt="4" custScaleX="118814" custLinFactNeighborX="-7984"/>
      <dgm:spPr/>
      <dgm:t>
        <a:bodyPr/>
        <a:lstStyle/>
        <a:p>
          <a:endParaRPr lang="ru-RU"/>
        </a:p>
      </dgm:t>
    </dgm:pt>
    <dgm:pt modelId="{94F4700B-992E-454C-82AA-95B83A734F11}" type="pres">
      <dgm:prSet presAssocID="{CE6250B1-25A0-4D1C-8F2E-BFC76C296EB5}" presName="rootConnector" presStyleLbl="node1" presStyleIdx="1" presStyleCnt="4"/>
      <dgm:spPr/>
      <dgm:t>
        <a:bodyPr/>
        <a:lstStyle/>
        <a:p>
          <a:endParaRPr lang="ru-RU"/>
        </a:p>
      </dgm:t>
    </dgm:pt>
    <dgm:pt modelId="{5E802223-EAEA-424E-9E2F-91D491475566}" type="pres">
      <dgm:prSet presAssocID="{CE6250B1-25A0-4D1C-8F2E-BFC76C296EB5}" presName="childShape" presStyleCnt="0"/>
      <dgm:spPr/>
    </dgm:pt>
    <dgm:pt modelId="{7650C54B-2AC6-4F0F-87E5-09596063FB06}" type="pres">
      <dgm:prSet presAssocID="{238D8DF3-CF85-4898-AE88-178C1A7FA748}" presName="Name13" presStyleLbl="parChTrans1D2" presStyleIdx="1" presStyleCnt="4"/>
      <dgm:spPr/>
      <dgm:t>
        <a:bodyPr/>
        <a:lstStyle/>
        <a:p>
          <a:endParaRPr lang="ru-RU"/>
        </a:p>
      </dgm:t>
    </dgm:pt>
    <dgm:pt modelId="{500E5AA0-D51D-4BDE-AF3F-7383D42739F6}" type="pres">
      <dgm:prSet presAssocID="{5DB12E80-C7A0-47C3-8384-D5FE85FB16FA}" presName="childText" presStyleLbl="bgAcc1" presStyleIdx="1" presStyleCnt="4" custLinFactNeighborX="-13727">
        <dgm:presLayoutVars>
          <dgm:bulletEnabled val="1"/>
        </dgm:presLayoutVars>
      </dgm:prSet>
      <dgm:spPr/>
      <dgm:t>
        <a:bodyPr/>
        <a:lstStyle/>
        <a:p>
          <a:endParaRPr lang="ru-RU"/>
        </a:p>
      </dgm:t>
    </dgm:pt>
    <dgm:pt modelId="{3C9D0FDE-D61F-441D-88CF-F3D44D60D5A2}" type="pres">
      <dgm:prSet presAssocID="{0F6AB993-A98D-4654-B0C1-A0DCFBB3FF16}" presName="root" presStyleCnt="0"/>
      <dgm:spPr/>
    </dgm:pt>
    <dgm:pt modelId="{59A5360A-8EA0-4AC2-BF5A-C6B52E95501F}" type="pres">
      <dgm:prSet presAssocID="{0F6AB993-A98D-4654-B0C1-A0DCFBB3FF16}" presName="rootComposite" presStyleCnt="0"/>
      <dgm:spPr/>
    </dgm:pt>
    <dgm:pt modelId="{7D0D4E82-BFDC-446D-ABCD-934FE30476B8}" type="pres">
      <dgm:prSet presAssocID="{0F6AB993-A98D-4654-B0C1-A0DCFBB3FF16}" presName="rootText" presStyleLbl="node1" presStyleIdx="2" presStyleCnt="4"/>
      <dgm:spPr/>
      <dgm:t>
        <a:bodyPr/>
        <a:lstStyle/>
        <a:p>
          <a:endParaRPr lang="ru-RU"/>
        </a:p>
      </dgm:t>
    </dgm:pt>
    <dgm:pt modelId="{2DBB6F50-9644-4EC9-9319-9534B34E48AA}" type="pres">
      <dgm:prSet presAssocID="{0F6AB993-A98D-4654-B0C1-A0DCFBB3FF16}" presName="rootConnector" presStyleLbl="node1" presStyleIdx="2" presStyleCnt="4"/>
      <dgm:spPr/>
      <dgm:t>
        <a:bodyPr/>
        <a:lstStyle/>
        <a:p>
          <a:endParaRPr lang="ru-RU"/>
        </a:p>
      </dgm:t>
    </dgm:pt>
    <dgm:pt modelId="{A6E191DA-CC3E-428E-B9BC-E128EDD86CCC}" type="pres">
      <dgm:prSet presAssocID="{0F6AB993-A98D-4654-B0C1-A0DCFBB3FF16}" presName="childShape" presStyleCnt="0"/>
      <dgm:spPr/>
    </dgm:pt>
    <dgm:pt modelId="{1B796CC7-C2CB-47BB-9057-38B0959A0541}" type="pres">
      <dgm:prSet presAssocID="{FE9463CB-6912-4320-BC4D-BDB8C0352694}" presName="Name13" presStyleLbl="parChTrans1D2" presStyleIdx="2" presStyleCnt="4"/>
      <dgm:spPr/>
      <dgm:t>
        <a:bodyPr/>
        <a:lstStyle/>
        <a:p>
          <a:endParaRPr lang="ru-RU"/>
        </a:p>
      </dgm:t>
    </dgm:pt>
    <dgm:pt modelId="{41757F5E-9DDA-44DC-B09D-CAA47593CA90}" type="pres">
      <dgm:prSet presAssocID="{6503A967-51E1-4D2D-8697-223001A1621D}" presName="childText" presStyleLbl="bgAcc1" presStyleIdx="2" presStyleCnt="4">
        <dgm:presLayoutVars>
          <dgm:bulletEnabled val="1"/>
        </dgm:presLayoutVars>
      </dgm:prSet>
      <dgm:spPr/>
      <dgm:t>
        <a:bodyPr/>
        <a:lstStyle/>
        <a:p>
          <a:endParaRPr lang="ru-RU"/>
        </a:p>
      </dgm:t>
    </dgm:pt>
    <dgm:pt modelId="{B0CE85BA-F44A-4E5E-A337-98A11CB30AFF}" type="pres">
      <dgm:prSet presAssocID="{C2DF93F8-E0B8-4723-A60C-078D8D95586C}" presName="root" presStyleCnt="0"/>
      <dgm:spPr/>
    </dgm:pt>
    <dgm:pt modelId="{3D02EC34-F8AF-4F68-8327-68B95A97F1DE}" type="pres">
      <dgm:prSet presAssocID="{C2DF93F8-E0B8-4723-A60C-078D8D95586C}" presName="rootComposite" presStyleCnt="0"/>
      <dgm:spPr/>
    </dgm:pt>
    <dgm:pt modelId="{75F1E6D0-55D8-422F-81CB-8B7991990BA4}" type="pres">
      <dgm:prSet presAssocID="{C2DF93F8-E0B8-4723-A60C-078D8D95586C}" presName="rootText" presStyleLbl="node1" presStyleIdx="3" presStyleCnt="4"/>
      <dgm:spPr/>
      <dgm:t>
        <a:bodyPr/>
        <a:lstStyle/>
        <a:p>
          <a:endParaRPr lang="ru-RU"/>
        </a:p>
      </dgm:t>
    </dgm:pt>
    <dgm:pt modelId="{9DEFD2AB-EAFA-424D-8E31-62C30D302127}" type="pres">
      <dgm:prSet presAssocID="{C2DF93F8-E0B8-4723-A60C-078D8D95586C}" presName="rootConnector" presStyleLbl="node1" presStyleIdx="3" presStyleCnt="4"/>
      <dgm:spPr/>
      <dgm:t>
        <a:bodyPr/>
        <a:lstStyle/>
        <a:p>
          <a:endParaRPr lang="ru-RU"/>
        </a:p>
      </dgm:t>
    </dgm:pt>
    <dgm:pt modelId="{C612ECF2-38CC-4F45-895E-1126A1991DB4}" type="pres">
      <dgm:prSet presAssocID="{C2DF93F8-E0B8-4723-A60C-078D8D95586C}" presName="childShape" presStyleCnt="0"/>
      <dgm:spPr/>
    </dgm:pt>
    <dgm:pt modelId="{C19C029F-B1C5-4AE3-A105-DD045C4CA2E7}" type="pres">
      <dgm:prSet presAssocID="{5F2BA34E-078C-441B-B0E0-2F0A4F2539BB}" presName="Name13" presStyleLbl="parChTrans1D2" presStyleIdx="3" presStyleCnt="4"/>
      <dgm:spPr/>
      <dgm:t>
        <a:bodyPr/>
        <a:lstStyle/>
        <a:p>
          <a:endParaRPr lang="ru-RU"/>
        </a:p>
      </dgm:t>
    </dgm:pt>
    <dgm:pt modelId="{584B322E-7F1B-496F-A50B-0AAE65566F0C}" type="pres">
      <dgm:prSet presAssocID="{67A500D2-C876-4636-BA07-B630BC5F84E7}" presName="childText" presStyleLbl="bgAcc1" presStyleIdx="3" presStyleCnt="4">
        <dgm:presLayoutVars>
          <dgm:bulletEnabled val="1"/>
        </dgm:presLayoutVars>
      </dgm:prSet>
      <dgm:spPr/>
      <dgm:t>
        <a:bodyPr/>
        <a:lstStyle/>
        <a:p>
          <a:endParaRPr lang="ru-RU"/>
        </a:p>
      </dgm:t>
    </dgm:pt>
  </dgm:ptLst>
  <dgm:cxnLst>
    <dgm:cxn modelId="{14F6C122-B544-45F7-AE8D-0FC55ECDCA1F}" type="presOf" srcId="{B49583E3-64CA-401D-ADA3-D80D32C3D93C}" destId="{CC100DF8-C4FC-4E02-9DE3-E9550CAEC47D}" srcOrd="0" destOrd="0" presId="urn:microsoft.com/office/officeart/2005/8/layout/hierarchy3"/>
    <dgm:cxn modelId="{157E0410-ECA1-4AC9-84DB-30A4414A5ADD}" type="presOf" srcId="{238D8DF3-CF85-4898-AE88-178C1A7FA748}" destId="{7650C54B-2AC6-4F0F-87E5-09596063FB06}" srcOrd="0" destOrd="0" presId="urn:microsoft.com/office/officeart/2005/8/layout/hierarchy3"/>
    <dgm:cxn modelId="{494C83D3-8666-43B8-A9B5-618DD45796EC}" srcId="{6247067F-C7EB-43DF-8AC0-19A193167EE9}" destId="{C2DF93F8-E0B8-4723-A60C-078D8D95586C}" srcOrd="3" destOrd="0" parTransId="{079E7ECC-F051-4DBF-9496-B2B3CDEBD78F}" sibTransId="{2A696268-E0E8-43B2-93A5-71018E301D73}"/>
    <dgm:cxn modelId="{20B3EDCF-20F9-4E9A-8514-A0C48111BCE9}" type="presOf" srcId="{CE6250B1-25A0-4D1C-8F2E-BFC76C296EB5}" destId="{C6656152-345A-4D5E-B9B1-D83CDC6D7222}" srcOrd="0" destOrd="0" presId="urn:microsoft.com/office/officeart/2005/8/layout/hierarchy3"/>
    <dgm:cxn modelId="{19507C5A-C731-4CC5-8399-80F69CA811C6}" type="presOf" srcId="{0F6AB993-A98D-4654-B0C1-A0DCFBB3FF16}" destId="{2DBB6F50-9644-4EC9-9319-9534B34E48AA}" srcOrd="1" destOrd="0" presId="urn:microsoft.com/office/officeart/2005/8/layout/hierarchy3"/>
    <dgm:cxn modelId="{C1A4ED4F-1BF4-4265-910A-A74320490EA8}" type="presOf" srcId="{6503A967-51E1-4D2D-8697-223001A1621D}" destId="{41757F5E-9DDA-44DC-B09D-CAA47593CA90}" srcOrd="0" destOrd="0" presId="urn:microsoft.com/office/officeart/2005/8/layout/hierarchy3"/>
    <dgm:cxn modelId="{6DA1DC0B-E18F-4E77-A6C4-C4793168AB48}" type="presOf" srcId="{5F2BA34E-078C-441B-B0E0-2F0A4F2539BB}" destId="{C19C029F-B1C5-4AE3-A105-DD045C4CA2E7}" srcOrd="0" destOrd="0" presId="urn:microsoft.com/office/officeart/2005/8/layout/hierarchy3"/>
    <dgm:cxn modelId="{A351A0CB-8AE8-4BEC-A010-A5232F59B6BC}" srcId="{C2DF93F8-E0B8-4723-A60C-078D8D95586C}" destId="{67A500D2-C876-4636-BA07-B630BC5F84E7}" srcOrd="0" destOrd="0" parTransId="{5F2BA34E-078C-441B-B0E0-2F0A4F2539BB}" sibTransId="{15D088F7-BAB8-46A5-BD34-859D9DF1DEED}"/>
    <dgm:cxn modelId="{E4B143DA-77A0-4D69-8C8D-CFC963625188}" srcId="{0F6AB993-A98D-4654-B0C1-A0DCFBB3FF16}" destId="{6503A967-51E1-4D2D-8697-223001A1621D}" srcOrd="0" destOrd="0" parTransId="{FE9463CB-6912-4320-BC4D-BDB8C0352694}" sibTransId="{7A51CCC2-16E1-475D-8DDB-B387EF8A96C5}"/>
    <dgm:cxn modelId="{9C567875-E2B6-4894-89F2-1A2A63A2AD94}" srcId="{CE6250B1-25A0-4D1C-8F2E-BFC76C296EB5}" destId="{5DB12E80-C7A0-47C3-8384-D5FE85FB16FA}" srcOrd="0" destOrd="0" parTransId="{238D8DF3-CF85-4898-AE88-178C1A7FA748}" sibTransId="{11C71EE9-C3FF-430E-AB51-822E9F300551}"/>
    <dgm:cxn modelId="{764E2A5D-D370-4E0A-8B54-A0E1603F12FF}" srcId="{6247067F-C7EB-43DF-8AC0-19A193167EE9}" destId="{0F6AB993-A98D-4654-B0C1-A0DCFBB3FF16}" srcOrd="2" destOrd="0" parTransId="{7FA51A3A-5632-46EC-A17A-13C91C0B3FFC}" sibTransId="{F4329541-66E6-4AD3-9AE3-0E6C39E1DF06}"/>
    <dgm:cxn modelId="{A3BC900C-6C07-4854-961A-B9600278E3A8}" srcId="{6247067F-C7EB-43DF-8AC0-19A193167EE9}" destId="{CE6250B1-25A0-4D1C-8F2E-BFC76C296EB5}" srcOrd="1" destOrd="0" parTransId="{80880DDD-170E-4BD0-A512-5B326E5CC67B}" sibTransId="{AA1928E9-6125-4AFB-85E0-DF89F2EEE323}"/>
    <dgm:cxn modelId="{7948DC61-26E8-4ACA-BD88-9FA8561BE6A9}" type="presOf" srcId="{67A500D2-C876-4636-BA07-B630BC5F84E7}" destId="{584B322E-7F1B-496F-A50B-0AAE65566F0C}" srcOrd="0" destOrd="0" presId="urn:microsoft.com/office/officeart/2005/8/layout/hierarchy3"/>
    <dgm:cxn modelId="{4447B798-E689-40DD-9952-D49BB91E5F77}" type="presOf" srcId="{B49583E3-64CA-401D-ADA3-D80D32C3D93C}" destId="{3CA4BCB5-D4BB-4508-8389-F80C1A114227}" srcOrd="1" destOrd="0" presId="urn:microsoft.com/office/officeart/2005/8/layout/hierarchy3"/>
    <dgm:cxn modelId="{1B3B55B5-EF1F-41DF-86D7-3835B7D2FCBB}" type="presOf" srcId="{0F6AB993-A98D-4654-B0C1-A0DCFBB3FF16}" destId="{7D0D4E82-BFDC-446D-ABCD-934FE30476B8}" srcOrd="0" destOrd="0" presId="urn:microsoft.com/office/officeart/2005/8/layout/hierarchy3"/>
    <dgm:cxn modelId="{A74617E9-9B9E-4D83-A85E-3F2D54714095}" type="presOf" srcId="{5DB12E80-C7A0-47C3-8384-D5FE85FB16FA}" destId="{500E5AA0-D51D-4BDE-AF3F-7383D42739F6}" srcOrd="0" destOrd="0" presId="urn:microsoft.com/office/officeart/2005/8/layout/hierarchy3"/>
    <dgm:cxn modelId="{6F9B4F27-BBB3-45F8-AD06-72A283B7BF32}" srcId="{6247067F-C7EB-43DF-8AC0-19A193167EE9}" destId="{B49583E3-64CA-401D-ADA3-D80D32C3D93C}" srcOrd="0" destOrd="0" parTransId="{360F53B6-B91B-4677-8FC3-F2D60EC86BD8}" sibTransId="{75C22DF7-F227-447A-8516-FFD5DB3DEFBB}"/>
    <dgm:cxn modelId="{DB0BCD07-5386-425C-94BF-606AFFFF0A9A}" type="presOf" srcId="{6247067F-C7EB-43DF-8AC0-19A193167EE9}" destId="{701884F8-900C-461D-BF3C-30EC4E1D62EA}" srcOrd="0" destOrd="0" presId="urn:microsoft.com/office/officeart/2005/8/layout/hierarchy3"/>
    <dgm:cxn modelId="{A9C97209-B133-47D5-9D1B-07DB5E09D44D}" type="presOf" srcId="{CE6250B1-25A0-4D1C-8F2E-BFC76C296EB5}" destId="{94F4700B-992E-454C-82AA-95B83A734F11}" srcOrd="1" destOrd="0" presId="urn:microsoft.com/office/officeart/2005/8/layout/hierarchy3"/>
    <dgm:cxn modelId="{43B5E9A0-831A-4283-A360-9C8B3B0BF484}" srcId="{B49583E3-64CA-401D-ADA3-D80D32C3D93C}" destId="{66751B0B-811A-4518-AB89-9CF7CEBA3906}" srcOrd="0" destOrd="0" parTransId="{41F7D19F-BDAB-46D7-88B4-CB85493D2352}" sibTransId="{59149B31-B766-4CD3-B921-90A8B6054313}"/>
    <dgm:cxn modelId="{6FCE609E-9BFC-441F-8EB4-555A5A8DED6F}" type="presOf" srcId="{41F7D19F-BDAB-46D7-88B4-CB85493D2352}" destId="{70D0AB7C-AC71-4E18-99E9-D8E209619032}" srcOrd="0" destOrd="0" presId="urn:microsoft.com/office/officeart/2005/8/layout/hierarchy3"/>
    <dgm:cxn modelId="{F4C6F343-C97D-4599-A7F4-BCC5F7156B02}" type="presOf" srcId="{FE9463CB-6912-4320-BC4D-BDB8C0352694}" destId="{1B796CC7-C2CB-47BB-9057-38B0959A0541}" srcOrd="0" destOrd="0" presId="urn:microsoft.com/office/officeart/2005/8/layout/hierarchy3"/>
    <dgm:cxn modelId="{1357403E-26C5-489E-806A-E7EA1A066C02}" type="presOf" srcId="{C2DF93F8-E0B8-4723-A60C-078D8D95586C}" destId="{9DEFD2AB-EAFA-424D-8E31-62C30D302127}" srcOrd="1" destOrd="0" presId="urn:microsoft.com/office/officeart/2005/8/layout/hierarchy3"/>
    <dgm:cxn modelId="{8345E749-E39D-4B51-97B5-637B2DA5BF15}" type="presOf" srcId="{C2DF93F8-E0B8-4723-A60C-078D8D95586C}" destId="{75F1E6D0-55D8-422F-81CB-8B7991990BA4}" srcOrd="0" destOrd="0" presId="urn:microsoft.com/office/officeart/2005/8/layout/hierarchy3"/>
    <dgm:cxn modelId="{78356568-651A-45BD-A0EC-F7785E68CE31}" type="presOf" srcId="{66751B0B-811A-4518-AB89-9CF7CEBA3906}" destId="{3C74A3DC-66EE-4277-8A0B-6C3985969311}" srcOrd="0" destOrd="0" presId="urn:microsoft.com/office/officeart/2005/8/layout/hierarchy3"/>
    <dgm:cxn modelId="{002BB994-8C2E-4AAC-80FA-F5F46C5FC2C1}" type="presParOf" srcId="{701884F8-900C-461D-BF3C-30EC4E1D62EA}" destId="{EEC58400-BEFB-4E8B-99F3-B5B6B7D62F60}" srcOrd="0" destOrd="0" presId="urn:microsoft.com/office/officeart/2005/8/layout/hierarchy3"/>
    <dgm:cxn modelId="{2F50DDF1-3BB5-40B7-86B1-82E1B66F78AD}" type="presParOf" srcId="{EEC58400-BEFB-4E8B-99F3-B5B6B7D62F60}" destId="{ED07B7E4-4C45-43AB-8CA2-5A56E7A2B050}" srcOrd="0" destOrd="0" presId="urn:microsoft.com/office/officeart/2005/8/layout/hierarchy3"/>
    <dgm:cxn modelId="{55D35C6E-640E-4213-B99E-6C0BE536B3B8}" type="presParOf" srcId="{ED07B7E4-4C45-43AB-8CA2-5A56E7A2B050}" destId="{CC100DF8-C4FC-4E02-9DE3-E9550CAEC47D}" srcOrd="0" destOrd="0" presId="urn:microsoft.com/office/officeart/2005/8/layout/hierarchy3"/>
    <dgm:cxn modelId="{3CD72BC4-B24C-48DA-848C-1F162A47E01E}" type="presParOf" srcId="{ED07B7E4-4C45-43AB-8CA2-5A56E7A2B050}" destId="{3CA4BCB5-D4BB-4508-8389-F80C1A114227}" srcOrd="1" destOrd="0" presId="urn:microsoft.com/office/officeart/2005/8/layout/hierarchy3"/>
    <dgm:cxn modelId="{2BDF6DC5-5ADE-4C0B-90F5-0B5082D6D96C}" type="presParOf" srcId="{EEC58400-BEFB-4E8B-99F3-B5B6B7D62F60}" destId="{286BE499-A679-4683-8513-D66B7BE0CBCF}" srcOrd="1" destOrd="0" presId="urn:microsoft.com/office/officeart/2005/8/layout/hierarchy3"/>
    <dgm:cxn modelId="{81ADAE27-338A-4755-A058-9C9EA265011C}" type="presParOf" srcId="{286BE499-A679-4683-8513-D66B7BE0CBCF}" destId="{70D0AB7C-AC71-4E18-99E9-D8E209619032}" srcOrd="0" destOrd="0" presId="urn:microsoft.com/office/officeart/2005/8/layout/hierarchy3"/>
    <dgm:cxn modelId="{2F81E37C-92C6-4177-914D-10774511CB37}" type="presParOf" srcId="{286BE499-A679-4683-8513-D66B7BE0CBCF}" destId="{3C74A3DC-66EE-4277-8A0B-6C3985969311}" srcOrd="1" destOrd="0" presId="urn:microsoft.com/office/officeart/2005/8/layout/hierarchy3"/>
    <dgm:cxn modelId="{D88712DF-08CF-4397-9B9A-0A79F827D669}" type="presParOf" srcId="{701884F8-900C-461D-BF3C-30EC4E1D62EA}" destId="{B5F73EB2-6F27-41E3-A85D-B5C3089E44B1}" srcOrd="1" destOrd="0" presId="urn:microsoft.com/office/officeart/2005/8/layout/hierarchy3"/>
    <dgm:cxn modelId="{A0D08E90-6B4C-4C48-BF03-E9E40230BCFF}" type="presParOf" srcId="{B5F73EB2-6F27-41E3-A85D-B5C3089E44B1}" destId="{FE51B438-9ACE-40AD-821F-4E2C69F1C7D9}" srcOrd="0" destOrd="0" presId="urn:microsoft.com/office/officeart/2005/8/layout/hierarchy3"/>
    <dgm:cxn modelId="{4C7A73B5-0D34-4B71-A270-AD10BD4B9F26}" type="presParOf" srcId="{FE51B438-9ACE-40AD-821F-4E2C69F1C7D9}" destId="{C6656152-345A-4D5E-B9B1-D83CDC6D7222}" srcOrd="0" destOrd="0" presId="urn:microsoft.com/office/officeart/2005/8/layout/hierarchy3"/>
    <dgm:cxn modelId="{B3AFBBE5-5750-405E-AFCE-6766486D0082}" type="presParOf" srcId="{FE51B438-9ACE-40AD-821F-4E2C69F1C7D9}" destId="{94F4700B-992E-454C-82AA-95B83A734F11}" srcOrd="1" destOrd="0" presId="urn:microsoft.com/office/officeart/2005/8/layout/hierarchy3"/>
    <dgm:cxn modelId="{3157BD44-2357-4AAB-BEC7-B4B2F8840549}" type="presParOf" srcId="{B5F73EB2-6F27-41E3-A85D-B5C3089E44B1}" destId="{5E802223-EAEA-424E-9E2F-91D491475566}" srcOrd="1" destOrd="0" presId="urn:microsoft.com/office/officeart/2005/8/layout/hierarchy3"/>
    <dgm:cxn modelId="{F13034F8-C1C5-46D2-BFDA-816C58B776EE}" type="presParOf" srcId="{5E802223-EAEA-424E-9E2F-91D491475566}" destId="{7650C54B-2AC6-4F0F-87E5-09596063FB06}" srcOrd="0" destOrd="0" presId="urn:microsoft.com/office/officeart/2005/8/layout/hierarchy3"/>
    <dgm:cxn modelId="{0F9895F4-0B10-4E06-98D9-3D9ADEB8E9C0}" type="presParOf" srcId="{5E802223-EAEA-424E-9E2F-91D491475566}" destId="{500E5AA0-D51D-4BDE-AF3F-7383D42739F6}" srcOrd="1" destOrd="0" presId="urn:microsoft.com/office/officeart/2005/8/layout/hierarchy3"/>
    <dgm:cxn modelId="{D39599F5-EBBF-46CA-9E96-5FCD4D8916B6}" type="presParOf" srcId="{701884F8-900C-461D-BF3C-30EC4E1D62EA}" destId="{3C9D0FDE-D61F-441D-88CF-F3D44D60D5A2}" srcOrd="2" destOrd="0" presId="urn:microsoft.com/office/officeart/2005/8/layout/hierarchy3"/>
    <dgm:cxn modelId="{D7C1B1EE-315F-46ED-BF8A-F132159FDAAE}" type="presParOf" srcId="{3C9D0FDE-D61F-441D-88CF-F3D44D60D5A2}" destId="{59A5360A-8EA0-4AC2-BF5A-C6B52E95501F}" srcOrd="0" destOrd="0" presId="urn:microsoft.com/office/officeart/2005/8/layout/hierarchy3"/>
    <dgm:cxn modelId="{6B64A857-CCAB-42C2-A7A0-BA7BB31E6432}" type="presParOf" srcId="{59A5360A-8EA0-4AC2-BF5A-C6B52E95501F}" destId="{7D0D4E82-BFDC-446D-ABCD-934FE30476B8}" srcOrd="0" destOrd="0" presId="urn:microsoft.com/office/officeart/2005/8/layout/hierarchy3"/>
    <dgm:cxn modelId="{DCE63CEF-27C7-4B37-A9B8-CCED10C03F66}" type="presParOf" srcId="{59A5360A-8EA0-4AC2-BF5A-C6B52E95501F}" destId="{2DBB6F50-9644-4EC9-9319-9534B34E48AA}" srcOrd="1" destOrd="0" presId="urn:microsoft.com/office/officeart/2005/8/layout/hierarchy3"/>
    <dgm:cxn modelId="{B537EE94-F94D-4B9B-86CC-09814EA43942}" type="presParOf" srcId="{3C9D0FDE-D61F-441D-88CF-F3D44D60D5A2}" destId="{A6E191DA-CC3E-428E-B9BC-E128EDD86CCC}" srcOrd="1" destOrd="0" presId="urn:microsoft.com/office/officeart/2005/8/layout/hierarchy3"/>
    <dgm:cxn modelId="{06EC88E3-59F2-4D0A-B5AE-39E903D559E0}" type="presParOf" srcId="{A6E191DA-CC3E-428E-B9BC-E128EDD86CCC}" destId="{1B796CC7-C2CB-47BB-9057-38B0959A0541}" srcOrd="0" destOrd="0" presId="urn:microsoft.com/office/officeart/2005/8/layout/hierarchy3"/>
    <dgm:cxn modelId="{98DE9EF2-F4CF-4A9F-B4E4-6CC5530F894E}" type="presParOf" srcId="{A6E191DA-CC3E-428E-B9BC-E128EDD86CCC}" destId="{41757F5E-9DDA-44DC-B09D-CAA47593CA90}" srcOrd="1" destOrd="0" presId="urn:microsoft.com/office/officeart/2005/8/layout/hierarchy3"/>
    <dgm:cxn modelId="{75B0DB35-4768-44B7-83B1-149F6B90B57C}" type="presParOf" srcId="{701884F8-900C-461D-BF3C-30EC4E1D62EA}" destId="{B0CE85BA-F44A-4E5E-A337-98A11CB30AFF}" srcOrd="3" destOrd="0" presId="urn:microsoft.com/office/officeart/2005/8/layout/hierarchy3"/>
    <dgm:cxn modelId="{F5E6F87E-6695-42F8-8245-E8A4210DEDB0}" type="presParOf" srcId="{B0CE85BA-F44A-4E5E-A337-98A11CB30AFF}" destId="{3D02EC34-F8AF-4F68-8327-68B95A97F1DE}" srcOrd="0" destOrd="0" presId="urn:microsoft.com/office/officeart/2005/8/layout/hierarchy3"/>
    <dgm:cxn modelId="{BB486E34-29FE-4A1D-9131-4AF55690D2BD}" type="presParOf" srcId="{3D02EC34-F8AF-4F68-8327-68B95A97F1DE}" destId="{75F1E6D0-55D8-422F-81CB-8B7991990BA4}" srcOrd="0" destOrd="0" presId="urn:microsoft.com/office/officeart/2005/8/layout/hierarchy3"/>
    <dgm:cxn modelId="{5EC83171-25D6-4E68-A76A-6BFF105A67DE}" type="presParOf" srcId="{3D02EC34-F8AF-4F68-8327-68B95A97F1DE}" destId="{9DEFD2AB-EAFA-424D-8E31-62C30D302127}" srcOrd="1" destOrd="0" presId="urn:microsoft.com/office/officeart/2005/8/layout/hierarchy3"/>
    <dgm:cxn modelId="{205ED39B-B829-43AB-BBF6-38E082094AE6}" type="presParOf" srcId="{B0CE85BA-F44A-4E5E-A337-98A11CB30AFF}" destId="{C612ECF2-38CC-4F45-895E-1126A1991DB4}" srcOrd="1" destOrd="0" presId="urn:microsoft.com/office/officeart/2005/8/layout/hierarchy3"/>
    <dgm:cxn modelId="{D5FDC161-4012-4393-AC0F-89478B38A385}" type="presParOf" srcId="{C612ECF2-38CC-4F45-895E-1126A1991DB4}" destId="{C19C029F-B1C5-4AE3-A105-DD045C4CA2E7}" srcOrd="0" destOrd="0" presId="urn:microsoft.com/office/officeart/2005/8/layout/hierarchy3"/>
    <dgm:cxn modelId="{69B0EBBA-6128-4BAA-B36B-9696D2ADD73E}" type="presParOf" srcId="{C612ECF2-38CC-4F45-895E-1126A1991DB4}" destId="{584B322E-7F1B-496F-A50B-0AAE65566F0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00DF8-C4FC-4E02-9DE3-E9550CAEC47D}">
      <dsp:nvSpPr>
        <dsp:cNvPr id="0" name=""/>
        <dsp:cNvSpPr/>
      </dsp:nvSpPr>
      <dsp:spPr>
        <a:xfrm>
          <a:off x="4179" y="315817"/>
          <a:ext cx="2126717" cy="954309"/>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ts val="0"/>
            </a:spcAft>
          </a:pPr>
          <a:r>
            <a:rPr lang="en-US" sz="2500" kern="1200" dirty="0">
              <a:solidFill>
                <a:sysClr val="window" lastClr="FFFFFF"/>
              </a:solidFill>
              <a:latin typeface="Intel Clear"/>
              <a:ea typeface="+mn-ea"/>
              <a:cs typeface="+mn-cs"/>
            </a:rPr>
            <a:t>Network </a:t>
          </a:r>
          <a:r>
            <a:rPr lang="en-US" sz="2500" kern="1200" dirty="0" smtClean="0">
              <a:solidFill>
                <a:sysClr val="window" lastClr="FFFFFF"/>
              </a:solidFill>
              <a:latin typeface="Intel Clear"/>
              <a:ea typeface="+mn-ea"/>
              <a:cs typeface="+mn-cs"/>
            </a:rPr>
            <a:t>Rx</a:t>
          </a:r>
        </a:p>
        <a:p>
          <a:pPr lvl="0" algn="ctr" defTabSz="1111250">
            <a:lnSpc>
              <a:spcPct val="90000"/>
            </a:lnSpc>
            <a:spcBef>
              <a:spcPct val="0"/>
            </a:spcBef>
            <a:spcAft>
              <a:spcPct val="35000"/>
            </a:spcAft>
          </a:pPr>
          <a:r>
            <a:rPr lang="en-US" sz="2500" kern="1200" dirty="0" smtClean="0">
              <a:solidFill>
                <a:sysClr val="window" lastClr="FFFFFF"/>
              </a:solidFill>
              <a:latin typeface="Intel Clear"/>
              <a:ea typeface="+mn-ea"/>
              <a:cs typeface="+mn-cs"/>
            </a:rPr>
            <a:t>(</a:t>
          </a:r>
          <a:r>
            <a:rPr lang="en-US" sz="2500" kern="1200" dirty="0" err="1" smtClean="0">
              <a:solidFill>
                <a:sysClr val="window" lastClr="FFFFFF"/>
              </a:solidFill>
              <a:latin typeface="Intel Clear"/>
              <a:ea typeface="+mn-ea"/>
              <a:cs typeface="+mn-cs"/>
            </a:rPr>
            <a:t>ItoM</a:t>
          </a:r>
          <a:r>
            <a:rPr lang="en-US" sz="2500" kern="1200" dirty="0" smtClean="0">
              <a:solidFill>
                <a:sysClr val="window" lastClr="FFFFFF"/>
              </a:solidFill>
              <a:latin typeface="Intel Clear"/>
              <a:ea typeface="+mn-ea"/>
              <a:cs typeface="+mn-cs"/>
            </a:rPr>
            <a:t>/RFO)</a:t>
          </a:r>
          <a:endParaRPr lang="en-US" sz="2500" kern="1200" dirty="0">
            <a:solidFill>
              <a:sysClr val="window" lastClr="FFFFFF"/>
            </a:solidFill>
            <a:latin typeface="Intel Clear"/>
            <a:ea typeface="+mn-ea"/>
            <a:cs typeface="+mn-cs"/>
          </a:endParaRPr>
        </a:p>
      </dsp:txBody>
      <dsp:txXfrm>
        <a:off x="32130" y="343768"/>
        <a:ext cx="2070815" cy="898407"/>
      </dsp:txXfrm>
    </dsp:sp>
    <dsp:sp modelId="{70D0AB7C-AC71-4E18-99E9-D8E209619032}">
      <dsp:nvSpPr>
        <dsp:cNvPr id="0" name=""/>
        <dsp:cNvSpPr/>
      </dsp:nvSpPr>
      <dsp:spPr>
        <a:xfrm>
          <a:off x="216851" y="1270127"/>
          <a:ext cx="212671" cy="715732"/>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C74A3DC-66EE-4277-8A0B-6C3985969311}">
      <dsp:nvSpPr>
        <dsp:cNvPr id="0" name=""/>
        <dsp:cNvSpPr/>
      </dsp:nvSpPr>
      <dsp:spPr>
        <a:xfrm>
          <a:off x="429523" y="1508705"/>
          <a:ext cx="1526895" cy="954309"/>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hueOff val="0"/>
                  <a:satOff val="0"/>
                  <a:lumOff val="0"/>
                  <a:alphaOff val="0"/>
                </a:sysClr>
              </a:solidFill>
              <a:latin typeface="Intel Clear"/>
              <a:ea typeface="+mn-ea"/>
              <a:cs typeface="+mn-cs"/>
            </a:rPr>
            <a:t>Inbound PCIe write</a:t>
          </a:r>
        </a:p>
      </dsp:txBody>
      <dsp:txXfrm>
        <a:off x="457474" y="1536656"/>
        <a:ext cx="1470993" cy="898407"/>
      </dsp:txXfrm>
    </dsp:sp>
    <dsp:sp modelId="{C6656152-345A-4D5E-B9B1-D83CDC6D7222}">
      <dsp:nvSpPr>
        <dsp:cNvPr id="0" name=""/>
        <dsp:cNvSpPr/>
      </dsp:nvSpPr>
      <dsp:spPr>
        <a:xfrm>
          <a:off x="2455668" y="315817"/>
          <a:ext cx="2267707" cy="954309"/>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ts val="0"/>
            </a:spcAft>
          </a:pPr>
          <a:r>
            <a:rPr lang="en-US" sz="2500" kern="1200" dirty="0">
              <a:solidFill>
                <a:sysClr val="window" lastClr="FFFFFF"/>
              </a:solidFill>
              <a:latin typeface="Intel Clear"/>
              <a:ea typeface="+mn-ea"/>
              <a:cs typeface="+mn-cs"/>
            </a:rPr>
            <a:t>Network </a:t>
          </a:r>
          <a:r>
            <a:rPr lang="en-US" sz="2500" kern="1200" dirty="0" smtClean="0">
              <a:solidFill>
                <a:sysClr val="window" lastClr="FFFFFF"/>
              </a:solidFill>
              <a:latin typeface="Intel Clear"/>
              <a:ea typeface="+mn-ea"/>
              <a:cs typeface="+mn-cs"/>
            </a:rPr>
            <a:t>Tx</a:t>
          </a:r>
        </a:p>
        <a:p>
          <a:pPr lvl="0" algn="ctr" defTabSz="1111250">
            <a:lnSpc>
              <a:spcPct val="90000"/>
            </a:lnSpc>
            <a:spcBef>
              <a:spcPct val="0"/>
            </a:spcBef>
            <a:spcAft>
              <a:spcPts val="0"/>
            </a:spcAft>
          </a:pPr>
          <a:r>
            <a:rPr lang="en-US" sz="2500" kern="1200" dirty="0" smtClean="0"/>
            <a:t>(PCIeRdCur)</a:t>
          </a:r>
          <a:endParaRPr lang="en-US" sz="2500" kern="1200" dirty="0">
            <a:solidFill>
              <a:sysClr val="window" lastClr="FFFFFF"/>
            </a:solidFill>
            <a:latin typeface="Intel Clear"/>
            <a:ea typeface="+mn-ea"/>
            <a:cs typeface="+mn-cs"/>
          </a:endParaRPr>
        </a:p>
      </dsp:txBody>
      <dsp:txXfrm>
        <a:off x="2483619" y="343768"/>
        <a:ext cx="2211805" cy="898407"/>
      </dsp:txXfrm>
    </dsp:sp>
    <dsp:sp modelId="{7650C54B-2AC6-4F0F-87E5-09596063FB06}">
      <dsp:nvSpPr>
        <dsp:cNvPr id="0" name=""/>
        <dsp:cNvSpPr/>
      </dsp:nvSpPr>
      <dsp:spPr>
        <a:xfrm>
          <a:off x="2682439" y="1270127"/>
          <a:ext cx="169557" cy="715732"/>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00E5AA0-D51D-4BDE-AF3F-7383D42739F6}">
      <dsp:nvSpPr>
        <dsp:cNvPr id="0" name=""/>
        <dsp:cNvSpPr/>
      </dsp:nvSpPr>
      <dsp:spPr>
        <a:xfrm>
          <a:off x="2851997" y="1508705"/>
          <a:ext cx="1526895" cy="954309"/>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hueOff val="0"/>
                  <a:satOff val="0"/>
                  <a:lumOff val="0"/>
                  <a:alphaOff val="0"/>
                </a:sysClr>
              </a:solidFill>
              <a:latin typeface="Intel Clear"/>
              <a:ea typeface="+mn-ea"/>
              <a:cs typeface="+mn-cs"/>
            </a:rPr>
            <a:t>Inbound PCIe read</a:t>
          </a:r>
        </a:p>
      </dsp:txBody>
      <dsp:txXfrm>
        <a:off x="2879948" y="1536656"/>
        <a:ext cx="1470993" cy="898407"/>
      </dsp:txXfrm>
    </dsp:sp>
    <dsp:sp modelId="{7D0D4E82-BFDC-446D-ABCD-934FE30476B8}">
      <dsp:nvSpPr>
        <dsp:cNvPr id="0" name=""/>
        <dsp:cNvSpPr/>
      </dsp:nvSpPr>
      <dsp:spPr>
        <a:xfrm>
          <a:off x="5352914" y="315817"/>
          <a:ext cx="1908619" cy="954309"/>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ts val="0"/>
            </a:spcAft>
          </a:pPr>
          <a:r>
            <a:rPr lang="en-US" sz="2500" kern="1200" dirty="0">
              <a:solidFill>
                <a:sysClr val="window" lastClr="FFFFFF"/>
              </a:solidFill>
              <a:latin typeface="Intel Clear"/>
              <a:ea typeface="+mn-ea"/>
              <a:cs typeface="+mn-cs"/>
            </a:rPr>
            <a:t>MMIO </a:t>
          </a:r>
          <a:r>
            <a:rPr lang="en-US" sz="2500" kern="1200" dirty="0" smtClean="0">
              <a:solidFill>
                <a:sysClr val="window" lastClr="FFFFFF"/>
              </a:solidFill>
              <a:latin typeface="Intel Clear"/>
              <a:ea typeface="+mn-ea"/>
              <a:cs typeface="+mn-cs"/>
            </a:rPr>
            <a:t>Read</a:t>
          </a:r>
        </a:p>
        <a:p>
          <a:pPr lvl="0" algn="ctr" defTabSz="1111250">
            <a:lnSpc>
              <a:spcPct val="90000"/>
            </a:lnSpc>
            <a:spcBef>
              <a:spcPct val="0"/>
            </a:spcBef>
            <a:spcAft>
              <a:spcPct val="35000"/>
            </a:spcAft>
          </a:pPr>
          <a:r>
            <a:rPr lang="en-US" sz="2500" kern="1200" dirty="0" smtClean="0">
              <a:solidFill>
                <a:sysClr val="window" lastClr="FFFFFF"/>
              </a:solidFill>
              <a:latin typeface="Intel Clear"/>
              <a:ea typeface="+mn-ea"/>
              <a:cs typeface="+mn-cs"/>
            </a:rPr>
            <a:t>(</a:t>
          </a:r>
          <a:r>
            <a:rPr lang="en-US" sz="2500" kern="1200" dirty="0" err="1" smtClean="0">
              <a:solidFill>
                <a:sysClr val="window" lastClr="FFFFFF"/>
              </a:solidFill>
              <a:latin typeface="Intel Clear"/>
              <a:ea typeface="+mn-ea"/>
              <a:cs typeface="+mn-cs"/>
            </a:rPr>
            <a:t>PRd</a:t>
          </a:r>
          <a:r>
            <a:rPr lang="en-US" sz="2500" kern="1200" dirty="0" smtClean="0">
              <a:solidFill>
                <a:sysClr val="window" lastClr="FFFFFF"/>
              </a:solidFill>
              <a:latin typeface="Intel Clear"/>
              <a:ea typeface="+mn-ea"/>
              <a:cs typeface="+mn-cs"/>
            </a:rPr>
            <a:t>)</a:t>
          </a:r>
          <a:endParaRPr lang="en-US" sz="2500" kern="1200" dirty="0">
            <a:solidFill>
              <a:sysClr val="window" lastClr="FFFFFF"/>
            </a:solidFill>
            <a:latin typeface="Intel Clear"/>
            <a:ea typeface="+mn-ea"/>
            <a:cs typeface="+mn-cs"/>
          </a:endParaRPr>
        </a:p>
      </dsp:txBody>
      <dsp:txXfrm>
        <a:off x="5380865" y="343768"/>
        <a:ext cx="1852717" cy="898407"/>
      </dsp:txXfrm>
    </dsp:sp>
    <dsp:sp modelId="{1B796CC7-C2CB-47BB-9057-38B0959A0541}">
      <dsp:nvSpPr>
        <dsp:cNvPr id="0" name=""/>
        <dsp:cNvSpPr/>
      </dsp:nvSpPr>
      <dsp:spPr>
        <a:xfrm>
          <a:off x="5543776" y="1270127"/>
          <a:ext cx="190861" cy="715732"/>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1757F5E-9DDA-44DC-B09D-CAA47593CA90}">
      <dsp:nvSpPr>
        <dsp:cNvPr id="0" name=""/>
        <dsp:cNvSpPr/>
      </dsp:nvSpPr>
      <dsp:spPr>
        <a:xfrm>
          <a:off x="5734638" y="1508705"/>
          <a:ext cx="1526895" cy="954309"/>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hueOff val="0"/>
                  <a:satOff val="0"/>
                  <a:lumOff val="0"/>
                  <a:alphaOff val="0"/>
                </a:sysClr>
              </a:solidFill>
              <a:latin typeface="Intel Clear"/>
              <a:ea typeface="+mn-ea"/>
              <a:cs typeface="+mn-cs"/>
            </a:rPr>
            <a:t>Outbound CPU read</a:t>
          </a:r>
        </a:p>
      </dsp:txBody>
      <dsp:txXfrm>
        <a:off x="5762589" y="1536656"/>
        <a:ext cx="1470993" cy="898407"/>
      </dsp:txXfrm>
    </dsp:sp>
    <dsp:sp modelId="{75F1E6D0-55D8-422F-81CB-8B7991990BA4}">
      <dsp:nvSpPr>
        <dsp:cNvPr id="0" name=""/>
        <dsp:cNvSpPr/>
      </dsp:nvSpPr>
      <dsp:spPr>
        <a:xfrm>
          <a:off x="7738689" y="315817"/>
          <a:ext cx="1908619" cy="954309"/>
        </a:xfrm>
        <a:prstGeom prst="roundRect">
          <a:avLst>
            <a:gd name="adj" fmla="val 10000"/>
          </a:avLst>
        </a:prstGeom>
        <a:solidFill>
          <a:srgbClr val="0071C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ts val="0"/>
            </a:spcAft>
          </a:pPr>
          <a:r>
            <a:rPr lang="en-US" sz="2500" kern="1200" dirty="0" smtClean="0">
              <a:solidFill>
                <a:sysClr val="window" lastClr="FFFFFF"/>
              </a:solidFill>
              <a:latin typeface="Intel Clear"/>
              <a:ea typeface="+mn-ea"/>
              <a:cs typeface="+mn-cs"/>
            </a:rPr>
            <a:t>MMIO Write</a:t>
          </a:r>
        </a:p>
        <a:p>
          <a:pPr lvl="0" algn="ctr" defTabSz="1111250">
            <a:lnSpc>
              <a:spcPct val="90000"/>
            </a:lnSpc>
            <a:spcBef>
              <a:spcPct val="0"/>
            </a:spcBef>
            <a:spcAft>
              <a:spcPts val="0"/>
            </a:spcAft>
          </a:pPr>
          <a:r>
            <a:rPr lang="en-US" sz="2500" kern="1200" dirty="0" smtClean="0">
              <a:solidFill>
                <a:sysClr val="window" lastClr="FFFFFF"/>
              </a:solidFill>
              <a:latin typeface="Intel Clear"/>
              <a:ea typeface="+mn-ea"/>
              <a:cs typeface="+mn-cs"/>
            </a:rPr>
            <a:t>(WiL)</a:t>
          </a:r>
          <a:endParaRPr lang="en-US" sz="2500" kern="1200" dirty="0">
            <a:solidFill>
              <a:sysClr val="window" lastClr="FFFFFF"/>
            </a:solidFill>
            <a:latin typeface="Intel Clear"/>
            <a:ea typeface="+mn-ea"/>
            <a:cs typeface="+mn-cs"/>
          </a:endParaRPr>
        </a:p>
      </dsp:txBody>
      <dsp:txXfrm>
        <a:off x="7766640" y="343768"/>
        <a:ext cx="1852717" cy="898407"/>
      </dsp:txXfrm>
    </dsp:sp>
    <dsp:sp modelId="{C19C029F-B1C5-4AE3-A105-DD045C4CA2E7}">
      <dsp:nvSpPr>
        <dsp:cNvPr id="0" name=""/>
        <dsp:cNvSpPr/>
      </dsp:nvSpPr>
      <dsp:spPr>
        <a:xfrm>
          <a:off x="7929551" y="1270127"/>
          <a:ext cx="190861" cy="715732"/>
        </a:xfrm>
        <a:custGeom>
          <a:avLst/>
          <a:gdLst/>
          <a:ahLst/>
          <a:cxnLst/>
          <a:rect l="0" t="0" r="0" b="0"/>
          <a:pathLst>
            <a:path>
              <a:moveTo>
                <a:pt x="0" y="0"/>
              </a:moveTo>
              <a:lnTo>
                <a:pt x="0" y="571260"/>
              </a:lnTo>
              <a:lnTo>
                <a:pt x="152336" y="571260"/>
              </a:lnTo>
            </a:path>
          </a:pathLst>
        </a:custGeom>
        <a:noFill/>
        <a:ln w="25400" cap="flat" cmpd="sng" algn="ctr">
          <a:solidFill>
            <a:srgbClr val="0071C5">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84B322E-7F1B-496F-A50B-0AAE65566F0C}">
      <dsp:nvSpPr>
        <dsp:cNvPr id="0" name=""/>
        <dsp:cNvSpPr/>
      </dsp:nvSpPr>
      <dsp:spPr>
        <a:xfrm>
          <a:off x="8120413" y="1508705"/>
          <a:ext cx="1526895" cy="954309"/>
        </a:xfrm>
        <a:prstGeom prst="roundRect">
          <a:avLst>
            <a:gd name="adj" fmla="val 10000"/>
          </a:avLst>
        </a:prstGeom>
        <a:solidFill>
          <a:sysClr val="window" lastClr="FFFFFF">
            <a:alpha val="90000"/>
            <a:hueOff val="0"/>
            <a:satOff val="0"/>
            <a:lumOff val="0"/>
            <a:alphaOff val="0"/>
          </a:sysClr>
        </a:solidFill>
        <a:ln w="25400" cap="flat" cmpd="sng" algn="ctr">
          <a:solidFill>
            <a:srgbClr val="0071C5">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solidFill>
                <a:sysClr val="windowText" lastClr="000000">
                  <a:hueOff val="0"/>
                  <a:satOff val="0"/>
                  <a:lumOff val="0"/>
                  <a:alphaOff val="0"/>
                </a:sysClr>
              </a:solidFill>
              <a:latin typeface="Intel Clear"/>
              <a:ea typeface="+mn-ea"/>
              <a:cs typeface="+mn-cs"/>
            </a:rPr>
            <a:t>Outbound CPU write</a:t>
          </a:r>
        </a:p>
      </dsp:txBody>
      <dsp:txXfrm>
        <a:off x="8148364" y="1536656"/>
        <a:ext cx="1470993" cy="8984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B38013-A3EC-3B45-817A-5929A218602D}" type="datetimeFigureOut">
              <a:rPr lang="en-US" smtClean="0"/>
              <a:t>6/20/2018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F47F7-EAD3-824A-BCB1-958757616BDA}" type="slidenum">
              <a:rPr lang="en-US" smtClean="0"/>
              <a:t>‹#›</a:t>
            </a:fld>
            <a:endParaRPr lang="en-US"/>
          </a:p>
        </p:txBody>
      </p:sp>
    </p:spTree>
    <p:extLst>
      <p:ext uri="{BB962C8B-B14F-4D97-AF65-F5344CB8AC3E}">
        <p14:creationId xmlns:p14="http://schemas.microsoft.com/office/powerpoint/2010/main" val="76407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B1DC7-488C-4D71-8671-A29989560ACA}" type="datetimeFigureOut">
              <a:rPr lang="ru-RU" smtClean="0"/>
              <a:t>20.06.2018</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84178-2E1B-40AC-A923-18910381255D}" type="slidenum">
              <a:rPr lang="ru-RU" smtClean="0"/>
              <a:t>‹#›</a:t>
            </a:fld>
            <a:endParaRPr lang="ru-RU"/>
          </a:p>
        </p:txBody>
      </p:sp>
    </p:spTree>
    <p:extLst>
      <p:ext uri="{BB962C8B-B14F-4D97-AF65-F5344CB8AC3E}">
        <p14:creationId xmlns:p14="http://schemas.microsoft.com/office/powerpoint/2010/main" val="97858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a:t>
            </a:fld>
            <a:endParaRPr lang="ru-RU"/>
          </a:p>
        </p:txBody>
      </p:sp>
    </p:spTree>
    <p:extLst>
      <p:ext uri="{BB962C8B-B14F-4D97-AF65-F5344CB8AC3E}">
        <p14:creationId xmlns:p14="http://schemas.microsoft.com/office/powerpoint/2010/main" val="25691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10</a:t>
            </a:fld>
            <a:endParaRPr lang="ru-RU"/>
          </a:p>
        </p:txBody>
      </p:sp>
    </p:spTree>
    <p:extLst>
      <p:ext uri="{BB962C8B-B14F-4D97-AF65-F5344CB8AC3E}">
        <p14:creationId xmlns:p14="http://schemas.microsoft.com/office/powerpoint/2010/main" val="163762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11</a:t>
            </a:fld>
            <a:endParaRPr lang="ru-RU"/>
          </a:p>
        </p:txBody>
      </p:sp>
    </p:spTree>
    <p:extLst>
      <p:ext uri="{BB962C8B-B14F-4D97-AF65-F5344CB8AC3E}">
        <p14:creationId xmlns:p14="http://schemas.microsoft.com/office/powerpoint/2010/main" val="37070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12</a:t>
            </a:fld>
            <a:endParaRPr lang="ru-RU"/>
          </a:p>
        </p:txBody>
      </p:sp>
    </p:spTree>
    <p:extLst>
      <p:ext uri="{BB962C8B-B14F-4D97-AF65-F5344CB8AC3E}">
        <p14:creationId xmlns:p14="http://schemas.microsoft.com/office/powerpoint/2010/main" val="68393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13</a:t>
            </a:fld>
            <a:endParaRPr lang="ru-RU"/>
          </a:p>
        </p:txBody>
      </p:sp>
    </p:spTree>
    <p:extLst>
      <p:ext uri="{BB962C8B-B14F-4D97-AF65-F5344CB8AC3E}">
        <p14:creationId xmlns:p14="http://schemas.microsoft.com/office/powerpoint/2010/main" val="395009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14</a:t>
            </a:fld>
            <a:endParaRPr lang="ru-RU"/>
          </a:p>
        </p:txBody>
      </p:sp>
    </p:spTree>
    <p:extLst>
      <p:ext uri="{BB962C8B-B14F-4D97-AF65-F5344CB8AC3E}">
        <p14:creationId xmlns:p14="http://schemas.microsoft.com/office/powerpoint/2010/main" val="182194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15</a:t>
            </a:fld>
            <a:endParaRPr lang="ru-RU"/>
          </a:p>
        </p:txBody>
      </p:sp>
    </p:spTree>
    <p:extLst>
      <p:ext uri="{BB962C8B-B14F-4D97-AF65-F5344CB8AC3E}">
        <p14:creationId xmlns:p14="http://schemas.microsoft.com/office/powerpoint/2010/main" val="150263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16</a:t>
            </a:fld>
            <a:endParaRPr lang="ru-RU"/>
          </a:p>
        </p:txBody>
      </p:sp>
    </p:spTree>
    <p:extLst>
      <p:ext uri="{BB962C8B-B14F-4D97-AF65-F5344CB8AC3E}">
        <p14:creationId xmlns:p14="http://schemas.microsoft.com/office/powerpoint/2010/main" val="68093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17</a:t>
            </a:fld>
            <a:endParaRPr lang="ru-RU"/>
          </a:p>
        </p:txBody>
      </p:sp>
    </p:spTree>
    <p:extLst>
      <p:ext uri="{BB962C8B-B14F-4D97-AF65-F5344CB8AC3E}">
        <p14:creationId xmlns:p14="http://schemas.microsoft.com/office/powerpoint/2010/main" val="98410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output of the </a:t>
            </a:r>
            <a:r>
              <a:rPr lang="en-US" dirty="0" err="1" smtClean="0"/>
              <a:t>pcm-iio.x</a:t>
            </a:r>
            <a:r>
              <a:rPr lang="en-US" baseline="0" dirty="0" smtClean="0"/>
              <a:t> showed three different I/O bandwidth coming from 3 different PCIe NIC cards.</a:t>
            </a:r>
          </a:p>
          <a:p>
            <a:pPr marL="228600" indent="-228600">
              <a:buFont typeface="+mj-lt"/>
              <a:buAutoNum type="arabicPeriod"/>
            </a:pPr>
            <a:r>
              <a:rPr lang="en-US" baseline="0" dirty="0" smtClean="0"/>
              <a:t>First 4x10G receive and transmit </a:t>
            </a:r>
            <a:r>
              <a:rPr lang="en-US" b="1" baseline="0" dirty="0" smtClean="0"/>
              <a:t>10%</a:t>
            </a:r>
            <a:r>
              <a:rPr lang="en-US" baseline="0" dirty="0" smtClean="0"/>
              <a:t> of line rate @ 64 bytes.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Second 4x10G receive and transmit </a:t>
            </a:r>
            <a:r>
              <a:rPr lang="en-US" b="1" baseline="0" dirty="0" smtClean="0"/>
              <a:t>20%</a:t>
            </a:r>
            <a:r>
              <a:rPr lang="en-US" baseline="0" dirty="0" smtClean="0"/>
              <a:t> of line rate @ 64 bytes.</a:t>
            </a:r>
            <a:endParaRPr lang="ru-RU"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Third 4x10G receive and transmit </a:t>
            </a:r>
            <a:r>
              <a:rPr lang="en-US" b="1" baseline="0" dirty="0" smtClean="0"/>
              <a:t>30%</a:t>
            </a:r>
            <a:r>
              <a:rPr lang="en-US" baseline="0" dirty="0" smtClean="0"/>
              <a:t> of line rate @ 64 bytes.</a:t>
            </a:r>
            <a:endParaRPr lang="ru-RU" dirty="0" smtClean="0"/>
          </a:p>
          <a:p>
            <a:pPr marL="228600" indent="-228600">
              <a:buFont typeface="+mj-lt"/>
              <a:buAutoNum type="arabicPeriod"/>
            </a:pPr>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18</a:t>
            </a:fld>
            <a:endParaRPr lang="ru-RU"/>
          </a:p>
        </p:txBody>
      </p:sp>
    </p:spTree>
    <p:extLst>
      <p:ext uri="{BB962C8B-B14F-4D97-AF65-F5344CB8AC3E}">
        <p14:creationId xmlns:p14="http://schemas.microsoft.com/office/powerpoint/2010/main" val="339422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19</a:t>
            </a:fld>
            <a:endParaRPr lang="ru-RU"/>
          </a:p>
        </p:txBody>
      </p:sp>
    </p:spTree>
    <p:extLst>
      <p:ext uri="{BB962C8B-B14F-4D97-AF65-F5344CB8AC3E}">
        <p14:creationId xmlns:p14="http://schemas.microsoft.com/office/powerpoint/2010/main" val="327148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2</a:t>
            </a:fld>
            <a:endParaRPr lang="ru-RU"/>
          </a:p>
        </p:txBody>
      </p:sp>
    </p:spTree>
    <p:extLst>
      <p:ext uri="{BB962C8B-B14F-4D97-AF65-F5344CB8AC3E}">
        <p14:creationId xmlns:p14="http://schemas.microsoft.com/office/powerpoint/2010/main" val="110144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20</a:t>
            </a:fld>
            <a:endParaRPr lang="ru-RU"/>
          </a:p>
        </p:txBody>
      </p:sp>
    </p:spTree>
    <p:extLst>
      <p:ext uri="{BB962C8B-B14F-4D97-AF65-F5344CB8AC3E}">
        <p14:creationId xmlns:p14="http://schemas.microsoft.com/office/powerpoint/2010/main" val="161582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21</a:t>
            </a:fld>
            <a:endParaRPr lang="ru-RU"/>
          </a:p>
        </p:txBody>
      </p:sp>
    </p:spTree>
    <p:extLst>
      <p:ext uri="{BB962C8B-B14F-4D97-AF65-F5344CB8AC3E}">
        <p14:creationId xmlns:p14="http://schemas.microsoft.com/office/powerpoint/2010/main" val="4261659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22</a:t>
            </a:fld>
            <a:endParaRPr lang="ru-RU"/>
          </a:p>
        </p:txBody>
      </p:sp>
    </p:spTree>
    <p:extLst>
      <p:ext uri="{BB962C8B-B14F-4D97-AF65-F5344CB8AC3E}">
        <p14:creationId xmlns:p14="http://schemas.microsoft.com/office/powerpoint/2010/main" val="186588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23</a:t>
            </a:fld>
            <a:endParaRPr lang="ru-RU"/>
          </a:p>
        </p:txBody>
      </p:sp>
    </p:spTree>
    <p:extLst>
      <p:ext uri="{BB962C8B-B14F-4D97-AF65-F5344CB8AC3E}">
        <p14:creationId xmlns:p14="http://schemas.microsoft.com/office/powerpoint/2010/main" val="244000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984178-2E1B-40AC-A923-18910381255D}" type="slidenum">
              <a:rPr lang="ru-RU" smtClean="0"/>
              <a:t>3</a:t>
            </a:fld>
            <a:endParaRPr lang="ru-RU"/>
          </a:p>
        </p:txBody>
      </p:sp>
    </p:spTree>
    <p:extLst>
      <p:ext uri="{BB962C8B-B14F-4D97-AF65-F5344CB8AC3E}">
        <p14:creationId xmlns:p14="http://schemas.microsoft.com/office/powerpoint/2010/main" val="12175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4</a:t>
            </a:fld>
            <a:endParaRPr lang="ru-RU"/>
          </a:p>
        </p:txBody>
      </p:sp>
    </p:spTree>
    <p:extLst>
      <p:ext uri="{BB962C8B-B14F-4D97-AF65-F5344CB8AC3E}">
        <p14:creationId xmlns:p14="http://schemas.microsoft.com/office/powerpoint/2010/main" val="32930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5</a:t>
            </a:fld>
            <a:endParaRPr lang="ru-RU"/>
          </a:p>
        </p:txBody>
      </p:sp>
    </p:spTree>
    <p:extLst>
      <p:ext uri="{BB962C8B-B14F-4D97-AF65-F5344CB8AC3E}">
        <p14:creationId xmlns:p14="http://schemas.microsoft.com/office/powerpoint/2010/main" val="42549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6</a:t>
            </a:fld>
            <a:endParaRPr lang="ru-RU"/>
          </a:p>
        </p:txBody>
      </p:sp>
    </p:spTree>
    <p:extLst>
      <p:ext uri="{BB962C8B-B14F-4D97-AF65-F5344CB8AC3E}">
        <p14:creationId xmlns:p14="http://schemas.microsoft.com/office/powerpoint/2010/main" val="198279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7</a:t>
            </a:fld>
            <a:endParaRPr lang="ru-RU"/>
          </a:p>
        </p:txBody>
      </p:sp>
    </p:spTree>
    <p:extLst>
      <p:ext uri="{BB962C8B-B14F-4D97-AF65-F5344CB8AC3E}">
        <p14:creationId xmlns:p14="http://schemas.microsoft.com/office/powerpoint/2010/main" val="396046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8</a:t>
            </a:fld>
            <a:endParaRPr lang="ru-RU"/>
          </a:p>
        </p:txBody>
      </p:sp>
    </p:spTree>
    <p:extLst>
      <p:ext uri="{BB962C8B-B14F-4D97-AF65-F5344CB8AC3E}">
        <p14:creationId xmlns:p14="http://schemas.microsoft.com/office/powerpoint/2010/main" val="340434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4A984178-2E1B-40AC-A923-18910381255D}" type="slidenum">
              <a:rPr lang="ru-RU" smtClean="0"/>
              <a:t>9</a:t>
            </a:fld>
            <a:endParaRPr lang="ru-RU"/>
          </a:p>
        </p:txBody>
      </p:sp>
    </p:spTree>
    <p:extLst>
      <p:ext uri="{BB962C8B-B14F-4D97-AF65-F5344CB8AC3E}">
        <p14:creationId xmlns:p14="http://schemas.microsoft.com/office/powerpoint/2010/main" val="1679082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2349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x</a:t>
            </a:r>
            <a:endParaRPr lang="en-US"/>
          </a:p>
        </p:txBody>
      </p:sp>
      <p:sp>
        <p:nvSpPr>
          <p:cNvPr id="2" name="Title 1"/>
          <p:cNvSpPr>
            <a:spLocks noGrp="1"/>
          </p:cNvSpPr>
          <p:nvPr>
            <p:ph type="ctrTitle"/>
          </p:nvPr>
        </p:nvSpPr>
        <p:spPr>
          <a:xfrm>
            <a:off x="1154955" y="2729559"/>
            <a:ext cx="9480220" cy="2047821"/>
          </a:xfrm>
        </p:spPr>
        <p:txBody>
          <a:bodyPr anchor="b"/>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xmlns=""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4955" y="811417"/>
            <a:ext cx="4294463" cy="1106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 r="1" b="41370"/>
          <a:stretch/>
        </p:blipFill>
        <p:spPr>
          <a:xfrm>
            <a:off x="0" y="-1"/>
            <a:ext cx="12191999" cy="4020941"/>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solidFill>
                  <a:schemeClr val="bg1"/>
                </a:solidFill>
              </a:defRPr>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985"/>
            <a:ext cx="9244897" cy="1676071"/>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6/20/2018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11" name="Picture 10">
            <a:extLst>
              <a:ext uri="{FF2B5EF4-FFF2-40B4-BE49-F238E27FC236}">
                <a16:creationId xmlns:a16="http://schemas.microsoft.com/office/drawing/2014/main" xmlns=""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09481" y="1981200"/>
            <a:ext cx="9583381" cy="4050323"/>
          </a:xfrm>
        </p:spPr>
        <p:txBody>
          <a:bodyPr/>
          <a:lstStyle>
            <a:lvl1pPr>
              <a:spcBef>
                <a:spcPts val="600"/>
              </a:spcBef>
              <a:defRPr sz="2400"/>
            </a:lvl1pPr>
            <a:lvl2pPr>
              <a:spcBef>
                <a:spcPts val="0"/>
              </a:spcBef>
              <a:spcAft>
                <a:spcPts val="600"/>
              </a:spcAft>
              <a:buClr>
                <a:schemeClr val="accent6"/>
              </a:buClr>
              <a:buSzPct val="75000"/>
              <a:defRPr sz="2000"/>
            </a:lvl2pPr>
            <a:lvl3pPr marL="1143000" indent="-228600">
              <a:spcBef>
                <a:spcPts val="0"/>
              </a:spcBef>
              <a:spcAft>
                <a:spcPts val="300"/>
              </a:spcAft>
              <a:buClr>
                <a:schemeClr val="accent6"/>
              </a:buClr>
              <a:buSzPct val="75000"/>
              <a:buFont typeface="Wingdings" panose="05000000000000000000" pitchFamily="2" charset="2"/>
              <a:buChar char="Ø"/>
              <a:defRPr sz="1800"/>
            </a:lvl3pPr>
            <a:lvl4pPr marL="1600200" indent="-228600">
              <a:spcBef>
                <a:spcPts val="0"/>
              </a:spcBef>
              <a:buClr>
                <a:schemeClr val="accent5"/>
              </a:buClr>
              <a:buFont typeface="Arial" panose="020B0604020202020204" pitchFamily="34" charset="0"/>
              <a:buChar char="•"/>
              <a:defRPr/>
            </a:lvl4pPr>
            <a:lvl5pPr marL="2057400" indent="-228600">
              <a:lnSpc>
                <a:spcPct val="85000"/>
              </a:lnSpc>
              <a:spcBef>
                <a:spcPts val="0"/>
              </a:spcBef>
              <a:spcAft>
                <a:spcPts val="300"/>
              </a:spcAft>
              <a:buClr>
                <a:schemeClr val="accent5"/>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6/20/2018</a:t>
            </a:fld>
            <a:endParaRPr lang="en-US" dirty="0"/>
          </a:p>
        </p:txBody>
      </p:sp>
      <p:sp>
        <p:nvSpPr>
          <p:cNvPr id="5" name="Footer Placeholder 4"/>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47962" b="2"/>
          <a:stretch/>
        </p:blipFill>
        <p:spPr>
          <a:xfrm>
            <a:off x="0" y="0"/>
            <a:ext cx="6344529"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6/20/2018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3" name="Picture 22">
            <a:extLst>
              <a:ext uri="{FF2B5EF4-FFF2-40B4-BE49-F238E27FC236}">
                <a16:creationId xmlns:a16="http://schemas.microsoft.com/office/drawing/2014/main" xmlns=""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6/20/2018</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6/20/2018</a:t>
            </a:fld>
            <a:endParaRPr lang="en-US" dirty="0"/>
          </a:p>
        </p:txBody>
      </p:sp>
      <p:sp>
        <p:nvSpPr>
          <p:cNvPr id="8" name="Footer Placeholder 7"/>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85398" y="503152"/>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6/20/2018</a:t>
            </a:fld>
            <a:endParaRPr lang="en-US" dirty="0"/>
          </a:p>
        </p:txBody>
      </p:sp>
      <p:sp>
        <p:nvSpPr>
          <p:cNvPr id="4" name="Footer Placeholder 3"/>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pic>
        <p:nvPicPr>
          <p:cNvPr id="24" name="Picture 23">
            <a:extLst>
              <a:ext uri="{FF2B5EF4-FFF2-40B4-BE49-F238E27FC236}">
                <a16:creationId xmlns:a16="http://schemas.microsoft.com/office/drawing/2014/main" xmlns=""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
        <p:nvSpPr>
          <p:cNvPr id="2" name="Title 1"/>
          <p:cNvSpPr>
            <a:spLocks noGrp="1"/>
          </p:cNvSpPr>
          <p:nvPr>
            <p:ph type="title"/>
          </p:nvPr>
        </p:nvSpPr>
        <p:spPr>
          <a:xfrm>
            <a:off x="561111" y="1295400"/>
            <a:ext cx="2793158" cy="1600200"/>
          </a:xfrm>
        </p:spPr>
        <p:txBody>
          <a:bodyPr anchor="b"/>
          <a:lstStyle>
            <a:lvl1pPr algn="l">
              <a:defRPr sz="24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8609" y="1447800"/>
            <a:ext cx="6945094" cy="4572000"/>
          </a:xfrm>
        </p:spPr>
        <p:txBody>
          <a:bodyPr anchor="ctr">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561110"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6/20/2018</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sp>
        <p:nvSpPr>
          <p:cNvPr id="2" name="Title 1"/>
          <p:cNvSpPr>
            <a:spLocks noGrp="1"/>
          </p:cNvSpPr>
          <p:nvPr>
            <p:ph type="title"/>
          </p:nvPr>
        </p:nvSpPr>
        <p:spPr>
          <a:xfrm>
            <a:off x="401396" y="1835747"/>
            <a:ext cx="3204844" cy="1593253"/>
          </a:xfrm>
        </p:spPr>
        <p:txBody>
          <a:bodyPr anchor="b">
            <a:normAutofit/>
          </a:bodyPr>
          <a:lstStyle>
            <a:lvl1pPr algn="l">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4349506" y="1143000"/>
            <a:ext cx="7294197" cy="4572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401395" y="3770142"/>
            <a:ext cx="3199934" cy="1259058"/>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6/20/2018</a:t>
            </a:fld>
            <a:endParaRPr lang="en-US" dirty="0"/>
          </a:p>
        </p:txBody>
      </p:sp>
      <p:sp>
        <p:nvSpPr>
          <p:cNvPr id="6" name="Footer Placeholder 5"/>
          <p:cNvSpPr>
            <a:spLocks noGrp="1"/>
          </p:cNvSpPr>
          <p:nvPr>
            <p:ph type="ftr" sz="quarter" idx="11"/>
          </p:nvPr>
        </p:nvSpPr>
        <p:spPr/>
        <p:txBody>
          <a:bodyPr/>
          <a:lstStyle/>
          <a:p>
            <a:r>
              <a:rPr lang="en-US" dirty="0"/>
              <a:t>
              </a:t>
            </a:r>
          </a:p>
        </p:txBody>
      </p:sp>
      <p:pic>
        <p:nvPicPr>
          <p:cNvPr id="9" name="Picture 8">
            <a:extLst>
              <a:ext uri="{FF2B5EF4-FFF2-40B4-BE49-F238E27FC236}">
                <a16:creationId xmlns:a16="http://schemas.microsoft.com/office/drawing/2014/main" xmlns=""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 r="1" b="64474"/>
          <a:stretch/>
        </p:blipFill>
        <p:spPr>
          <a:xfrm>
            <a:off x="0" y="0"/>
            <a:ext cx="12191999" cy="2436403"/>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solidFill>
                  <a:schemeClr val="bg1"/>
                </a:solidFill>
              </a:defRPr>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6/20/2018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1" name="Picture 20">
            <a:extLst>
              <a:ext uri="{FF2B5EF4-FFF2-40B4-BE49-F238E27FC236}">
                <a16:creationId xmlns:a16="http://schemas.microsoft.com/office/drawing/2014/main" xmlns=""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2">
            <a:extLst>
              <a:ext uri="{28A0092B-C50C-407E-A947-70E740481C1C}">
                <a14:useLocalDpi xmlns:a14="http://schemas.microsoft.com/office/drawing/2010/main" val="0"/>
              </a:ext>
            </a:extLst>
          </a:blip>
          <a:srcRect t="27835" b="70449"/>
          <a:stretch/>
        </p:blipFill>
        <p:spPr>
          <a:xfrm>
            <a:off x="0" y="6740315"/>
            <a:ext cx="12192000" cy="117685"/>
          </a:xfrm>
          <a:prstGeom prst="rect">
            <a:avLst/>
          </a:prstGeom>
        </p:spPr>
      </p:pic>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09480" y="1920240"/>
            <a:ext cx="10146092" cy="4079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latin typeface="Arial" charset="0"/>
                <a:ea typeface="Arial" charset="0"/>
                <a:cs typeface="Arial" charset="0"/>
              </a:defRPr>
            </a:lvl1pPr>
          </a:lstStyle>
          <a:p>
            <a:fld id="{2BE451C3-0FF4-47C4-B829-773ADF60F88C}" type="datetimeFigureOut">
              <a:rPr lang="en-US" smtClean="0"/>
              <a:pPr/>
              <a:t>6/20/2018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latin typeface="Arial" charset="0"/>
                <a:ea typeface="Arial" charset="0"/>
                <a:cs typeface="Arial" charset="0"/>
              </a:defRPr>
            </a:lvl1pPr>
          </a:lstStyle>
          <a:p>
            <a:r>
              <a:rPr lang="en-US" smtClean="0"/>
              <a:t>
              </a:t>
            </a:r>
            <a:endParaRPr lang="en-US" dirty="0"/>
          </a:p>
        </p:txBody>
      </p:sp>
      <p:pic>
        <p:nvPicPr>
          <p:cNvPr id="21" name="Picture 20">
            <a:extLst>
              <a:ext uri="{FF2B5EF4-FFF2-40B4-BE49-F238E27FC236}">
                <a16:creationId xmlns:a16="http://schemas.microsoft.com/office/drawing/2014/main" xmlns="" id="{8E0681CA-4552-427A-822D-877F8BC21D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53872" y="461518"/>
            <a:ext cx="2003399" cy="516296"/>
          </a:xfrm>
          <a:prstGeom prst="rect">
            <a:avLst/>
          </a:prstGeom>
        </p:spPr>
      </p:pic>
      <p:sp>
        <p:nvSpPr>
          <p:cNvPr id="11" name="TextBox 10"/>
          <p:cNvSpPr txBox="1"/>
          <p:nvPr userDrawn="1"/>
        </p:nvSpPr>
        <p:spPr>
          <a:xfrm>
            <a:off x="11620140" y="6392880"/>
            <a:ext cx="565483" cy="307777"/>
          </a:xfrm>
          <a:prstGeom prst="rect">
            <a:avLst/>
          </a:prstGeom>
          <a:noFill/>
        </p:spPr>
        <p:txBody>
          <a:bodyPr wrap="square" rtlCol="0">
            <a:spAutoFit/>
          </a:bodyPr>
          <a:lstStyle/>
          <a:p>
            <a:pPr algn="ctr"/>
            <a:fld id="{54C021AB-C713-4AAB-AA5D-FE8D557E84BB}" type="slidenum">
              <a:rPr lang="en-US" sz="1400" b="1" smtClean="0">
                <a:solidFill>
                  <a:schemeClr val="accent4"/>
                </a:solidFill>
                <a:latin typeface="Arial" charset="0"/>
                <a:ea typeface="Arial" charset="0"/>
                <a:cs typeface="Arial" charset="0"/>
              </a:rPr>
              <a:pPr algn="ctr"/>
              <a:t>‹#›</a:t>
            </a:fld>
            <a:endParaRPr lang="en-US" sz="1400" b="1" dirty="0">
              <a:solidFill>
                <a:schemeClr val="accent4"/>
              </a:solidFill>
              <a:latin typeface="Arial" charset="0"/>
              <a:ea typeface="Arial" charset="0"/>
              <a:cs typeface="Arial" charset="0"/>
            </a:endParaRPr>
          </a:p>
        </p:txBody>
      </p:sp>
      <p:cxnSp>
        <p:nvCxnSpPr>
          <p:cNvPr id="7" name="Straight Connector 6"/>
          <p:cNvCxnSpPr/>
          <p:nvPr userDrawn="1"/>
        </p:nvCxnSpPr>
        <p:spPr>
          <a:xfrm>
            <a:off x="709480" y="1139483"/>
            <a:ext cx="11147791" cy="0"/>
          </a:xfrm>
          <a:prstGeom prst="line">
            <a:avLst/>
          </a:prstGeom>
          <a:ln w="28575">
            <a:solidFill>
              <a:srgbClr val="F6523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6" r:id="rId7"/>
    <p:sldLayoutId id="2147483668" r:id="rId8"/>
    <p:sldLayoutId id="2147483661" r:id="rId9"/>
    <p:sldLayoutId id="21474836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rgbClr val="442A56"/>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marR="0" indent="-342900" algn="l" defTabSz="457200" rtl="0" eaLnBrk="1" fontAlgn="auto" latinLnBrk="0" hangingPunct="1">
        <a:lnSpc>
          <a:spcPct val="100000"/>
        </a:lnSpc>
        <a:spcBef>
          <a:spcPts val="0"/>
        </a:spcBef>
        <a:spcAft>
          <a:spcPts val="600"/>
        </a:spcAft>
        <a:buClr>
          <a:srgbClr val="F65230"/>
        </a:buClr>
        <a:buSzPct val="80000"/>
        <a:buFont typeface="Arial" charset="0"/>
        <a:buChar char="•"/>
        <a:tabLst/>
        <a:defRPr sz="20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chemeClr val="tx1">
              <a:lumMod val="75000"/>
              <a:lumOff val="25000"/>
            </a:schemeClr>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software.intel.com/en-us/articles/optimization-notic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intel.com/benchmark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patrick.lu@intel.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mailto:roman.sudarikov@intel.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096DD-9991-4DFF-BCBB-D70B388588D0}"/>
              </a:ext>
            </a:extLst>
          </p:cNvPr>
          <p:cNvSpPr>
            <a:spLocks noGrp="1"/>
          </p:cNvSpPr>
          <p:nvPr>
            <p:ph type="ctrTitle"/>
          </p:nvPr>
        </p:nvSpPr>
        <p:spPr/>
        <p:txBody>
          <a:bodyPr/>
          <a:lstStyle/>
          <a:p>
            <a:r>
              <a:rPr lang="ru-RU" dirty="0"/>
              <a:t>Hardware-Level Performance Analysis of Platform I/O</a:t>
            </a:r>
            <a:endParaRPr lang="en-US" dirty="0"/>
          </a:p>
        </p:txBody>
      </p:sp>
      <p:sp>
        <p:nvSpPr>
          <p:cNvPr id="3" name="Subtitle 2">
            <a:extLst>
              <a:ext uri="{FF2B5EF4-FFF2-40B4-BE49-F238E27FC236}">
                <a16:creationId xmlns:a16="http://schemas.microsoft.com/office/drawing/2014/main" xmlns="" id="{3384B67E-C425-409A-AE72-735DB9208A03}"/>
              </a:ext>
            </a:extLst>
          </p:cNvPr>
          <p:cNvSpPr>
            <a:spLocks noGrp="1"/>
          </p:cNvSpPr>
          <p:nvPr>
            <p:ph type="subTitle" idx="1"/>
          </p:nvPr>
        </p:nvSpPr>
        <p:spPr/>
        <p:txBody>
          <a:bodyPr/>
          <a:lstStyle/>
          <a:p>
            <a:r>
              <a:rPr lang="en-US" dirty="0"/>
              <a:t>Patrick Lu, Roman </a:t>
            </a:r>
            <a:r>
              <a:rPr lang="en-US" dirty="0" smtClean="0"/>
              <a:t>Sudarikov</a:t>
            </a:r>
          </a:p>
          <a:p>
            <a:r>
              <a:rPr lang="en-US" dirty="0" smtClean="0"/>
              <a:t>intel</a:t>
            </a:r>
            <a:endParaRPr lang="en-US" dirty="0"/>
          </a:p>
        </p:txBody>
      </p:sp>
    </p:spTree>
    <p:extLst>
      <p:ext uri="{BB962C8B-B14F-4D97-AF65-F5344CB8AC3E}">
        <p14:creationId xmlns:p14="http://schemas.microsoft.com/office/powerpoint/2010/main" val="32304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a:t>DPDK </a:t>
            </a:r>
            <a:r>
              <a:rPr lang="en-US" dirty="0" smtClean="0"/>
              <a:t>packet processing </a:t>
            </a:r>
            <a:r>
              <a:rPr lang="en-US" dirty="0"/>
              <a:t>using Direct Data </a:t>
            </a:r>
            <a:r>
              <a:rPr lang="en-US" dirty="0" smtClean="0"/>
              <a:t>I/O</a:t>
            </a:r>
            <a:endParaRPr lang="en-US" dirty="0"/>
          </a:p>
        </p:txBody>
      </p:sp>
      <p:sp>
        <p:nvSpPr>
          <p:cNvPr id="8" name="Content Placeholder 5"/>
          <p:cNvSpPr>
            <a:spLocks noGrp="1"/>
          </p:cNvSpPr>
          <p:nvPr>
            <p:ph idx="1"/>
          </p:nvPr>
        </p:nvSpPr>
        <p:spPr>
          <a:xfrm>
            <a:off x="5901989" y="1536817"/>
            <a:ext cx="6392290" cy="4134254"/>
          </a:xfrm>
          <a:prstGeom prst="rect">
            <a:avLst/>
          </a:prstGeom>
        </p:spPr>
        <p:txBody>
          <a:bodyPr>
            <a:noAutofit/>
          </a:bodyPr>
          <a:lstStyle/>
          <a:p>
            <a:pPr marL="633413" lvl="2" indent="-457200" defTabSz="914400">
              <a:spcAft>
                <a:spcPts val="1200"/>
              </a:spcAft>
              <a:buClr>
                <a:srgbClr val="003C71"/>
              </a:buClr>
              <a:buFont typeface="+mj-lt"/>
              <a:buAutoNum type="arabicPeriod"/>
            </a:pPr>
            <a:r>
              <a:rPr lang="en-US" altLang="ja-JP" sz="2400" dirty="0" smtClean="0">
                <a:solidFill>
                  <a:schemeClr val="tx2"/>
                </a:solidFill>
                <a:latin typeface="+mn-lt"/>
                <a:ea typeface="+mn-ea"/>
                <a:cs typeface="Intel Clear" panose="020B0604020203020204" pitchFamily="34" charset="0"/>
              </a:rPr>
              <a:t>Core </a:t>
            </a:r>
            <a:r>
              <a:rPr lang="en-US" altLang="ja-JP" sz="2400" dirty="0">
                <a:solidFill>
                  <a:schemeClr val="tx2"/>
                </a:solidFill>
                <a:latin typeface="+mn-lt"/>
                <a:ea typeface="+mn-ea"/>
                <a:cs typeface="Intel Clear" panose="020B0604020203020204" pitchFamily="34" charset="0"/>
              </a:rPr>
              <a:t>writes </a:t>
            </a:r>
            <a:r>
              <a:rPr lang="en-US" altLang="ja-JP" sz="2400" dirty="0" err="1">
                <a:solidFill>
                  <a:schemeClr val="tx2"/>
                </a:solidFill>
                <a:latin typeface="+mn-lt"/>
                <a:ea typeface="+mn-ea"/>
                <a:cs typeface="Intel Clear" panose="020B0604020203020204" pitchFamily="34" charset="0"/>
              </a:rPr>
              <a:t>RXd</a:t>
            </a:r>
            <a:r>
              <a:rPr lang="en-US" altLang="ja-JP" sz="2400" dirty="0">
                <a:solidFill>
                  <a:schemeClr val="tx2"/>
                </a:solidFill>
                <a:latin typeface="+mn-lt"/>
                <a:ea typeface="+mn-ea"/>
                <a:cs typeface="Intel Clear" panose="020B0604020203020204" pitchFamily="34" charset="0"/>
              </a:rPr>
              <a:t> preparing for receiving packet</a:t>
            </a:r>
          </a:p>
          <a:p>
            <a:pPr marL="633413" lvl="2" indent="-457200" defTabSz="914400">
              <a:spcAft>
                <a:spcPts val="1200"/>
              </a:spcAft>
              <a:buClr>
                <a:srgbClr val="003C71"/>
              </a:buClr>
              <a:buFont typeface="+mj-lt"/>
              <a:buAutoNum type="arabicPeriod"/>
            </a:pPr>
            <a:r>
              <a:rPr lang="en-US" altLang="ja-JP" sz="2400" dirty="0">
                <a:solidFill>
                  <a:schemeClr val="tx2"/>
                </a:solidFill>
                <a:latin typeface="+mn-lt"/>
                <a:ea typeface="+mn-ea"/>
                <a:cs typeface="Intel Clear" panose="020B0604020203020204" pitchFamily="34" charset="0"/>
              </a:rPr>
              <a:t>NIC reads </a:t>
            </a:r>
            <a:r>
              <a:rPr lang="en-US" altLang="ja-JP" sz="2400" dirty="0" err="1">
                <a:solidFill>
                  <a:schemeClr val="tx2"/>
                </a:solidFill>
                <a:latin typeface="+mn-lt"/>
                <a:ea typeface="+mn-ea"/>
                <a:cs typeface="Intel Clear" panose="020B0604020203020204" pitchFamily="34" charset="0"/>
              </a:rPr>
              <a:t>RXd</a:t>
            </a:r>
            <a:r>
              <a:rPr lang="en-US" altLang="ja-JP" sz="2400" dirty="0">
                <a:solidFill>
                  <a:schemeClr val="tx2"/>
                </a:solidFill>
                <a:latin typeface="+mn-lt"/>
                <a:ea typeface="+mn-ea"/>
                <a:cs typeface="Intel Clear" panose="020B0604020203020204" pitchFamily="34" charset="0"/>
              </a:rPr>
              <a:t> to get buffer address </a:t>
            </a:r>
          </a:p>
          <a:p>
            <a:pPr marL="633413" lvl="2" indent="-457200" defTabSz="914400">
              <a:spcAft>
                <a:spcPts val="1200"/>
              </a:spcAft>
              <a:buClr>
                <a:srgbClr val="003C71"/>
              </a:buClr>
              <a:buFont typeface="+mj-lt"/>
              <a:buAutoNum type="arabicPeriod"/>
            </a:pPr>
            <a:r>
              <a:rPr lang="en-US" altLang="ja-JP" sz="2400" dirty="0">
                <a:solidFill>
                  <a:schemeClr val="tx2"/>
                </a:solidFill>
                <a:latin typeface="+mn-lt"/>
                <a:ea typeface="+mn-ea"/>
                <a:cs typeface="Intel Clear" panose="020B0604020203020204" pitchFamily="34" charset="0"/>
              </a:rPr>
              <a:t>NIC writes packet</a:t>
            </a:r>
          </a:p>
          <a:p>
            <a:pPr marL="633413" lvl="2" indent="-457200" defTabSz="914400">
              <a:spcAft>
                <a:spcPts val="1200"/>
              </a:spcAft>
              <a:buClr>
                <a:srgbClr val="003C71"/>
              </a:buClr>
              <a:buFont typeface="+mj-lt"/>
              <a:buAutoNum type="arabicPeriod"/>
            </a:pPr>
            <a:r>
              <a:rPr lang="en-US" altLang="ja-JP" sz="2400" dirty="0">
                <a:solidFill>
                  <a:schemeClr val="tx2"/>
                </a:solidFill>
                <a:latin typeface="+mn-lt"/>
                <a:ea typeface="+mn-ea"/>
                <a:cs typeface="Intel Clear" panose="020B0604020203020204" pitchFamily="34" charset="0"/>
              </a:rPr>
              <a:t>NIC writes </a:t>
            </a:r>
            <a:r>
              <a:rPr lang="en-US" altLang="ja-JP" sz="2400" dirty="0" err="1">
                <a:solidFill>
                  <a:schemeClr val="tx2"/>
                </a:solidFill>
                <a:latin typeface="+mn-lt"/>
                <a:ea typeface="+mn-ea"/>
                <a:cs typeface="Intel Clear" panose="020B0604020203020204" pitchFamily="34" charset="0"/>
              </a:rPr>
              <a:t>RXd</a:t>
            </a:r>
            <a:endParaRPr lang="en-US" altLang="ja-JP" sz="2400" dirty="0">
              <a:solidFill>
                <a:schemeClr val="tx2"/>
              </a:solidFill>
              <a:latin typeface="+mn-lt"/>
              <a:ea typeface="+mn-ea"/>
              <a:cs typeface="Intel Clear" panose="020B0604020203020204" pitchFamily="34" charset="0"/>
            </a:endParaRPr>
          </a:p>
          <a:p>
            <a:pPr marL="633413" lvl="2" indent="-457200" defTabSz="914400">
              <a:spcAft>
                <a:spcPts val="1200"/>
              </a:spcAft>
              <a:buClr>
                <a:srgbClr val="003C71"/>
              </a:buClr>
              <a:buFont typeface="+mj-lt"/>
              <a:buAutoNum type="arabicPeriod"/>
            </a:pPr>
            <a:r>
              <a:rPr lang="en-US" altLang="ja-JP" sz="2400" dirty="0">
                <a:solidFill>
                  <a:schemeClr val="tx2"/>
                </a:solidFill>
                <a:latin typeface="+mn-lt"/>
                <a:ea typeface="+mn-ea"/>
                <a:cs typeface="Intel Clear" panose="020B0604020203020204" pitchFamily="34" charset="0"/>
              </a:rPr>
              <a:t>Core reads </a:t>
            </a:r>
            <a:r>
              <a:rPr lang="en-US" altLang="ja-JP" sz="2400" dirty="0" err="1">
                <a:solidFill>
                  <a:schemeClr val="tx2"/>
                </a:solidFill>
                <a:latin typeface="+mn-lt"/>
                <a:ea typeface="+mn-ea"/>
                <a:cs typeface="Intel Clear" panose="020B0604020203020204" pitchFamily="34" charset="0"/>
              </a:rPr>
              <a:t>RXd</a:t>
            </a:r>
            <a:r>
              <a:rPr lang="en-US" altLang="ja-JP" sz="2400" dirty="0">
                <a:solidFill>
                  <a:schemeClr val="tx2"/>
                </a:solidFill>
                <a:latin typeface="+mn-lt"/>
                <a:ea typeface="+mn-ea"/>
                <a:cs typeface="Intel Clear" panose="020B0604020203020204" pitchFamily="34" charset="0"/>
              </a:rPr>
              <a:t> (polling)</a:t>
            </a:r>
          </a:p>
          <a:p>
            <a:pPr marL="633413" lvl="2" indent="-457200" defTabSz="914400">
              <a:spcAft>
                <a:spcPts val="1200"/>
              </a:spcAft>
              <a:buClr>
                <a:srgbClr val="003C71"/>
              </a:buClr>
              <a:buFont typeface="+mj-lt"/>
              <a:buAutoNum type="arabicPeriod"/>
            </a:pPr>
            <a:r>
              <a:rPr lang="en-US" altLang="ja-JP" sz="2400" dirty="0">
                <a:solidFill>
                  <a:schemeClr val="tx2"/>
                </a:solidFill>
                <a:latin typeface="+mn-lt"/>
                <a:ea typeface="+mn-ea"/>
                <a:cs typeface="Intel Clear" panose="020B0604020203020204" pitchFamily="34" charset="0"/>
              </a:rPr>
              <a:t>Core reads packet and performs some </a:t>
            </a:r>
            <a:r>
              <a:rPr lang="en-US" altLang="ja-JP" sz="2400" dirty="0" smtClean="0">
                <a:solidFill>
                  <a:schemeClr val="tx2"/>
                </a:solidFill>
                <a:latin typeface="+mn-lt"/>
                <a:ea typeface="+mn-ea"/>
                <a:cs typeface="Intel Clear" panose="020B0604020203020204" pitchFamily="34" charset="0"/>
              </a:rPr>
              <a:t>action</a:t>
            </a:r>
            <a:endParaRPr lang="en-US" altLang="ja-JP" sz="2400" b="1" dirty="0"/>
          </a:p>
        </p:txBody>
      </p:sp>
      <p:sp>
        <p:nvSpPr>
          <p:cNvPr id="14" name="Rectangle 13"/>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kern="0" dirty="0">
                <a:ln/>
                <a:solidFill>
                  <a:srgbClr val="F3D54E"/>
                </a:solidFill>
                <a:latin typeface="Intel Clear"/>
              </a:rPr>
              <a:t>Most of software thread work in CPU core and local cache </a:t>
            </a:r>
          </a:p>
          <a:p>
            <a:pPr algn="ctr"/>
            <a:r>
              <a:rPr lang="en-US" sz="2400" b="1" kern="0" dirty="0">
                <a:ln/>
                <a:solidFill>
                  <a:srgbClr val="F3D54E"/>
                </a:solidFill>
                <a:latin typeface="Intel Clear"/>
              </a:rPr>
              <a:t>with minimal memory traffic per </a:t>
            </a:r>
            <a:r>
              <a:rPr lang="en-US" sz="2400" b="1" kern="0" dirty="0" smtClean="0">
                <a:ln/>
                <a:solidFill>
                  <a:srgbClr val="F3D54E"/>
                </a:solidFill>
                <a:latin typeface="Intel Clear"/>
              </a:rPr>
              <a:t>packet</a:t>
            </a:r>
            <a:endParaRPr lang="en-US" sz="2400" b="1" kern="0" dirty="0">
              <a:ln/>
              <a:solidFill>
                <a:srgbClr val="F3D54E"/>
              </a:solidFill>
              <a:latin typeface="Intel Clear"/>
            </a:endParaRPr>
          </a:p>
        </p:txBody>
      </p:sp>
      <p:grpSp>
        <p:nvGrpSpPr>
          <p:cNvPr id="9" name="Group 8"/>
          <p:cNvGrpSpPr>
            <a:grpSpLocks noChangeAspect="1"/>
          </p:cNvGrpSpPr>
          <p:nvPr/>
        </p:nvGrpSpPr>
        <p:grpSpPr>
          <a:xfrm>
            <a:off x="404680" y="1578359"/>
            <a:ext cx="5404378" cy="4241784"/>
            <a:chOff x="4251881" y="1177528"/>
            <a:chExt cx="3884364" cy="3048757"/>
          </a:xfrm>
        </p:grpSpPr>
        <p:sp>
          <p:nvSpPr>
            <p:cNvPr id="10" name="Rectangle 9"/>
            <p:cNvSpPr/>
            <p:nvPr/>
          </p:nvSpPr>
          <p:spPr>
            <a:xfrm>
              <a:off x="4401869" y="1177528"/>
              <a:ext cx="3035409" cy="2366536"/>
            </a:xfrm>
            <a:prstGeom prst="rect">
              <a:avLst/>
            </a:prstGeom>
            <a:solidFill>
              <a:srgbClr val="003C7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1" name="Rectangle 10"/>
            <p:cNvSpPr/>
            <p:nvPr/>
          </p:nvSpPr>
          <p:spPr>
            <a:xfrm>
              <a:off x="4672918" y="1576140"/>
              <a:ext cx="2063051" cy="1069426"/>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2" name="TextBox 11"/>
            <p:cNvSpPr txBox="1"/>
            <p:nvPr/>
          </p:nvSpPr>
          <p:spPr>
            <a:xfrm>
              <a:off x="4912731" y="1237757"/>
              <a:ext cx="1757309" cy="265455"/>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Intel Clear"/>
                </a:rPr>
                <a:t>CPU Socket</a:t>
              </a:r>
              <a:endParaRPr kumimoji="0" lang="ru-RU" sz="2400" b="1" i="0" u="none" strike="noStrike" kern="0" cap="none" spc="0" normalizeH="0" baseline="0" noProof="0" dirty="0" err="1" smtClean="0">
                <a:ln>
                  <a:noFill/>
                </a:ln>
                <a:solidFill>
                  <a:prstClr val="white"/>
                </a:solidFill>
                <a:effectLst/>
                <a:uLnTx/>
                <a:uFillTx/>
                <a:latin typeface="Intel Clear"/>
              </a:endParaRPr>
            </a:p>
          </p:txBody>
        </p:sp>
        <p:sp>
          <p:nvSpPr>
            <p:cNvPr id="13" name="Rectangle 12"/>
            <p:cNvSpPr/>
            <p:nvPr/>
          </p:nvSpPr>
          <p:spPr>
            <a:xfrm>
              <a:off x="481389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5" name="Rectangle 14"/>
            <p:cNvSpPr/>
            <p:nvPr/>
          </p:nvSpPr>
          <p:spPr>
            <a:xfrm>
              <a:off x="5129930"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6" name="Rectangle 15"/>
            <p:cNvSpPr/>
            <p:nvPr/>
          </p:nvSpPr>
          <p:spPr>
            <a:xfrm>
              <a:off x="5445966"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7" name="Rectangle 16"/>
            <p:cNvSpPr/>
            <p:nvPr/>
          </p:nvSpPr>
          <p:spPr>
            <a:xfrm>
              <a:off x="5762002"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8" name="Rectangle 17"/>
            <p:cNvSpPr/>
            <p:nvPr/>
          </p:nvSpPr>
          <p:spPr>
            <a:xfrm>
              <a:off x="6078038"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9" name="Rectangle 18"/>
            <p:cNvSpPr/>
            <p:nvPr/>
          </p:nvSpPr>
          <p:spPr>
            <a:xfrm>
              <a:off x="639407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0" name="Rectangle 19"/>
            <p:cNvSpPr/>
            <p:nvPr/>
          </p:nvSpPr>
          <p:spPr>
            <a:xfrm>
              <a:off x="481389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1" name="Rectangle 20"/>
            <p:cNvSpPr/>
            <p:nvPr/>
          </p:nvSpPr>
          <p:spPr>
            <a:xfrm>
              <a:off x="5129930"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2" name="Rectangle 21"/>
            <p:cNvSpPr/>
            <p:nvPr/>
          </p:nvSpPr>
          <p:spPr>
            <a:xfrm>
              <a:off x="5445966"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3" name="Rectangle 22"/>
            <p:cNvSpPr/>
            <p:nvPr/>
          </p:nvSpPr>
          <p:spPr>
            <a:xfrm>
              <a:off x="5762002"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4" name="Rectangle 23"/>
            <p:cNvSpPr/>
            <p:nvPr/>
          </p:nvSpPr>
          <p:spPr>
            <a:xfrm>
              <a:off x="6078038"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5" name="Rectangle 24"/>
            <p:cNvSpPr/>
            <p:nvPr/>
          </p:nvSpPr>
          <p:spPr>
            <a:xfrm>
              <a:off x="639407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6" name="Rectangle 25"/>
            <p:cNvSpPr/>
            <p:nvPr/>
          </p:nvSpPr>
          <p:spPr>
            <a:xfrm>
              <a:off x="481389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5129929"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Rectangle 27"/>
            <p:cNvSpPr/>
            <p:nvPr/>
          </p:nvSpPr>
          <p:spPr>
            <a:xfrm>
              <a:off x="5445965"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9" name="Rectangle 28"/>
            <p:cNvSpPr/>
            <p:nvPr/>
          </p:nvSpPr>
          <p:spPr>
            <a:xfrm>
              <a:off x="5762001"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0" name="Rectangle 29"/>
            <p:cNvSpPr/>
            <p:nvPr/>
          </p:nvSpPr>
          <p:spPr>
            <a:xfrm>
              <a:off x="6078037"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1" name="Rectangle 30"/>
            <p:cNvSpPr/>
            <p:nvPr/>
          </p:nvSpPr>
          <p:spPr>
            <a:xfrm>
              <a:off x="639407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2" name="TextBox 31"/>
            <p:cNvSpPr txBox="1"/>
            <p:nvPr/>
          </p:nvSpPr>
          <p:spPr>
            <a:xfrm>
              <a:off x="5061479" y="1590125"/>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CPU Cores</a:t>
              </a:r>
              <a:endParaRPr kumimoji="0" lang="ru-RU" sz="1600" b="1" i="0" u="none" strike="noStrike" kern="0" cap="none" spc="0" normalizeH="0" baseline="0" noProof="0" dirty="0" err="1" smtClean="0">
                <a:ln>
                  <a:noFill/>
                </a:ln>
                <a:solidFill>
                  <a:prstClr val="white"/>
                </a:solidFill>
                <a:effectLst/>
                <a:uLnTx/>
                <a:uFillTx/>
                <a:latin typeface="Intel Clear"/>
              </a:endParaRPr>
            </a:p>
          </p:txBody>
        </p:sp>
        <p:sp>
          <p:nvSpPr>
            <p:cNvPr id="33" name="Freeform 32"/>
            <p:cNvSpPr/>
            <p:nvPr/>
          </p:nvSpPr>
          <p:spPr>
            <a:xfrm>
              <a:off x="7004942" y="1408844"/>
              <a:ext cx="194302" cy="1755913"/>
            </a:xfrm>
            <a:custGeom>
              <a:avLst/>
              <a:gdLst>
                <a:gd name="connsiteX0" fmla="*/ 108162 w 194302"/>
                <a:gd name="connsiteY0" fmla="*/ 0 h 1755913"/>
                <a:gd name="connsiteX1" fmla="*/ 2145 w 194302"/>
                <a:gd name="connsiteY1" fmla="*/ 1404730 h 1755913"/>
                <a:gd name="connsiteX2" fmla="*/ 194302 w 194302"/>
                <a:gd name="connsiteY2" fmla="*/ 1755913 h 1755913"/>
              </a:gdLst>
              <a:ahLst/>
              <a:cxnLst>
                <a:cxn ang="0">
                  <a:pos x="connsiteX0" y="connsiteY0"/>
                </a:cxn>
                <a:cxn ang="0">
                  <a:pos x="connsiteX1" y="connsiteY1"/>
                </a:cxn>
                <a:cxn ang="0">
                  <a:pos x="connsiteX2" y="connsiteY2"/>
                </a:cxn>
              </a:cxnLst>
              <a:rect l="l" t="t" r="r" b="b"/>
              <a:pathLst>
                <a:path w="194302" h="1755913">
                  <a:moveTo>
                    <a:pt x="108162" y="0"/>
                  </a:moveTo>
                  <a:cubicBezTo>
                    <a:pt x="47975" y="556039"/>
                    <a:pt x="-12212" y="1112078"/>
                    <a:pt x="2145" y="1404730"/>
                  </a:cubicBezTo>
                  <a:cubicBezTo>
                    <a:pt x="16502" y="1697382"/>
                    <a:pt x="160067" y="1689652"/>
                    <a:pt x="194302" y="1755913"/>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4" name="Rectangle 33"/>
            <p:cNvSpPr/>
            <p:nvPr/>
          </p:nvSpPr>
          <p:spPr>
            <a:xfrm>
              <a:off x="4672918" y="2758731"/>
              <a:ext cx="2063051" cy="458294"/>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5" name="Rectangle 34"/>
            <p:cNvSpPr/>
            <p:nvPr/>
          </p:nvSpPr>
          <p:spPr>
            <a:xfrm rot="5400000">
              <a:off x="6051999" y="2220363"/>
              <a:ext cx="2063932" cy="392228"/>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MEMORY CONTROLLER</a:t>
              </a:r>
              <a:endParaRPr kumimoji="0" lang="ru-RU" sz="1600" b="1"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36" name="Group 35"/>
            <p:cNvGrpSpPr/>
            <p:nvPr/>
          </p:nvGrpSpPr>
          <p:grpSpPr>
            <a:xfrm>
              <a:off x="7642056" y="1576140"/>
              <a:ext cx="494189" cy="1447043"/>
              <a:chOff x="7987072" y="1449885"/>
              <a:chExt cx="494189" cy="1447043"/>
            </a:xfrm>
          </p:grpSpPr>
          <p:sp>
            <p:nvSpPr>
              <p:cNvPr id="69" name="Rectangle 68"/>
              <p:cNvSpPr/>
              <p:nvPr/>
            </p:nvSpPr>
            <p:spPr>
              <a:xfrm>
                <a:off x="8243446" y="1449885"/>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0" name="Rectangle 69"/>
              <p:cNvSpPr/>
              <p:nvPr/>
            </p:nvSpPr>
            <p:spPr>
              <a:xfrm>
                <a:off x="8139585" y="1511149"/>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1" name="Rectangle 70"/>
              <p:cNvSpPr/>
              <p:nvPr/>
            </p:nvSpPr>
            <p:spPr>
              <a:xfrm>
                <a:off x="8066805" y="1572413"/>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2" name="Rectangle 71"/>
              <p:cNvSpPr/>
              <p:nvPr/>
            </p:nvSpPr>
            <p:spPr>
              <a:xfrm>
                <a:off x="7987072" y="1640584"/>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Intel Clear"/>
                    <a:ea typeface="+mn-ea"/>
                    <a:cs typeface="+mn-cs"/>
                  </a:rPr>
                  <a:t>RAM</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grpSp>
        <p:sp>
          <p:nvSpPr>
            <p:cNvPr id="37" name="TextBox 36"/>
            <p:cNvSpPr txBox="1"/>
            <p:nvPr/>
          </p:nvSpPr>
          <p:spPr>
            <a:xfrm>
              <a:off x="4251881" y="3921665"/>
              <a:ext cx="222250" cy="24622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sp>
          <p:nvSpPr>
            <p:cNvPr id="38" name="Curved Right Arrow 37"/>
            <p:cNvSpPr/>
            <p:nvPr/>
          </p:nvSpPr>
          <p:spPr>
            <a:xfrm rot="2090144">
              <a:off x="4881461" y="1942508"/>
              <a:ext cx="411939" cy="1022707"/>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39" name="Curved Right Arrow 38"/>
            <p:cNvSpPr/>
            <p:nvPr/>
          </p:nvSpPr>
          <p:spPr>
            <a:xfrm rot="12025144">
              <a:off x="5097347" y="3129790"/>
              <a:ext cx="378486"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0" name="Curved Right Arrow 39"/>
            <p:cNvSpPr/>
            <p:nvPr/>
          </p:nvSpPr>
          <p:spPr>
            <a:xfrm rot="9897595" flipH="1">
              <a:off x="5837768" y="3098684"/>
              <a:ext cx="342734"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1" name="Curved Right Arrow 40"/>
            <p:cNvSpPr/>
            <p:nvPr/>
          </p:nvSpPr>
          <p:spPr>
            <a:xfrm rot="9289935">
              <a:off x="5830230" y="1952870"/>
              <a:ext cx="424695"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2" name="TextBox 41"/>
            <p:cNvSpPr txBox="1"/>
            <p:nvPr/>
          </p:nvSpPr>
          <p:spPr>
            <a:xfrm>
              <a:off x="5121498" y="2811511"/>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LLC</a:t>
              </a:r>
              <a:endParaRPr kumimoji="0" lang="ru-RU" sz="1200" b="1" i="0" u="none" strike="noStrike" kern="0" cap="none" spc="0" normalizeH="0" baseline="0" noProof="0" dirty="0" err="1" smtClean="0">
                <a:ln>
                  <a:noFill/>
                </a:ln>
                <a:solidFill>
                  <a:prstClr val="white"/>
                </a:solidFill>
                <a:effectLst/>
                <a:uLnTx/>
                <a:uFillTx/>
                <a:latin typeface="Intel Clear"/>
              </a:endParaRPr>
            </a:p>
          </p:txBody>
        </p:sp>
        <p:grpSp>
          <p:nvGrpSpPr>
            <p:cNvPr id="43" name="Group 42"/>
            <p:cNvGrpSpPr/>
            <p:nvPr/>
          </p:nvGrpSpPr>
          <p:grpSpPr>
            <a:xfrm>
              <a:off x="6323706" y="3448443"/>
              <a:ext cx="284341" cy="464418"/>
              <a:chOff x="4570412" y="3555333"/>
              <a:chExt cx="284341" cy="519305"/>
            </a:xfrm>
          </p:grpSpPr>
          <p:cxnSp>
            <p:nvCxnSpPr>
              <p:cNvPr id="65" name="Straight Connector 64"/>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6" name="Straight Connector 65"/>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7" name="Straight Connector 66"/>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8" name="Straight Connector 67"/>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44" name="Curved Right Arrow 43"/>
            <p:cNvSpPr/>
            <p:nvPr/>
          </p:nvSpPr>
          <p:spPr>
            <a:xfrm rot="11915727">
              <a:off x="5371919" y="2254666"/>
              <a:ext cx="276179" cy="778549"/>
            </a:xfrm>
            <a:prstGeom prst="curvedRightArrow">
              <a:avLst>
                <a:gd name="adj1" fmla="val 22287"/>
                <a:gd name="adj2" fmla="val 64814"/>
                <a:gd name="adj3" fmla="val 26335"/>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5" name="Rectangle 44"/>
            <p:cNvSpPr/>
            <p:nvPr/>
          </p:nvSpPr>
          <p:spPr>
            <a:xfrm>
              <a:off x="5929091" y="2914966"/>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Packet</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6" name="Oval 45"/>
            <p:cNvSpPr/>
            <p:nvPr/>
          </p:nvSpPr>
          <p:spPr>
            <a:xfrm>
              <a:off x="4821156" y="2202537"/>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1</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7" name="Oval 46"/>
            <p:cNvSpPr/>
            <p:nvPr/>
          </p:nvSpPr>
          <p:spPr>
            <a:xfrm>
              <a:off x="5495264" y="2519857"/>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5</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8" name="Curved Right Arrow 47"/>
            <p:cNvSpPr/>
            <p:nvPr/>
          </p:nvSpPr>
          <p:spPr>
            <a:xfrm rot="969533">
              <a:off x="4661094" y="2912582"/>
              <a:ext cx="411939" cy="1022707"/>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9" name="Oval 48"/>
            <p:cNvSpPr/>
            <p:nvPr/>
          </p:nvSpPr>
          <p:spPr>
            <a:xfrm>
              <a:off x="4534238" y="3280611"/>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2</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0" name="Rectangle 49"/>
            <p:cNvSpPr/>
            <p:nvPr/>
          </p:nvSpPr>
          <p:spPr>
            <a:xfrm>
              <a:off x="4735203" y="2914391"/>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black"/>
                  </a:solidFill>
                  <a:effectLst/>
                  <a:uLnTx/>
                  <a:uFillTx/>
                  <a:latin typeface="Intel Clear"/>
                  <a:ea typeface="+mn-ea"/>
                  <a:cs typeface="+mn-cs"/>
                </a:rPr>
                <a:t>RXd</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1" name="Rectangle 50"/>
            <p:cNvSpPr/>
            <p:nvPr/>
          </p:nvSpPr>
          <p:spPr>
            <a:xfrm>
              <a:off x="4735203" y="3943832"/>
              <a:ext cx="1934837" cy="282453"/>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NIC</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2" name="Oval 51"/>
            <p:cNvSpPr/>
            <p:nvPr/>
          </p:nvSpPr>
          <p:spPr>
            <a:xfrm>
              <a:off x="5320305" y="3528210"/>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4</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3" name="Oval 52"/>
            <p:cNvSpPr/>
            <p:nvPr/>
          </p:nvSpPr>
          <p:spPr>
            <a:xfrm>
              <a:off x="5714517" y="3525743"/>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3</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4" name="Oval 53"/>
            <p:cNvSpPr/>
            <p:nvPr/>
          </p:nvSpPr>
          <p:spPr>
            <a:xfrm>
              <a:off x="6088196" y="2254136"/>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6</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55" name="Group 54"/>
            <p:cNvGrpSpPr/>
            <p:nvPr/>
          </p:nvGrpSpPr>
          <p:grpSpPr>
            <a:xfrm>
              <a:off x="4976179" y="3448443"/>
              <a:ext cx="284341" cy="464418"/>
              <a:chOff x="4570412" y="3555333"/>
              <a:chExt cx="284341" cy="519305"/>
            </a:xfrm>
          </p:grpSpPr>
          <p:cxnSp>
            <p:nvCxnSpPr>
              <p:cNvPr id="61" name="Straight Connector 60"/>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2" name="Straight Connector 61"/>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3" name="Straight Connector 62"/>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4" name="Straight Connector 63"/>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nvGrpSpPr>
            <p:cNvPr id="56" name="Group 55"/>
            <p:cNvGrpSpPr/>
            <p:nvPr/>
          </p:nvGrpSpPr>
          <p:grpSpPr>
            <a:xfrm rot="5400000">
              <a:off x="7316803" y="2224242"/>
              <a:ext cx="284341" cy="359994"/>
              <a:chOff x="4570412" y="3555333"/>
              <a:chExt cx="284341" cy="519305"/>
            </a:xfrm>
          </p:grpSpPr>
          <p:cxnSp>
            <p:nvCxnSpPr>
              <p:cNvPr id="57" name="Straight Connector 56"/>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58" name="Straight Connector 57"/>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59" name="Straight Connector 58"/>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0" name="Straight Connector 59"/>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spTree>
    <p:extLst>
      <p:ext uri="{BB962C8B-B14F-4D97-AF65-F5344CB8AC3E}">
        <p14:creationId xmlns:p14="http://schemas.microsoft.com/office/powerpoint/2010/main" val="5246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a:t>Telemetry </a:t>
            </a:r>
            <a:r>
              <a:rPr lang="en-US" dirty="0" smtClean="0"/>
              <a:t>points</a:t>
            </a:r>
            <a:endParaRPr lang="en-US" dirty="0"/>
          </a:p>
        </p:txBody>
      </p:sp>
      <p:sp>
        <p:nvSpPr>
          <p:cNvPr id="14" name="Rectangle 13"/>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defTabSz="342900">
              <a:defRPr/>
            </a:pPr>
            <a:r>
              <a:rPr lang="en-US" sz="2400" b="1" kern="0" dirty="0" smtClean="0">
                <a:ln/>
                <a:solidFill>
                  <a:srgbClr val="F3D54E"/>
                </a:solidFill>
                <a:latin typeface="Intel Clear"/>
              </a:rPr>
              <a:t>Intel tools enable </a:t>
            </a:r>
            <a:r>
              <a:rPr lang="en-US" sz="2400" b="1" kern="0" dirty="0">
                <a:ln/>
                <a:solidFill>
                  <a:srgbClr val="F3D54E"/>
                </a:solidFill>
                <a:latin typeface="Intel Clear"/>
              </a:rPr>
              <a:t>performance visibility of the platform at all layers: </a:t>
            </a:r>
          </a:p>
          <a:p>
            <a:pPr algn="ctr" defTabSz="342900">
              <a:defRPr/>
            </a:pPr>
            <a:r>
              <a:rPr lang="en-US" sz="2400" b="1" kern="0" dirty="0">
                <a:ln/>
                <a:solidFill>
                  <a:srgbClr val="F3D54E"/>
                </a:solidFill>
                <a:latin typeface="Intel Clear"/>
              </a:rPr>
              <a:t>hardware with all its key components and software acceleration </a:t>
            </a:r>
            <a:r>
              <a:rPr lang="en-US" sz="2400" b="1" kern="0" dirty="0" smtClean="0">
                <a:ln/>
                <a:solidFill>
                  <a:srgbClr val="F3D54E"/>
                </a:solidFill>
                <a:latin typeface="Intel Clear"/>
              </a:rPr>
              <a:t>engines</a:t>
            </a:r>
            <a:endParaRPr lang="en-US" sz="2400" b="1" kern="0" dirty="0">
              <a:ln/>
              <a:solidFill>
                <a:srgbClr val="F3D54E"/>
              </a:solidFill>
              <a:latin typeface="Intel Clear"/>
            </a:endParaRPr>
          </a:p>
        </p:txBody>
      </p:sp>
      <p:grpSp>
        <p:nvGrpSpPr>
          <p:cNvPr id="9" name="Group 8"/>
          <p:cNvGrpSpPr>
            <a:grpSpLocks noChangeAspect="1"/>
          </p:cNvGrpSpPr>
          <p:nvPr/>
        </p:nvGrpSpPr>
        <p:grpSpPr>
          <a:xfrm>
            <a:off x="3414580" y="1719224"/>
            <a:ext cx="5404378" cy="4241784"/>
            <a:chOff x="4251881" y="1177528"/>
            <a:chExt cx="3884364" cy="3048757"/>
          </a:xfrm>
        </p:grpSpPr>
        <p:sp>
          <p:nvSpPr>
            <p:cNvPr id="10" name="Rectangle 9"/>
            <p:cNvSpPr/>
            <p:nvPr/>
          </p:nvSpPr>
          <p:spPr>
            <a:xfrm>
              <a:off x="4401869" y="1177528"/>
              <a:ext cx="3035409" cy="2366536"/>
            </a:xfrm>
            <a:prstGeom prst="rect">
              <a:avLst/>
            </a:prstGeom>
            <a:solidFill>
              <a:srgbClr val="003C7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1" name="Rectangle 10"/>
            <p:cNvSpPr/>
            <p:nvPr/>
          </p:nvSpPr>
          <p:spPr>
            <a:xfrm>
              <a:off x="4672918" y="1576140"/>
              <a:ext cx="2063051" cy="1069426"/>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2" name="TextBox 11"/>
            <p:cNvSpPr txBox="1"/>
            <p:nvPr/>
          </p:nvSpPr>
          <p:spPr>
            <a:xfrm>
              <a:off x="4912731" y="1237757"/>
              <a:ext cx="1757309" cy="265455"/>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Intel Clear"/>
                </a:rPr>
                <a:t>CPU Socket</a:t>
              </a:r>
              <a:endParaRPr kumimoji="0" lang="ru-RU" sz="2400" b="1" i="0" u="none" strike="noStrike" kern="0" cap="none" spc="0" normalizeH="0" baseline="0" noProof="0" dirty="0" err="1" smtClean="0">
                <a:ln>
                  <a:noFill/>
                </a:ln>
                <a:solidFill>
                  <a:prstClr val="white"/>
                </a:solidFill>
                <a:effectLst/>
                <a:uLnTx/>
                <a:uFillTx/>
                <a:latin typeface="Intel Clear"/>
              </a:endParaRPr>
            </a:p>
          </p:txBody>
        </p:sp>
        <p:sp>
          <p:nvSpPr>
            <p:cNvPr id="13" name="Rectangle 12"/>
            <p:cNvSpPr/>
            <p:nvPr/>
          </p:nvSpPr>
          <p:spPr>
            <a:xfrm>
              <a:off x="481389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5" name="Rectangle 14"/>
            <p:cNvSpPr/>
            <p:nvPr/>
          </p:nvSpPr>
          <p:spPr>
            <a:xfrm>
              <a:off x="5129930"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6" name="Rectangle 15"/>
            <p:cNvSpPr/>
            <p:nvPr/>
          </p:nvSpPr>
          <p:spPr>
            <a:xfrm>
              <a:off x="5445966"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7" name="Rectangle 16"/>
            <p:cNvSpPr/>
            <p:nvPr/>
          </p:nvSpPr>
          <p:spPr>
            <a:xfrm>
              <a:off x="5762002"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8" name="Rectangle 17"/>
            <p:cNvSpPr/>
            <p:nvPr/>
          </p:nvSpPr>
          <p:spPr>
            <a:xfrm>
              <a:off x="6078038"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9" name="Rectangle 18"/>
            <p:cNvSpPr/>
            <p:nvPr/>
          </p:nvSpPr>
          <p:spPr>
            <a:xfrm>
              <a:off x="639407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0" name="Rectangle 19"/>
            <p:cNvSpPr/>
            <p:nvPr/>
          </p:nvSpPr>
          <p:spPr>
            <a:xfrm>
              <a:off x="481389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1" name="Rectangle 20"/>
            <p:cNvSpPr/>
            <p:nvPr/>
          </p:nvSpPr>
          <p:spPr>
            <a:xfrm>
              <a:off x="5129930"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2" name="Rectangle 21"/>
            <p:cNvSpPr/>
            <p:nvPr/>
          </p:nvSpPr>
          <p:spPr>
            <a:xfrm>
              <a:off x="5445966" y="2110572"/>
              <a:ext cx="200040" cy="183930"/>
            </a:xfrm>
            <a:prstGeom prst="rect">
              <a:avLst/>
            </a:prstGeom>
            <a:solidFill>
              <a:schemeClr val="accent4">
                <a:lumMod val="50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3" name="Rectangle 22"/>
            <p:cNvSpPr/>
            <p:nvPr/>
          </p:nvSpPr>
          <p:spPr>
            <a:xfrm>
              <a:off x="5762002"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4" name="Rectangle 23"/>
            <p:cNvSpPr/>
            <p:nvPr/>
          </p:nvSpPr>
          <p:spPr>
            <a:xfrm>
              <a:off x="6078038"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5" name="Rectangle 24"/>
            <p:cNvSpPr/>
            <p:nvPr/>
          </p:nvSpPr>
          <p:spPr>
            <a:xfrm>
              <a:off x="639407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6" name="Rectangle 25"/>
            <p:cNvSpPr/>
            <p:nvPr/>
          </p:nvSpPr>
          <p:spPr>
            <a:xfrm>
              <a:off x="481389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5129929"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Rectangle 27"/>
            <p:cNvSpPr/>
            <p:nvPr/>
          </p:nvSpPr>
          <p:spPr>
            <a:xfrm>
              <a:off x="5445965"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9" name="Rectangle 28"/>
            <p:cNvSpPr/>
            <p:nvPr/>
          </p:nvSpPr>
          <p:spPr>
            <a:xfrm>
              <a:off x="5762001"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0" name="Rectangle 29"/>
            <p:cNvSpPr/>
            <p:nvPr/>
          </p:nvSpPr>
          <p:spPr>
            <a:xfrm>
              <a:off x="6078037"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1" name="Rectangle 30"/>
            <p:cNvSpPr/>
            <p:nvPr/>
          </p:nvSpPr>
          <p:spPr>
            <a:xfrm>
              <a:off x="639407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2" name="TextBox 31"/>
            <p:cNvSpPr txBox="1"/>
            <p:nvPr/>
          </p:nvSpPr>
          <p:spPr>
            <a:xfrm>
              <a:off x="5061479" y="1590125"/>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CPU Cores</a:t>
              </a:r>
              <a:endParaRPr kumimoji="0" lang="ru-RU" sz="1600" b="1" i="0" u="none" strike="noStrike" kern="0" cap="none" spc="0" normalizeH="0" baseline="0" noProof="0" dirty="0" err="1" smtClean="0">
                <a:ln>
                  <a:noFill/>
                </a:ln>
                <a:solidFill>
                  <a:prstClr val="white"/>
                </a:solidFill>
                <a:effectLst/>
                <a:uLnTx/>
                <a:uFillTx/>
                <a:latin typeface="Intel Clear"/>
              </a:endParaRPr>
            </a:p>
          </p:txBody>
        </p:sp>
        <p:sp>
          <p:nvSpPr>
            <p:cNvPr id="33" name="Freeform 32"/>
            <p:cNvSpPr/>
            <p:nvPr/>
          </p:nvSpPr>
          <p:spPr>
            <a:xfrm>
              <a:off x="7004942" y="1408844"/>
              <a:ext cx="194302" cy="1755913"/>
            </a:xfrm>
            <a:custGeom>
              <a:avLst/>
              <a:gdLst>
                <a:gd name="connsiteX0" fmla="*/ 108162 w 194302"/>
                <a:gd name="connsiteY0" fmla="*/ 0 h 1755913"/>
                <a:gd name="connsiteX1" fmla="*/ 2145 w 194302"/>
                <a:gd name="connsiteY1" fmla="*/ 1404730 h 1755913"/>
                <a:gd name="connsiteX2" fmla="*/ 194302 w 194302"/>
                <a:gd name="connsiteY2" fmla="*/ 1755913 h 1755913"/>
              </a:gdLst>
              <a:ahLst/>
              <a:cxnLst>
                <a:cxn ang="0">
                  <a:pos x="connsiteX0" y="connsiteY0"/>
                </a:cxn>
                <a:cxn ang="0">
                  <a:pos x="connsiteX1" y="connsiteY1"/>
                </a:cxn>
                <a:cxn ang="0">
                  <a:pos x="connsiteX2" y="connsiteY2"/>
                </a:cxn>
              </a:cxnLst>
              <a:rect l="l" t="t" r="r" b="b"/>
              <a:pathLst>
                <a:path w="194302" h="1755913">
                  <a:moveTo>
                    <a:pt x="108162" y="0"/>
                  </a:moveTo>
                  <a:cubicBezTo>
                    <a:pt x="47975" y="556039"/>
                    <a:pt x="-12212" y="1112078"/>
                    <a:pt x="2145" y="1404730"/>
                  </a:cubicBezTo>
                  <a:cubicBezTo>
                    <a:pt x="16502" y="1697382"/>
                    <a:pt x="160067" y="1689652"/>
                    <a:pt x="194302" y="1755913"/>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4" name="Rectangle 33"/>
            <p:cNvSpPr/>
            <p:nvPr/>
          </p:nvSpPr>
          <p:spPr>
            <a:xfrm>
              <a:off x="4672918" y="2758731"/>
              <a:ext cx="2063051" cy="458294"/>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5" name="Rectangle 34"/>
            <p:cNvSpPr/>
            <p:nvPr/>
          </p:nvSpPr>
          <p:spPr>
            <a:xfrm rot="5400000">
              <a:off x="6051999" y="2220363"/>
              <a:ext cx="2063932" cy="392228"/>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MEMORY CONTROLLER</a:t>
              </a:r>
              <a:endParaRPr kumimoji="0" lang="ru-RU" sz="1600" b="1"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36" name="Group 35"/>
            <p:cNvGrpSpPr/>
            <p:nvPr/>
          </p:nvGrpSpPr>
          <p:grpSpPr>
            <a:xfrm>
              <a:off x="7642056" y="1576140"/>
              <a:ext cx="494189" cy="1447043"/>
              <a:chOff x="7987072" y="1449885"/>
              <a:chExt cx="494189" cy="1447043"/>
            </a:xfrm>
          </p:grpSpPr>
          <p:sp>
            <p:nvSpPr>
              <p:cNvPr id="69" name="Rectangle 68"/>
              <p:cNvSpPr/>
              <p:nvPr/>
            </p:nvSpPr>
            <p:spPr>
              <a:xfrm>
                <a:off x="8243446" y="1449885"/>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0" name="Rectangle 69"/>
              <p:cNvSpPr/>
              <p:nvPr/>
            </p:nvSpPr>
            <p:spPr>
              <a:xfrm>
                <a:off x="8139585" y="1511149"/>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1" name="Rectangle 70"/>
              <p:cNvSpPr/>
              <p:nvPr/>
            </p:nvSpPr>
            <p:spPr>
              <a:xfrm>
                <a:off x="8066805" y="1572413"/>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2" name="Rectangle 71"/>
              <p:cNvSpPr/>
              <p:nvPr/>
            </p:nvSpPr>
            <p:spPr>
              <a:xfrm>
                <a:off x="7987072" y="1640584"/>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Intel Clear"/>
                    <a:ea typeface="+mn-ea"/>
                    <a:cs typeface="+mn-cs"/>
                  </a:rPr>
                  <a:t>RAM</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grpSp>
        <p:sp>
          <p:nvSpPr>
            <p:cNvPr id="37" name="TextBox 36"/>
            <p:cNvSpPr txBox="1"/>
            <p:nvPr/>
          </p:nvSpPr>
          <p:spPr>
            <a:xfrm>
              <a:off x="4251881" y="3921665"/>
              <a:ext cx="222250" cy="24622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sp>
          <p:nvSpPr>
            <p:cNvPr id="38" name="Curved Right Arrow 37"/>
            <p:cNvSpPr/>
            <p:nvPr/>
          </p:nvSpPr>
          <p:spPr>
            <a:xfrm rot="2090144">
              <a:off x="4881461" y="1942508"/>
              <a:ext cx="411939" cy="1022707"/>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39" name="Curved Right Arrow 38"/>
            <p:cNvSpPr/>
            <p:nvPr/>
          </p:nvSpPr>
          <p:spPr>
            <a:xfrm rot="12025144">
              <a:off x="5097347" y="3129790"/>
              <a:ext cx="378486"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1" name="Curved Right Arrow 40"/>
            <p:cNvSpPr/>
            <p:nvPr/>
          </p:nvSpPr>
          <p:spPr>
            <a:xfrm rot="9289935">
              <a:off x="5830230" y="1952870"/>
              <a:ext cx="424695"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2" name="TextBox 41"/>
            <p:cNvSpPr txBox="1"/>
            <p:nvPr/>
          </p:nvSpPr>
          <p:spPr>
            <a:xfrm>
              <a:off x="5121498" y="2811511"/>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LLC</a:t>
              </a:r>
              <a:endParaRPr kumimoji="0" lang="ru-RU" sz="1200" b="1" i="0" u="none" strike="noStrike" kern="0" cap="none" spc="0" normalizeH="0" baseline="0" noProof="0" dirty="0" err="1" smtClean="0">
                <a:ln>
                  <a:noFill/>
                </a:ln>
                <a:solidFill>
                  <a:prstClr val="white"/>
                </a:solidFill>
                <a:effectLst/>
                <a:uLnTx/>
                <a:uFillTx/>
                <a:latin typeface="Intel Clear"/>
              </a:endParaRPr>
            </a:p>
          </p:txBody>
        </p:sp>
        <p:grpSp>
          <p:nvGrpSpPr>
            <p:cNvPr id="43" name="Group 42"/>
            <p:cNvGrpSpPr/>
            <p:nvPr/>
          </p:nvGrpSpPr>
          <p:grpSpPr>
            <a:xfrm>
              <a:off x="6043020" y="3448443"/>
              <a:ext cx="284341" cy="464418"/>
              <a:chOff x="4289726" y="3555333"/>
              <a:chExt cx="284341" cy="519305"/>
            </a:xfrm>
          </p:grpSpPr>
          <p:cxnSp>
            <p:nvCxnSpPr>
              <p:cNvPr id="65" name="Straight Connector 64"/>
              <p:cNvCxnSpPr/>
              <p:nvPr/>
            </p:nvCxnSpPr>
            <p:spPr>
              <a:xfrm rot="5400000" flipV="1">
                <a:off x="4314046"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6" name="Straight Connector 65"/>
              <p:cNvCxnSpPr/>
              <p:nvPr/>
            </p:nvCxnSpPr>
            <p:spPr>
              <a:xfrm rot="5400000" flipV="1">
                <a:off x="4217889"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7" name="Straight Connector 66"/>
              <p:cNvCxnSpPr/>
              <p:nvPr/>
            </p:nvCxnSpPr>
            <p:spPr>
              <a:xfrm rot="5400000" flipV="1">
                <a:off x="4129081"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8" name="Straight Connector 67"/>
              <p:cNvCxnSpPr/>
              <p:nvPr/>
            </p:nvCxnSpPr>
            <p:spPr>
              <a:xfrm rot="5400000" flipV="1">
                <a:off x="4032924"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44" name="Curved Right Arrow 43"/>
            <p:cNvSpPr/>
            <p:nvPr/>
          </p:nvSpPr>
          <p:spPr>
            <a:xfrm rot="11915727">
              <a:off x="5371919" y="2254666"/>
              <a:ext cx="276179" cy="778549"/>
            </a:xfrm>
            <a:prstGeom prst="curvedRightArrow">
              <a:avLst>
                <a:gd name="adj1" fmla="val 22287"/>
                <a:gd name="adj2" fmla="val 64814"/>
                <a:gd name="adj3" fmla="val 26335"/>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5" name="Rectangle 44"/>
            <p:cNvSpPr/>
            <p:nvPr/>
          </p:nvSpPr>
          <p:spPr>
            <a:xfrm>
              <a:off x="5929091" y="2914966"/>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Packet</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6" name="Oval 45"/>
            <p:cNvSpPr/>
            <p:nvPr/>
          </p:nvSpPr>
          <p:spPr>
            <a:xfrm>
              <a:off x="4821156" y="2202537"/>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1</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7" name="Oval 46"/>
            <p:cNvSpPr/>
            <p:nvPr/>
          </p:nvSpPr>
          <p:spPr>
            <a:xfrm>
              <a:off x="5495264" y="2519857"/>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5</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8" name="Curved Right Arrow 47"/>
            <p:cNvSpPr/>
            <p:nvPr/>
          </p:nvSpPr>
          <p:spPr>
            <a:xfrm rot="969533">
              <a:off x="4661094" y="2912582"/>
              <a:ext cx="411939" cy="1022707"/>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9" name="Oval 48"/>
            <p:cNvSpPr/>
            <p:nvPr/>
          </p:nvSpPr>
          <p:spPr>
            <a:xfrm>
              <a:off x="4534238" y="3280611"/>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2</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0" name="Rectangle 49"/>
            <p:cNvSpPr/>
            <p:nvPr/>
          </p:nvSpPr>
          <p:spPr>
            <a:xfrm>
              <a:off x="4735203" y="2914391"/>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black"/>
                  </a:solidFill>
                  <a:effectLst/>
                  <a:uLnTx/>
                  <a:uFillTx/>
                  <a:latin typeface="Intel Clear"/>
                  <a:ea typeface="+mn-ea"/>
                  <a:cs typeface="+mn-cs"/>
                </a:rPr>
                <a:t>RXd</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1" name="Rectangle 50"/>
            <p:cNvSpPr/>
            <p:nvPr/>
          </p:nvSpPr>
          <p:spPr>
            <a:xfrm>
              <a:off x="4735203" y="3943832"/>
              <a:ext cx="1934837" cy="282453"/>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              NIC</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2" name="Oval 51"/>
            <p:cNvSpPr/>
            <p:nvPr/>
          </p:nvSpPr>
          <p:spPr>
            <a:xfrm>
              <a:off x="5320305" y="3528210"/>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4</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4" name="Oval 53"/>
            <p:cNvSpPr/>
            <p:nvPr/>
          </p:nvSpPr>
          <p:spPr>
            <a:xfrm>
              <a:off x="6088196" y="2254136"/>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6</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55" name="Group 54"/>
            <p:cNvGrpSpPr/>
            <p:nvPr/>
          </p:nvGrpSpPr>
          <p:grpSpPr>
            <a:xfrm>
              <a:off x="4976179" y="3448443"/>
              <a:ext cx="284341" cy="464418"/>
              <a:chOff x="4570412" y="3555333"/>
              <a:chExt cx="284341" cy="519305"/>
            </a:xfrm>
          </p:grpSpPr>
          <p:cxnSp>
            <p:nvCxnSpPr>
              <p:cNvPr id="61" name="Straight Connector 60"/>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2" name="Straight Connector 61"/>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3" name="Straight Connector 62"/>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4" name="Straight Connector 63"/>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nvGrpSpPr>
            <p:cNvPr id="56" name="Group 55"/>
            <p:cNvGrpSpPr/>
            <p:nvPr/>
          </p:nvGrpSpPr>
          <p:grpSpPr>
            <a:xfrm rot="5400000">
              <a:off x="7316803" y="2224242"/>
              <a:ext cx="284341" cy="359994"/>
              <a:chOff x="4570412" y="3555333"/>
              <a:chExt cx="284341" cy="519305"/>
            </a:xfrm>
          </p:grpSpPr>
          <p:cxnSp>
            <p:nvCxnSpPr>
              <p:cNvPr id="57" name="Straight Connector 56"/>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58" name="Straight Connector 57"/>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59" name="Straight Connector 58"/>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0" name="Straight Connector 59"/>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40" name="Curved Right Arrow 39"/>
            <p:cNvSpPr/>
            <p:nvPr/>
          </p:nvSpPr>
          <p:spPr>
            <a:xfrm rot="10600707">
              <a:off x="6169221" y="3022053"/>
              <a:ext cx="335025" cy="1011391"/>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53" name="Oval 52"/>
            <p:cNvSpPr/>
            <p:nvPr/>
          </p:nvSpPr>
          <p:spPr>
            <a:xfrm>
              <a:off x="6392211" y="3428531"/>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3</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190" name="Rounded Rectangular Callout 189"/>
          <p:cNvSpPr/>
          <p:nvPr/>
        </p:nvSpPr>
        <p:spPr>
          <a:xfrm>
            <a:off x="2066925" y="3619293"/>
            <a:ext cx="1983386" cy="691142"/>
          </a:xfrm>
          <a:prstGeom prst="wedgeRoundRectCallout">
            <a:avLst>
              <a:gd name="adj1" fmla="val 53944"/>
              <a:gd name="adj2" fmla="val 2047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defTabSz="256961">
              <a:defRPr/>
            </a:pPr>
            <a:r>
              <a:rPr lang="en-US" sz="1200" kern="0" dirty="0">
                <a:solidFill>
                  <a:srgbClr val="000000"/>
                </a:solidFill>
                <a:latin typeface="Intel Clear"/>
              </a:rPr>
              <a:t>Core </a:t>
            </a:r>
            <a:r>
              <a:rPr lang="en-US" sz="1200" kern="0" dirty="0" smtClean="0">
                <a:solidFill>
                  <a:srgbClr val="000000"/>
                </a:solidFill>
                <a:latin typeface="Intel Clear"/>
              </a:rPr>
              <a:t>communicates </a:t>
            </a:r>
            <a:endParaRPr lang="en-US" sz="1200" kern="0" dirty="0">
              <a:solidFill>
                <a:srgbClr val="000000"/>
              </a:solidFill>
              <a:latin typeface="Intel Clear"/>
            </a:endParaRPr>
          </a:p>
          <a:p>
            <a:pPr defTabSz="256961">
              <a:defRPr/>
            </a:pPr>
            <a:r>
              <a:rPr lang="en-US" sz="1200" kern="0" dirty="0">
                <a:solidFill>
                  <a:srgbClr val="000000"/>
                </a:solidFill>
                <a:latin typeface="Intel Clear"/>
              </a:rPr>
              <a:t>with </a:t>
            </a:r>
            <a:r>
              <a:rPr lang="en-US" sz="1200" kern="0" dirty="0" smtClean="0">
                <a:solidFill>
                  <a:srgbClr val="000000"/>
                </a:solidFill>
                <a:latin typeface="Intel Clear"/>
              </a:rPr>
              <a:t>NIC through </a:t>
            </a:r>
            <a:endParaRPr lang="en-US" sz="1200" kern="0" dirty="0">
              <a:solidFill>
                <a:srgbClr val="000000"/>
              </a:solidFill>
              <a:latin typeface="Intel Clear"/>
            </a:endParaRPr>
          </a:p>
          <a:p>
            <a:pPr defTabSz="256961">
              <a:defRPr/>
            </a:pPr>
            <a:r>
              <a:rPr lang="en-US" sz="1200" b="1" kern="0" dirty="0">
                <a:solidFill>
                  <a:srgbClr val="000000"/>
                </a:solidFill>
                <a:latin typeface="Intel Clear"/>
              </a:rPr>
              <a:t>PCIe MMIO transactions</a:t>
            </a:r>
            <a:endParaRPr lang="en-US" sz="1200" b="1" kern="0" dirty="0">
              <a:solidFill>
                <a:prstClr val="black"/>
              </a:solidFill>
              <a:latin typeface="Intel Clear"/>
            </a:endParaRPr>
          </a:p>
        </p:txBody>
      </p:sp>
      <p:sp>
        <p:nvSpPr>
          <p:cNvPr id="180" name="Rounded Rectangular Callout 179"/>
          <p:cNvSpPr/>
          <p:nvPr/>
        </p:nvSpPr>
        <p:spPr>
          <a:xfrm>
            <a:off x="6724587" y="4230110"/>
            <a:ext cx="1814564" cy="601626"/>
          </a:xfrm>
          <a:prstGeom prst="wedgeRoundRectCallout">
            <a:avLst>
              <a:gd name="adj1" fmla="val -52376"/>
              <a:gd name="adj2" fmla="val 30487"/>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defTabSz="256961">
              <a:defRPr/>
            </a:pPr>
            <a:r>
              <a:rPr lang="en-US" sz="1200" b="1" kern="0" dirty="0">
                <a:solidFill>
                  <a:prstClr val="black"/>
                </a:solidFill>
                <a:latin typeface="Intel Clear"/>
              </a:rPr>
              <a:t>Intel DDIO</a:t>
            </a:r>
            <a:r>
              <a:rPr lang="en-US" sz="1200" kern="0" dirty="0">
                <a:solidFill>
                  <a:prstClr val="black"/>
                </a:solidFill>
                <a:latin typeface="Intel Clear"/>
              </a:rPr>
              <a:t> makes LLC the primary target of</a:t>
            </a:r>
          </a:p>
          <a:p>
            <a:pPr defTabSz="256961">
              <a:defRPr/>
            </a:pPr>
            <a:r>
              <a:rPr lang="en-US" sz="1200" kern="0" dirty="0">
                <a:solidFill>
                  <a:prstClr val="black"/>
                </a:solidFill>
                <a:latin typeface="Intel Clear"/>
              </a:rPr>
              <a:t>DMA operations</a:t>
            </a:r>
            <a:endParaRPr lang="en-US" sz="1200" b="1" kern="0" dirty="0">
              <a:solidFill>
                <a:prstClr val="black"/>
              </a:solidFill>
              <a:latin typeface="Intel Clear"/>
            </a:endParaRPr>
          </a:p>
        </p:txBody>
      </p:sp>
      <p:sp>
        <p:nvSpPr>
          <p:cNvPr id="182" name="Rounded Rectangular Callout 181"/>
          <p:cNvSpPr/>
          <p:nvPr/>
        </p:nvSpPr>
        <p:spPr>
          <a:xfrm>
            <a:off x="3804465" y="2576958"/>
            <a:ext cx="1320269" cy="451582"/>
          </a:xfrm>
          <a:prstGeom prst="wedgeRoundRectCallout">
            <a:avLst>
              <a:gd name="adj1" fmla="val 52017"/>
              <a:gd name="adj2" fmla="val 40215"/>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defTabSz="256961">
              <a:defRPr/>
            </a:pPr>
            <a:r>
              <a:rPr lang="en-US" sz="1200" b="1" kern="0" dirty="0">
                <a:solidFill>
                  <a:prstClr val="black"/>
                </a:solidFill>
                <a:latin typeface="Intel Clear"/>
              </a:rPr>
              <a:t>Core </a:t>
            </a:r>
            <a:r>
              <a:rPr lang="en-US" sz="1200" kern="0" dirty="0">
                <a:solidFill>
                  <a:prstClr val="black"/>
                </a:solidFill>
                <a:latin typeface="Intel Clear"/>
              </a:rPr>
              <a:t>I/O data </a:t>
            </a:r>
          </a:p>
          <a:p>
            <a:pPr defTabSz="256961">
              <a:defRPr/>
            </a:pPr>
            <a:r>
              <a:rPr lang="en-US" sz="1200" b="1" kern="0" dirty="0">
                <a:solidFill>
                  <a:prstClr val="black"/>
                </a:solidFill>
                <a:latin typeface="Intel Clear"/>
              </a:rPr>
              <a:t>processing</a:t>
            </a:r>
          </a:p>
        </p:txBody>
      </p:sp>
      <p:sp>
        <p:nvSpPr>
          <p:cNvPr id="184" name="Rounded Rectangular Callout 183"/>
          <p:cNvSpPr/>
          <p:nvPr/>
        </p:nvSpPr>
        <p:spPr>
          <a:xfrm>
            <a:off x="7849741" y="2656832"/>
            <a:ext cx="1181258" cy="476483"/>
          </a:xfrm>
          <a:prstGeom prst="wedgeRoundRectCallout">
            <a:avLst>
              <a:gd name="adj1" fmla="val -28013"/>
              <a:gd name="adj2" fmla="val 5825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defTabSz="256961">
              <a:defRPr/>
            </a:pPr>
            <a:r>
              <a:rPr lang="en-US" sz="1200" b="1" kern="0" dirty="0">
                <a:solidFill>
                  <a:prstClr val="black"/>
                </a:solidFill>
                <a:latin typeface="Intel Clear"/>
              </a:rPr>
              <a:t>Memory</a:t>
            </a:r>
          </a:p>
          <a:p>
            <a:pPr defTabSz="256961">
              <a:defRPr/>
            </a:pPr>
            <a:r>
              <a:rPr lang="en-US" sz="1200" b="1" kern="0" dirty="0">
                <a:solidFill>
                  <a:prstClr val="black"/>
                </a:solidFill>
                <a:latin typeface="Intel Clear"/>
              </a:rPr>
              <a:t>bandwidth</a:t>
            </a:r>
          </a:p>
        </p:txBody>
      </p:sp>
      <p:sp>
        <p:nvSpPr>
          <p:cNvPr id="186" name="Rounded Rectangular Callout 185"/>
          <p:cNvSpPr/>
          <p:nvPr/>
        </p:nvSpPr>
        <p:spPr>
          <a:xfrm>
            <a:off x="5273406" y="5254812"/>
            <a:ext cx="1971552" cy="693781"/>
          </a:xfrm>
          <a:prstGeom prst="wedgeRoundRectCallout">
            <a:avLst>
              <a:gd name="adj1" fmla="val -54629"/>
              <a:gd name="adj2" fmla="val -36391"/>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defTabSz="256961">
              <a:defRPr/>
            </a:pPr>
            <a:r>
              <a:rPr lang="en-US" sz="1200" kern="0" dirty="0">
                <a:solidFill>
                  <a:prstClr val="black"/>
                </a:solidFill>
                <a:latin typeface="Intel Clear"/>
              </a:rPr>
              <a:t>Writing back descriptors </a:t>
            </a:r>
          </a:p>
          <a:p>
            <a:pPr defTabSz="256961">
              <a:defRPr/>
            </a:pPr>
            <a:r>
              <a:rPr lang="en-US" sz="1200" kern="0" dirty="0">
                <a:solidFill>
                  <a:prstClr val="black"/>
                </a:solidFill>
                <a:latin typeface="Intel Clear"/>
              </a:rPr>
              <a:t>may result in </a:t>
            </a:r>
            <a:r>
              <a:rPr lang="en-US" sz="1200" b="1" kern="0" dirty="0">
                <a:solidFill>
                  <a:prstClr val="black"/>
                </a:solidFill>
                <a:latin typeface="Intel Clear"/>
              </a:rPr>
              <a:t>partial </a:t>
            </a:r>
          </a:p>
          <a:p>
            <a:pPr defTabSz="256961">
              <a:defRPr/>
            </a:pPr>
            <a:r>
              <a:rPr lang="en-US" sz="1200" b="1" kern="0" dirty="0">
                <a:solidFill>
                  <a:prstClr val="black"/>
                </a:solidFill>
                <a:latin typeface="Intel Clear"/>
              </a:rPr>
              <a:t>PCIe transaction</a:t>
            </a:r>
          </a:p>
        </p:txBody>
      </p:sp>
      <p:sp>
        <p:nvSpPr>
          <p:cNvPr id="188" name="Rounded Rectangular Callout 187"/>
          <p:cNvSpPr/>
          <p:nvPr/>
        </p:nvSpPr>
        <p:spPr>
          <a:xfrm>
            <a:off x="6010088" y="2545881"/>
            <a:ext cx="1501127" cy="504000"/>
          </a:xfrm>
          <a:prstGeom prst="wedgeRoundRectCallout">
            <a:avLst>
              <a:gd name="adj1" fmla="val -40482"/>
              <a:gd name="adj2" fmla="val 63961"/>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defRPr/>
            </a:pPr>
            <a:r>
              <a:rPr lang="en-US" sz="1200" kern="0" dirty="0" smtClean="0">
                <a:solidFill>
                  <a:prstClr val="black"/>
                </a:solidFill>
                <a:latin typeface="Intel Clear"/>
              </a:rPr>
              <a:t>Integration with DPDK</a:t>
            </a:r>
            <a:endParaRPr lang="en-US" sz="1200" kern="0" dirty="0">
              <a:solidFill>
                <a:prstClr val="black"/>
              </a:solidFill>
              <a:latin typeface="Intel Clear"/>
            </a:endParaRPr>
          </a:p>
        </p:txBody>
      </p:sp>
    </p:spTree>
    <p:extLst>
      <p:ext uri="{BB962C8B-B14F-4D97-AF65-F5344CB8AC3E}">
        <p14:creationId xmlns:p14="http://schemas.microsoft.com/office/powerpoint/2010/main" val="31008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smtClean="0"/>
              <a:t>Understanding PCIe performance</a:t>
            </a:r>
            <a:endParaRPr lang="en-US" dirty="0"/>
          </a:p>
        </p:txBody>
      </p:sp>
      <p:grpSp>
        <p:nvGrpSpPr>
          <p:cNvPr id="3" name="Group 2"/>
          <p:cNvGrpSpPr>
            <a:grpSpLocks noChangeAspect="1"/>
          </p:cNvGrpSpPr>
          <p:nvPr/>
        </p:nvGrpSpPr>
        <p:grpSpPr>
          <a:xfrm>
            <a:off x="925254" y="1393585"/>
            <a:ext cx="10541629" cy="5138580"/>
            <a:chOff x="2163504" y="2069861"/>
            <a:chExt cx="7906222" cy="3464669"/>
          </a:xfrm>
        </p:grpSpPr>
        <p:graphicFrame>
          <p:nvGraphicFramePr>
            <p:cNvPr id="73" name="Diagram 72"/>
            <p:cNvGraphicFramePr/>
            <p:nvPr>
              <p:extLst>
                <p:ext uri="{D42A27DB-BD31-4B8C-83A1-F6EECF244321}">
                  <p14:modId xmlns:p14="http://schemas.microsoft.com/office/powerpoint/2010/main" val="2214377825"/>
                </p:ext>
              </p:extLst>
            </p:nvPr>
          </p:nvGraphicFramePr>
          <p:xfrm>
            <a:off x="2229568" y="2069861"/>
            <a:ext cx="7238617" cy="1873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4" name="Straight Connector 73"/>
            <p:cNvCxnSpPr/>
            <p:nvPr/>
          </p:nvCxnSpPr>
          <p:spPr>
            <a:xfrm flipH="1">
              <a:off x="5791536" y="2096653"/>
              <a:ext cx="30002" cy="3117993"/>
            </a:xfrm>
            <a:prstGeom prst="line">
              <a:avLst/>
            </a:prstGeom>
            <a:noFill/>
            <a:ln w="25400" cap="flat" cmpd="sng" algn="ctr">
              <a:solidFill>
                <a:srgbClr val="003C71"/>
              </a:solidFill>
              <a:prstDash val="sysDash"/>
            </a:ln>
            <a:effectLst/>
          </p:spPr>
        </p:cxnSp>
        <p:cxnSp>
          <p:nvCxnSpPr>
            <p:cNvPr id="75" name="Straight Connector 74"/>
            <p:cNvCxnSpPr/>
            <p:nvPr/>
          </p:nvCxnSpPr>
          <p:spPr>
            <a:xfrm>
              <a:off x="7695646" y="2096653"/>
              <a:ext cx="20003" cy="3117993"/>
            </a:xfrm>
            <a:prstGeom prst="line">
              <a:avLst/>
            </a:prstGeom>
            <a:noFill/>
            <a:ln w="25400" cap="flat" cmpd="sng" algn="ctr">
              <a:solidFill>
                <a:srgbClr val="003C71"/>
              </a:solidFill>
              <a:prstDash val="sysDash"/>
            </a:ln>
            <a:effectLst/>
          </p:spPr>
        </p:cxnSp>
        <p:sp>
          <p:nvSpPr>
            <p:cNvPr id="76" name="Rectangle 75"/>
            <p:cNvSpPr/>
            <p:nvPr/>
          </p:nvSpPr>
          <p:spPr>
            <a:xfrm>
              <a:off x="2163504" y="4463306"/>
              <a:ext cx="3618000" cy="532800"/>
            </a:xfrm>
            <a:prstGeom prst="rect">
              <a:avLst/>
            </a:prstGeom>
            <a:gradFill rotWithShape="1">
              <a:gsLst>
                <a:gs pos="0">
                  <a:srgbClr val="FC4C02"/>
                </a:gs>
                <a:gs pos="100000">
                  <a:srgbClr val="FC4C02">
                    <a:lumMod val="7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Avoid DDIO miss</a:t>
              </a:r>
            </a:p>
          </p:txBody>
        </p:sp>
        <p:sp>
          <p:nvSpPr>
            <p:cNvPr id="77" name="Rectangle 76"/>
            <p:cNvSpPr/>
            <p:nvPr/>
          </p:nvSpPr>
          <p:spPr>
            <a:xfrm>
              <a:off x="2164931" y="5001730"/>
              <a:ext cx="3618000" cy="532800"/>
            </a:xfrm>
            <a:prstGeom prst="rect">
              <a:avLst/>
            </a:prstGeom>
            <a:gradFill rotWithShape="1">
              <a:gsLst>
                <a:gs pos="0">
                  <a:srgbClr val="FC4C02"/>
                </a:gs>
                <a:gs pos="100000">
                  <a:srgbClr val="FC4C02">
                    <a:lumMod val="7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defTabSz="914400"/>
              <a:r>
                <a:rPr lang="en-US" sz="2400" b="1" kern="0" dirty="0">
                  <a:ln/>
                  <a:solidFill>
                    <a:srgbClr val="F3D54E"/>
                  </a:solidFill>
                  <a:latin typeface="Intel Clear"/>
                </a:rPr>
                <a:t>Avoid writing back </a:t>
              </a:r>
            </a:p>
            <a:p>
              <a:pPr algn="ctr" defTabSz="914400"/>
              <a:r>
                <a:rPr lang="en-US" sz="2400" b="1" kern="0" dirty="0">
                  <a:ln/>
                  <a:solidFill>
                    <a:srgbClr val="F3D54E"/>
                  </a:solidFill>
                  <a:latin typeface="Intel Clear"/>
                </a:rPr>
                <a:t>“partial” descriptors</a:t>
              </a:r>
            </a:p>
          </p:txBody>
        </p:sp>
        <p:sp>
          <p:nvSpPr>
            <p:cNvPr id="78" name="Rectangle 77"/>
            <p:cNvSpPr/>
            <p:nvPr/>
          </p:nvSpPr>
          <p:spPr>
            <a:xfrm>
              <a:off x="2163505" y="3915805"/>
              <a:ext cx="3618905" cy="532352"/>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Match workload I/O throughput</a:t>
              </a:r>
              <a:endParaRPr kumimoji="0" lang="en-US" sz="2400" b="1" i="0" u="none" strike="noStrike" kern="0" cap="none" spc="0" normalizeH="0" baseline="30000" noProof="0" dirty="0" smtClean="0">
                <a:ln/>
                <a:solidFill>
                  <a:srgbClr val="F3D54E"/>
                </a:solidFill>
                <a:effectLst/>
                <a:uLnTx/>
                <a:uFillTx/>
                <a:latin typeface="Intel Clear"/>
                <a:ea typeface="+mn-ea"/>
                <a:cs typeface="+mn-cs"/>
              </a:endParaRPr>
            </a:p>
          </p:txBody>
        </p:sp>
        <p:sp>
          <p:nvSpPr>
            <p:cNvPr id="79" name="Rectangle 78"/>
            <p:cNvSpPr/>
            <p:nvPr/>
          </p:nvSpPr>
          <p:spPr>
            <a:xfrm>
              <a:off x="5821538" y="4458001"/>
              <a:ext cx="1874107" cy="532800"/>
            </a:xfrm>
            <a:prstGeom prst="rect">
              <a:avLst/>
            </a:prstGeom>
            <a:gradFill rotWithShape="1">
              <a:gsLst>
                <a:gs pos="0">
                  <a:srgbClr val="FC4C02"/>
                </a:gs>
                <a:gs pos="100000">
                  <a:srgbClr val="FC4C02">
                    <a:lumMod val="7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R="0" lvl="0" indent="0" algn="ctr" defTabSz="914400" fontAlgn="auto">
                <a:lnSpc>
                  <a:spcPct val="100000"/>
                </a:lnSpc>
                <a:spcBef>
                  <a:spcPts val="0"/>
                </a:spcBef>
                <a:spcAft>
                  <a:spcPts val="0"/>
                </a:spcAft>
                <a:buClrTx/>
                <a:buSzTx/>
                <a:buFontTx/>
                <a:buNone/>
                <a:tabLst/>
                <a:defRPr/>
              </a:pPr>
              <a:r>
                <a:rPr lang="en-US" sz="2400" b="1" kern="0" dirty="0">
                  <a:ln/>
                  <a:solidFill>
                    <a:srgbClr val="F3D54E"/>
                  </a:solidFill>
                  <a:latin typeface="Intel Clear"/>
                </a:rPr>
                <a:t>Avoid MMIO Rd</a:t>
              </a:r>
            </a:p>
          </p:txBody>
        </p:sp>
        <p:sp>
          <p:nvSpPr>
            <p:cNvPr id="80" name="Rectangle 79"/>
            <p:cNvSpPr/>
            <p:nvPr/>
          </p:nvSpPr>
          <p:spPr>
            <a:xfrm>
              <a:off x="7735727" y="4458001"/>
              <a:ext cx="2333999" cy="548452"/>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ln/>
                  <a:solidFill>
                    <a:srgbClr val="F3D54E"/>
                  </a:solidFill>
                  <a:latin typeface="Intel Clear"/>
                </a:rPr>
                <a:t>Optimize batch size</a:t>
              </a:r>
            </a:p>
          </p:txBody>
        </p:sp>
        <p:sp>
          <p:nvSpPr>
            <p:cNvPr id="81" name="Rectangle 80"/>
            <p:cNvSpPr/>
            <p:nvPr/>
          </p:nvSpPr>
          <p:spPr>
            <a:xfrm>
              <a:off x="7735726" y="3915805"/>
              <a:ext cx="2333999" cy="548452"/>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ln/>
                  <a:solidFill>
                    <a:srgbClr val="F3D54E"/>
                  </a:solidFill>
                  <a:latin typeface="Intel Clear"/>
                </a:rPr>
                <a:t>Look for MMIO </a:t>
              </a:r>
              <a:endParaRPr lang="en-US" sz="2400" b="1" kern="0" dirty="0" smtClean="0">
                <a:ln/>
                <a:solidFill>
                  <a:srgbClr val="F3D54E"/>
                </a:solidFill>
                <a:latin typeface="Intel Clear"/>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ln/>
                  <a:solidFill>
                    <a:srgbClr val="F3D54E"/>
                  </a:solidFill>
                  <a:latin typeface="Intel Clear"/>
                </a:rPr>
                <a:t>write traffic</a:t>
              </a:r>
              <a:endParaRPr lang="en-US" sz="2400" b="1" kern="0" dirty="0">
                <a:ln/>
                <a:solidFill>
                  <a:srgbClr val="F3D54E"/>
                </a:solidFill>
                <a:latin typeface="Intel Clear"/>
              </a:endParaRPr>
            </a:p>
          </p:txBody>
        </p:sp>
      </p:grpSp>
    </p:spTree>
    <p:extLst>
      <p:ext uri="{BB962C8B-B14F-4D97-AF65-F5344CB8AC3E}">
        <p14:creationId xmlns:p14="http://schemas.microsoft.com/office/powerpoint/2010/main" val="421113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smtClean="0"/>
              <a:t>Measuring memory bandwidth</a:t>
            </a:r>
            <a:endParaRPr lang="en-US" dirty="0"/>
          </a:p>
        </p:txBody>
      </p:sp>
      <p:grpSp>
        <p:nvGrpSpPr>
          <p:cNvPr id="13" name="Group 12"/>
          <p:cNvGrpSpPr>
            <a:grpSpLocks noChangeAspect="1"/>
          </p:cNvGrpSpPr>
          <p:nvPr/>
        </p:nvGrpSpPr>
        <p:grpSpPr>
          <a:xfrm>
            <a:off x="404680" y="1578359"/>
            <a:ext cx="5404378" cy="4241784"/>
            <a:chOff x="4251881" y="1177528"/>
            <a:chExt cx="3884364" cy="3048757"/>
          </a:xfrm>
        </p:grpSpPr>
        <p:sp>
          <p:nvSpPr>
            <p:cNvPr id="14" name="Rectangle 13"/>
            <p:cNvSpPr/>
            <p:nvPr/>
          </p:nvSpPr>
          <p:spPr>
            <a:xfrm>
              <a:off x="4401869" y="1177528"/>
              <a:ext cx="3035409" cy="2366536"/>
            </a:xfrm>
            <a:prstGeom prst="rect">
              <a:avLst/>
            </a:prstGeom>
            <a:solidFill>
              <a:srgbClr val="003C7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5" name="Rectangle 14"/>
            <p:cNvSpPr/>
            <p:nvPr/>
          </p:nvSpPr>
          <p:spPr>
            <a:xfrm>
              <a:off x="4672918" y="1576140"/>
              <a:ext cx="2063051" cy="1069426"/>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6" name="TextBox 15"/>
            <p:cNvSpPr txBox="1"/>
            <p:nvPr/>
          </p:nvSpPr>
          <p:spPr>
            <a:xfrm>
              <a:off x="4912731" y="1237757"/>
              <a:ext cx="1757309" cy="265455"/>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Intel Clear"/>
                </a:rPr>
                <a:t>CPU Socket</a:t>
              </a:r>
              <a:endParaRPr kumimoji="0" lang="ru-RU" sz="2400" b="1" i="0" u="none" strike="noStrike" kern="0" cap="none" spc="0" normalizeH="0" baseline="0" noProof="0" dirty="0" err="1" smtClean="0">
                <a:ln>
                  <a:noFill/>
                </a:ln>
                <a:solidFill>
                  <a:prstClr val="white"/>
                </a:solidFill>
                <a:effectLst/>
                <a:uLnTx/>
                <a:uFillTx/>
                <a:latin typeface="Intel Clear"/>
              </a:endParaRPr>
            </a:p>
          </p:txBody>
        </p:sp>
        <p:sp>
          <p:nvSpPr>
            <p:cNvPr id="17" name="Rectangle 16"/>
            <p:cNvSpPr/>
            <p:nvPr/>
          </p:nvSpPr>
          <p:spPr>
            <a:xfrm>
              <a:off x="481389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8" name="Rectangle 17"/>
            <p:cNvSpPr/>
            <p:nvPr/>
          </p:nvSpPr>
          <p:spPr>
            <a:xfrm>
              <a:off x="5129930"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9" name="Rectangle 18"/>
            <p:cNvSpPr/>
            <p:nvPr/>
          </p:nvSpPr>
          <p:spPr>
            <a:xfrm>
              <a:off x="5445966"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0" name="Rectangle 19"/>
            <p:cNvSpPr/>
            <p:nvPr/>
          </p:nvSpPr>
          <p:spPr>
            <a:xfrm>
              <a:off x="5762002"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1" name="Rectangle 20"/>
            <p:cNvSpPr/>
            <p:nvPr/>
          </p:nvSpPr>
          <p:spPr>
            <a:xfrm>
              <a:off x="6078038"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2" name="Rectangle 21"/>
            <p:cNvSpPr/>
            <p:nvPr/>
          </p:nvSpPr>
          <p:spPr>
            <a:xfrm>
              <a:off x="639407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3" name="Rectangle 22"/>
            <p:cNvSpPr/>
            <p:nvPr/>
          </p:nvSpPr>
          <p:spPr>
            <a:xfrm>
              <a:off x="481389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4" name="Rectangle 23"/>
            <p:cNvSpPr/>
            <p:nvPr/>
          </p:nvSpPr>
          <p:spPr>
            <a:xfrm>
              <a:off x="5129930"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5" name="Rectangle 24"/>
            <p:cNvSpPr/>
            <p:nvPr/>
          </p:nvSpPr>
          <p:spPr>
            <a:xfrm>
              <a:off x="5445966"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6" name="Rectangle 25"/>
            <p:cNvSpPr/>
            <p:nvPr/>
          </p:nvSpPr>
          <p:spPr>
            <a:xfrm>
              <a:off x="5762002"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6078038"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Rectangle 27"/>
            <p:cNvSpPr/>
            <p:nvPr/>
          </p:nvSpPr>
          <p:spPr>
            <a:xfrm>
              <a:off x="639407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9" name="Rectangle 28"/>
            <p:cNvSpPr/>
            <p:nvPr/>
          </p:nvSpPr>
          <p:spPr>
            <a:xfrm>
              <a:off x="481389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0" name="Rectangle 29"/>
            <p:cNvSpPr/>
            <p:nvPr/>
          </p:nvSpPr>
          <p:spPr>
            <a:xfrm>
              <a:off x="5129929"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1" name="Rectangle 30"/>
            <p:cNvSpPr/>
            <p:nvPr/>
          </p:nvSpPr>
          <p:spPr>
            <a:xfrm>
              <a:off x="5445965"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2" name="Rectangle 31"/>
            <p:cNvSpPr/>
            <p:nvPr/>
          </p:nvSpPr>
          <p:spPr>
            <a:xfrm>
              <a:off x="5762001"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3" name="Rectangle 32"/>
            <p:cNvSpPr/>
            <p:nvPr/>
          </p:nvSpPr>
          <p:spPr>
            <a:xfrm>
              <a:off x="6078037"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4" name="Rectangle 33"/>
            <p:cNvSpPr/>
            <p:nvPr/>
          </p:nvSpPr>
          <p:spPr>
            <a:xfrm>
              <a:off x="639407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5" name="TextBox 34"/>
            <p:cNvSpPr txBox="1"/>
            <p:nvPr/>
          </p:nvSpPr>
          <p:spPr>
            <a:xfrm>
              <a:off x="5061479" y="1590125"/>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CPU Cores</a:t>
              </a:r>
              <a:endParaRPr kumimoji="0" lang="ru-RU" sz="1600" b="1" i="0" u="none" strike="noStrike" kern="0" cap="none" spc="0" normalizeH="0" baseline="0" noProof="0" dirty="0" err="1" smtClean="0">
                <a:ln>
                  <a:noFill/>
                </a:ln>
                <a:solidFill>
                  <a:prstClr val="white"/>
                </a:solidFill>
                <a:effectLst/>
                <a:uLnTx/>
                <a:uFillTx/>
                <a:latin typeface="Intel Clear"/>
              </a:endParaRPr>
            </a:p>
          </p:txBody>
        </p:sp>
        <p:sp>
          <p:nvSpPr>
            <p:cNvPr id="36" name="Freeform 35"/>
            <p:cNvSpPr/>
            <p:nvPr/>
          </p:nvSpPr>
          <p:spPr>
            <a:xfrm>
              <a:off x="7004942" y="1408844"/>
              <a:ext cx="194302" cy="1755913"/>
            </a:xfrm>
            <a:custGeom>
              <a:avLst/>
              <a:gdLst>
                <a:gd name="connsiteX0" fmla="*/ 108162 w 194302"/>
                <a:gd name="connsiteY0" fmla="*/ 0 h 1755913"/>
                <a:gd name="connsiteX1" fmla="*/ 2145 w 194302"/>
                <a:gd name="connsiteY1" fmla="*/ 1404730 h 1755913"/>
                <a:gd name="connsiteX2" fmla="*/ 194302 w 194302"/>
                <a:gd name="connsiteY2" fmla="*/ 1755913 h 1755913"/>
              </a:gdLst>
              <a:ahLst/>
              <a:cxnLst>
                <a:cxn ang="0">
                  <a:pos x="connsiteX0" y="connsiteY0"/>
                </a:cxn>
                <a:cxn ang="0">
                  <a:pos x="connsiteX1" y="connsiteY1"/>
                </a:cxn>
                <a:cxn ang="0">
                  <a:pos x="connsiteX2" y="connsiteY2"/>
                </a:cxn>
              </a:cxnLst>
              <a:rect l="l" t="t" r="r" b="b"/>
              <a:pathLst>
                <a:path w="194302" h="1755913">
                  <a:moveTo>
                    <a:pt x="108162" y="0"/>
                  </a:moveTo>
                  <a:cubicBezTo>
                    <a:pt x="47975" y="556039"/>
                    <a:pt x="-12212" y="1112078"/>
                    <a:pt x="2145" y="1404730"/>
                  </a:cubicBezTo>
                  <a:cubicBezTo>
                    <a:pt x="16502" y="1697382"/>
                    <a:pt x="160067" y="1689652"/>
                    <a:pt x="194302" y="1755913"/>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7" name="Rectangle 36"/>
            <p:cNvSpPr/>
            <p:nvPr/>
          </p:nvSpPr>
          <p:spPr>
            <a:xfrm>
              <a:off x="4672918" y="2758731"/>
              <a:ext cx="2063051" cy="458294"/>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8" name="Rectangle 37"/>
            <p:cNvSpPr/>
            <p:nvPr/>
          </p:nvSpPr>
          <p:spPr>
            <a:xfrm rot="5400000">
              <a:off x="6051999" y="2220363"/>
              <a:ext cx="2063932" cy="392228"/>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MEMORY CONTROLLER</a:t>
              </a:r>
              <a:endParaRPr kumimoji="0" lang="ru-RU" sz="1600" b="1"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39" name="Group 38"/>
            <p:cNvGrpSpPr/>
            <p:nvPr/>
          </p:nvGrpSpPr>
          <p:grpSpPr>
            <a:xfrm>
              <a:off x="7642056" y="1576140"/>
              <a:ext cx="494189" cy="1447043"/>
              <a:chOff x="7987072" y="1449885"/>
              <a:chExt cx="494189" cy="1447043"/>
            </a:xfrm>
          </p:grpSpPr>
          <p:sp>
            <p:nvSpPr>
              <p:cNvPr id="72" name="Rectangle 71"/>
              <p:cNvSpPr/>
              <p:nvPr/>
            </p:nvSpPr>
            <p:spPr>
              <a:xfrm>
                <a:off x="8243446" y="1449885"/>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2" name="Rectangle 81"/>
              <p:cNvSpPr/>
              <p:nvPr/>
            </p:nvSpPr>
            <p:spPr>
              <a:xfrm>
                <a:off x="8139585" y="1511149"/>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3" name="Rectangle 82"/>
              <p:cNvSpPr/>
              <p:nvPr/>
            </p:nvSpPr>
            <p:spPr>
              <a:xfrm>
                <a:off x="8066805" y="1572413"/>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4" name="Rectangle 83"/>
              <p:cNvSpPr/>
              <p:nvPr/>
            </p:nvSpPr>
            <p:spPr>
              <a:xfrm>
                <a:off x="7987072" y="1640584"/>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Intel Clear"/>
                    <a:ea typeface="+mn-ea"/>
                    <a:cs typeface="+mn-cs"/>
                  </a:rPr>
                  <a:t>RAM</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grpSp>
        <p:sp>
          <p:nvSpPr>
            <p:cNvPr id="40" name="TextBox 39"/>
            <p:cNvSpPr txBox="1"/>
            <p:nvPr/>
          </p:nvSpPr>
          <p:spPr>
            <a:xfrm>
              <a:off x="4251881" y="3921665"/>
              <a:ext cx="222250" cy="24622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sp>
          <p:nvSpPr>
            <p:cNvPr id="41" name="Curved Right Arrow 40"/>
            <p:cNvSpPr/>
            <p:nvPr/>
          </p:nvSpPr>
          <p:spPr>
            <a:xfrm rot="2090144">
              <a:off x="4881461" y="1942508"/>
              <a:ext cx="411939" cy="1022707"/>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2" name="Curved Right Arrow 41"/>
            <p:cNvSpPr/>
            <p:nvPr/>
          </p:nvSpPr>
          <p:spPr>
            <a:xfrm rot="12025144">
              <a:off x="5097347" y="3129790"/>
              <a:ext cx="378486"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3" name="Curved Right Arrow 42"/>
            <p:cNvSpPr/>
            <p:nvPr/>
          </p:nvSpPr>
          <p:spPr>
            <a:xfrm rot="9897595" flipH="1">
              <a:off x="5837768" y="3098684"/>
              <a:ext cx="342734"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4" name="Curved Right Arrow 43"/>
            <p:cNvSpPr/>
            <p:nvPr/>
          </p:nvSpPr>
          <p:spPr>
            <a:xfrm rot="9289935">
              <a:off x="5830230" y="1952870"/>
              <a:ext cx="424695" cy="1022707"/>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5" name="TextBox 44"/>
            <p:cNvSpPr txBox="1"/>
            <p:nvPr/>
          </p:nvSpPr>
          <p:spPr>
            <a:xfrm>
              <a:off x="5121498" y="2811511"/>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LLC</a:t>
              </a:r>
              <a:endParaRPr kumimoji="0" lang="ru-RU" sz="1200" b="1" i="0" u="none" strike="noStrike" kern="0" cap="none" spc="0" normalizeH="0" baseline="0" noProof="0" dirty="0" err="1" smtClean="0">
                <a:ln>
                  <a:noFill/>
                </a:ln>
                <a:solidFill>
                  <a:prstClr val="white"/>
                </a:solidFill>
                <a:effectLst/>
                <a:uLnTx/>
                <a:uFillTx/>
                <a:latin typeface="Intel Clear"/>
              </a:endParaRPr>
            </a:p>
          </p:txBody>
        </p:sp>
        <p:grpSp>
          <p:nvGrpSpPr>
            <p:cNvPr id="46" name="Group 45"/>
            <p:cNvGrpSpPr/>
            <p:nvPr/>
          </p:nvGrpSpPr>
          <p:grpSpPr>
            <a:xfrm>
              <a:off x="6323706" y="3448443"/>
              <a:ext cx="284341" cy="464418"/>
              <a:chOff x="4570412" y="3555333"/>
              <a:chExt cx="284341" cy="519305"/>
            </a:xfrm>
          </p:grpSpPr>
          <p:cxnSp>
            <p:nvCxnSpPr>
              <p:cNvPr id="68" name="Straight Connector 67"/>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9" name="Straight Connector 68"/>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70" name="Straight Connector 69"/>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71" name="Straight Connector 70"/>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47" name="Curved Right Arrow 46"/>
            <p:cNvSpPr/>
            <p:nvPr/>
          </p:nvSpPr>
          <p:spPr>
            <a:xfrm rot="11915727">
              <a:off x="5371919" y="2254666"/>
              <a:ext cx="276179" cy="778549"/>
            </a:xfrm>
            <a:prstGeom prst="curvedRightArrow">
              <a:avLst>
                <a:gd name="adj1" fmla="val 22287"/>
                <a:gd name="adj2" fmla="val 64814"/>
                <a:gd name="adj3" fmla="val 26335"/>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8" name="Rectangle 47"/>
            <p:cNvSpPr/>
            <p:nvPr/>
          </p:nvSpPr>
          <p:spPr>
            <a:xfrm>
              <a:off x="5929091" y="2914966"/>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Packet</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9" name="Oval 48"/>
            <p:cNvSpPr/>
            <p:nvPr/>
          </p:nvSpPr>
          <p:spPr>
            <a:xfrm>
              <a:off x="4821156" y="2202537"/>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1</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0" name="Oval 49"/>
            <p:cNvSpPr/>
            <p:nvPr/>
          </p:nvSpPr>
          <p:spPr>
            <a:xfrm>
              <a:off x="5495264" y="2519857"/>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5</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1" name="Curved Right Arrow 50"/>
            <p:cNvSpPr/>
            <p:nvPr/>
          </p:nvSpPr>
          <p:spPr>
            <a:xfrm rot="969533">
              <a:off x="4661094" y="2912582"/>
              <a:ext cx="411939" cy="1022707"/>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2" name="Oval 51"/>
            <p:cNvSpPr/>
            <p:nvPr/>
          </p:nvSpPr>
          <p:spPr>
            <a:xfrm>
              <a:off x="4534238" y="3280611"/>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2</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3" name="Rectangle 52"/>
            <p:cNvSpPr/>
            <p:nvPr/>
          </p:nvSpPr>
          <p:spPr>
            <a:xfrm>
              <a:off x="4735203" y="2914391"/>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black"/>
                  </a:solidFill>
                  <a:effectLst/>
                  <a:uLnTx/>
                  <a:uFillTx/>
                  <a:latin typeface="Intel Clear"/>
                  <a:ea typeface="+mn-ea"/>
                  <a:cs typeface="+mn-cs"/>
                </a:rPr>
                <a:t>RXd</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4" name="Rectangle 53"/>
            <p:cNvSpPr/>
            <p:nvPr/>
          </p:nvSpPr>
          <p:spPr>
            <a:xfrm>
              <a:off x="4735203" y="3943832"/>
              <a:ext cx="1934837" cy="282453"/>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NIC</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5" name="Oval 54"/>
            <p:cNvSpPr/>
            <p:nvPr/>
          </p:nvSpPr>
          <p:spPr>
            <a:xfrm>
              <a:off x="5320305" y="3528210"/>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4</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6" name="Oval 55"/>
            <p:cNvSpPr/>
            <p:nvPr/>
          </p:nvSpPr>
          <p:spPr>
            <a:xfrm>
              <a:off x="5714517" y="3525743"/>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3</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7" name="Oval 56"/>
            <p:cNvSpPr/>
            <p:nvPr/>
          </p:nvSpPr>
          <p:spPr>
            <a:xfrm>
              <a:off x="6088196" y="2254136"/>
              <a:ext cx="259268" cy="262972"/>
            </a:xfrm>
            <a:prstGeom prst="ellipse">
              <a:avLst/>
            </a:prstGeom>
            <a:solidFill>
              <a:srgbClr val="FFA3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6</a:t>
              </a:r>
              <a:endParaRPr kumimoji="0" lang="ru-RU"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58" name="Group 57"/>
            <p:cNvGrpSpPr/>
            <p:nvPr/>
          </p:nvGrpSpPr>
          <p:grpSpPr>
            <a:xfrm>
              <a:off x="4976179" y="3448443"/>
              <a:ext cx="284341" cy="464418"/>
              <a:chOff x="4570412" y="3555333"/>
              <a:chExt cx="284341" cy="519305"/>
            </a:xfrm>
          </p:grpSpPr>
          <p:cxnSp>
            <p:nvCxnSpPr>
              <p:cNvPr id="64" name="Straight Connector 63"/>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5" name="Straight Connector 64"/>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6" name="Straight Connector 65"/>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7" name="Straight Connector 66"/>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nvGrpSpPr>
            <p:cNvPr id="59" name="Group 58"/>
            <p:cNvGrpSpPr/>
            <p:nvPr/>
          </p:nvGrpSpPr>
          <p:grpSpPr>
            <a:xfrm rot="5400000">
              <a:off x="7316803" y="2224242"/>
              <a:ext cx="284341" cy="359994"/>
              <a:chOff x="4570412" y="3555333"/>
              <a:chExt cx="284341" cy="519305"/>
            </a:xfrm>
          </p:grpSpPr>
          <p:cxnSp>
            <p:nvCxnSpPr>
              <p:cNvPr id="60" name="Straight Connector 59"/>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1" name="Straight Connector 60"/>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2" name="Straight Connector 61"/>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3" name="Straight Connector 62"/>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sp>
        <p:nvSpPr>
          <p:cNvPr id="86" name="Curved Right Arrow 85"/>
          <p:cNvSpPr/>
          <p:nvPr/>
        </p:nvSpPr>
        <p:spPr>
          <a:xfrm rot="14056334" flipH="1">
            <a:off x="4068237" y="2199155"/>
            <a:ext cx="447948" cy="2066601"/>
          </a:xfrm>
          <a:prstGeom prst="curvedRightArrow">
            <a:avLst/>
          </a:prstGeom>
          <a:solidFill>
            <a:srgbClr val="FC4C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87" name="Curved Right Arrow 86"/>
          <p:cNvSpPr/>
          <p:nvPr/>
        </p:nvSpPr>
        <p:spPr>
          <a:xfrm rot="4338562" flipH="1">
            <a:off x="4163218" y="3092638"/>
            <a:ext cx="447948" cy="2124183"/>
          </a:xfrm>
          <a:prstGeom prst="curvedRightArrow">
            <a:avLst/>
          </a:prstGeom>
          <a:solidFill>
            <a:srgbClr val="FC4C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88" name="Rectangle 87"/>
          <p:cNvSpPr/>
          <p:nvPr/>
        </p:nvSpPr>
        <p:spPr>
          <a:xfrm>
            <a:off x="6161660" y="1615305"/>
            <a:ext cx="4402564" cy="1729338"/>
          </a:xfrm>
          <a:prstGeom prst="rect">
            <a:avLst/>
          </a:prstGeom>
          <a:gradFill rotWithShape="1">
            <a:gsLst>
              <a:gs pos="0">
                <a:srgbClr val="FC4C02"/>
              </a:gs>
              <a:gs pos="100000">
                <a:srgbClr val="FC4C02">
                  <a:lumMod val="7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Reason with memory traffic:</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Wrong NUMA allocation</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DDIO Miss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CPU data structure</a:t>
            </a:r>
          </a:p>
        </p:txBody>
      </p:sp>
      <p:sp>
        <p:nvSpPr>
          <p:cNvPr id="89" name="Rectangle 88"/>
          <p:cNvSpPr/>
          <p:nvPr/>
        </p:nvSpPr>
        <p:spPr>
          <a:xfrm>
            <a:off x="4919753" y="4407748"/>
            <a:ext cx="7157947" cy="2040677"/>
          </a:xfrm>
          <a:prstGeom prst="rect">
            <a:avLst/>
          </a:prstGeom>
          <a:gradFill rotWithShape="1">
            <a:gsLst>
              <a:gs pos="3800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No memory traffic: Best</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Fix it in the code!</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Receive packets ASAP, descriptor ring sizes (needs tuning)</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0" cap="none" spc="0" normalizeH="0" baseline="0" noProof="0" dirty="0" smtClean="0">
                <a:ln/>
                <a:solidFill>
                  <a:srgbClr val="F3D54E"/>
                </a:solidFill>
                <a:effectLst/>
                <a:uLnTx/>
                <a:uFillTx/>
                <a:latin typeface="Intel Clear"/>
                <a:ea typeface="+mn-ea"/>
                <a:cs typeface="+mn-cs"/>
              </a:rPr>
              <a:t>May be okay, but check for latency!</a:t>
            </a:r>
          </a:p>
        </p:txBody>
      </p:sp>
    </p:spTree>
    <p:extLst>
      <p:ext uri="{BB962C8B-B14F-4D97-AF65-F5344CB8AC3E}">
        <p14:creationId xmlns:p14="http://schemas.microsoft.com/office/powerpoint/2010/main" val="130433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a:t>Measuring cross socket </a:t>
            </a:r>
            <a:r>
              <a:rPr lang="en-US" dirty="0" smtClean="0"/>
              <a:t>bandwidth</a:t>
            </a:r>
            <a:endParaRPr lang="en-US" dirty="0"/>
          </a:p>
        </p:txBody>
      </p:sp>
      <p:sp>
        <p:nvSpPr>
          <p:cNvPr id="14" name="Rectangle 13"/>
          <p:cNvSpPr/>
          <p:nvPr/>
        </p:nvSpPr>
        <p:spPr>
          <a:xfrm>
            <a:off x="613361" y="1578359"/>
            <a:ext cx="4223214" cy="3292599"/>
          </a:xfrm>
          <a:prstGeom prst="rect">
            <a:avLst/>
          </a:prstGeom>
          <a:solidFill>
            <a:srgbClr val="003C7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5" name="Rectangle 14"/>
          <p:cNvSpPr/>
          <p:nvPr/>
        </p:nvSpPr>
        <p:spPr>
          <a:xfrm>
            <a:off x="990476" y="2132954"/>
            <a:ext cx="2870356" cy="1487909"/>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6" name="TextBox 15"/>
          <p:cNvSpPr txBox="1"/>
          <p:nvPr/>
        </p:nvSpPr>
        <p:spPr>
          <a:xfrm>
            <a:off x="1324131" y="1662157"/>
            <a:ext cx="2444972" cy="369332"/>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Intel Clear"/>
              </a:rPr>
              <a:t>CPU Socket</a:t>
            </a:r>
            <a:endParaRPr kumimoji="0" lang="ru-RU" sz="2400" b="1" i="0" u="none" strike="noStrike" kern="0" cap="none" spc="0" normalizeH="0" baseline="0" noProof="0" dirty="0" err="1" smtClean="0">
              <a:ln>
                <a:noFill/>
              </a:ln>
              <a:solidFill>
                <a:prstClr val="white"/>
              </a:solidFill>
              <a:effectLst/>
              <a:uLnTx/>
              <a:uFillTx/>
              <a:latin typeface="Intel Clear"/>
            </a:endParaRPr>
          </a:p>
        </p:txBody>
      </p:sp>
      <p:sp>
        <p:nvSpPr>
          <p:cNvPr id="17" name="Rectangle 16"/>
          <p:cNvSpPr/>
          <p:nvPr/>
        </p:nvSpPr>
        <p:spPr>
          <a:xfrm>
            <a:off x="1186618" y="2509213"/>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8" name="Rectangle 17"/>
          <p:cNvSpPr/>
          <p:nvPr/>
        </p:nvSpPr>
        <p:spPr>
          <a:xfrm>
            <a:off x="1626324" y="2509213"/>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9" name="Rectangle 18"/>
          <p:cNvSpPr/>
          <p:nvPr/>
        </p:nvSpPr>
        <p:spPr>
          <a:xfrm>
            <a:off x="2066030" y="2509213"/>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0" name="Rectangle 19"/>
          <p:cNvSpPr/>
          <p:nvPr/>
        </p:nvSpPr>
        <p:spPr>
          <a:xfrm>
            <a:off x="2505736" y="2509213"/>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1" name="Rectangle 20"/>
          <p:cNvSpPr/>
          <p:nvPr/>
        </p:nvSpPr>
        <p:spPr>
          <a:xfrm>
            <a:off x="2945442" y="2509213"/>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2" name="Rectangle 21"/>
          <p:cNvSpPr/>
          <p:nvPr/>
        </p:nvSpPr>
        <p:spPr>
          <a:xfrm>
            <a:off x="3385148" y="2509213"/>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3" name="Rectangle 22"/>
          <p:cNvSpPr/>
          <p:nvPr/>
        </p:nvSpPr>
        <p:spPr>
          <a:xfrm>
            <a:off x="1186618" y="2876518"/>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4" name="Rectangle 23"/>
          <p:cNvSpPr/>
          <p:nvPr/>
        </p:nvSpPr>
        <p:spPr>
          <a:xfrm>
            <a:off x="1626324" y="2876518"/>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5" name="Rectangle 24"/>
          <p:cNvSpPr/>
          <p:nvPr/>
        </p:nvSpPr>
        <p:spPr>
          <a:xfrm>
            <a:off x="2066030" y="2876518"/>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6" name="Rectangle 25"/>
          <p:cNvSpPr/>
          <p:nvPr/>
        </p:nvSpPr>
        <p:spPr>
          <a:xfrm>
            <a:off x="2505736" y="2876518"/>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2945442" y="2876518"/>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Rectangle 27"/>
          <p:cNvSpPr/>
          <p:nvPr/>
        </p:nvSpPr>
        <p:spPr>
          <a:xfrm>
            <a:off x="3385148" y="2876518"/>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9" name="Rectangle 28"/>
          <p:cNvSpPr/>
          <p:nvPr/>
        </p:nvSpPr>
        <p:spPr>
          <a:xfrm>
            <a:off x="1186616" y="3243821"/>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0" name="Rectangle 29"/>
          <p:cNvSpPr/>
          <p:nvPr/>
        </p:nvSpPr>
        <p:spPr>
          <a:xfrm>
            <a:off x="1626322" y="3243821"/>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1" name="Rectangle 30"/>
          <p:cNvSpPr/>
          <p:nvPr/>
        </p:nvSpPr>
        <p:spPr>
          <a:xfrm>
            <a:off x="2066028" y="3243821"/>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2" name="Rectangle 31"/>
          <p:cNvSpPr/>
          <p:nvPr/>
        </p:nvSpPr>
        <p:spPr>
          <a:xfrm>
            <a:off x="2505734" y="3243821"/>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3" name="Rectangle 32"/>
          <p:cNvSpPr/>
          <p:nvPr/>
        </p:nvSpPr>
        <p:spPr>
          <a:xfrm>
            <a:off x="2945440" y="3243821"/>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4" name="Rectangle 33"/>
          <p:cNvSpPr/>
          <p:nvPr/>
        </p:nvSpPr>
        <p:spPr>
          <a:xfrm>
            <a:off x="3385146" y="3243821"/>
            <a:ext cx="278319" cy="255905"/>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5" name="TextBox 34"/>
          <p:cNvSpPr txBox="1"/>
          <p:nvPr/>
        </p:nvSpPr>
        <p:spPr>
          <a:xfrm>
            <a:off x="1531087" y="2152412"/>
            <a:ext cx="1692674" cy="24622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CPU Cores</a:t>
            </a:r>
            <a:endParaRPr kumimoji="0" lang="ru-RU" sz="1600" b="1" i="0" u="none" strike="noStrike" kern="0" cap="none" spc="0" normalizeH="0" baseline="0" noProof="0" dirty="0" err="1" smtClean="0">
              <a:ln>
                <a:noFill/>
              </a:ln>
              <a:solidFill>
                <a:prstClr val="white"/>
              </a:solidFill>
              <a:effectLst/>
              <a:uLnTx/>
              <a:uFillTx/>
              <a:latin typeface="Intel Clear"/>
            </a:endParaRPr>
          </a:p>
        </p:txBody>
      </p:sp>
      <p:sp>
        <p:nvSpPr>
          <p:cNvPr id="36" name="Freeform 35"/>
          <p:cNvSpPr/>
          <p:nvPr/>
        </p:nvSpPr>
        <p:spPr>
          <a:xfrm>
            <a:off x="4235058" y="1900193"/>
            <a:ext cx="270336" cy="2443030"/>
          </a:xfrm>
          <a:custGeom>
            <a:avLst/>
            <a:gdLst>
              <a:gd name="connsiteX0" fmla="*/ 108162 w 194302"/>
              <a:gd name="connsiteY0" fmla="*/ 0 h 1755913"/>
              <a:gd name="connsiteX1" fmla="*/ 2145 w 194302"/>
              <a:gd name="connsiteY1" fmla="*/ 1404730 h 1755913"/>
              <a:gd name="connsiteX2" fmla="*/ 194302 w 194302"/>
              <a:gd name="connsiteY2" fmla="*/ 1755913 h 1755913"/>
            </a:gdLst>
            <a:ahLst/>
            <a:cxnLst>
              <a:cxn ang="0">
                <a:pos x="connsiteX0" y="connsiteY0"/>
              </a:cxn>
              <a:cxn ang="0">
                <a:pos x="connsiteX1" y="connsiteY1"/>
              </a:cxn>
              <a:cxn ang="0">
                <a:pos x="connsiteX2" y="connsiteY2"/>
              </a:cxn>
            </a:cxnLst>
            <a:rect l="l" t="t" r="r" b="b"/>
            <a:pathLst>
              <a:path w="194302" h="1755913">
                <a:moveTo>
                  <a:pt x="108162" y="0"/>
                </a:moveTo>
                <a:cubicBezTo>
                  <a:pt x="47975" y="556039"/>
                  <a:pt x="-12212" y="1112078"/>
                  <a:pt x="2145" y="1404730"/>
                </a:cubicBezTo>
                <a:cubicBezTo>
                  <a:pt x="16502" y="1697382"/>
                  <a:pt x="160067" y="1689652"/>
                  <a:pt x="194302" y="1755913"/>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7" name="Rectangle 36"/>
          <p:cNvSpPr/>
          <p:nvPr/>
        </p:nvSpPr>
        <p:spPr>
          <a:xfrm>
            <a:off x="990476" y="3778312"/>
            <a:ext cx="2870356" cy="637632"/>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38" name="Rectangle 37"/>
          <p:cNvSpPr/>
          <p:nvPr/>
        </p:nvSpPr>
        <p:spPr>
          <a:xfrm rot="5400000">
            <a:off x="2909214" y="3029272"/>
            <a:ext cx="2871581" cy="545713"/>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UPI</a:t>
            </a:r>
            <a:r>
              <a:rPr kumimoji="0" lang="en-US" sz="1600" b="1" i="0" u="none" strike="noStrike" kern="0" cap="none" spc="0" normalizeH="0" noProof="0" dirty="0" smtClean="0">
                <a:ln>
                  <a:noFill/>
                </a:ln>
                <a:solidFill>
                  <a:prstClr val="white"/>
                </a:solidFill>
                <a:effectLst/>
                <a:uLnTx/>
                <a:uFillTx/>
                <a:latin typeface="Intel Clear"/>
                <a:ea typeface="+mn-ea"/>
                <a:cs typeface="+mn-cs"/>
              </a:rPr>
              <a:t> </a:t>
            </a: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CONTROLLER</a:t>
            </a:r>
            <a:endParaRPr kumimoji="0" lang="ru-RU" sz="1600" b="1"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0" name="TextBox 39"/>
          <p:cNvSpPr txBox="1"/>
          <p:nvPr/>
        </p:nvSpPr>
        <p:spPr>
          <a:xfrm>
            <a:off x="404680" y="5396320"/>
            <a:ext cx="309220" cy="34257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sp>
        <p:nvSpPr>
          <p:cNvPr id="41" name="Curved Right Arrow 40"/>
          <p:cNvSpPr/>
          <p:nvPr/>
        </p:nvSpPr>
        <p:spPr>
          <a:xfrm rot="2090144">
            <a:off x="1280625" y="2642688"/>
            <a:ext cx="573137" cy="1422908"/>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42" name="Curved Right Arrow 41"/>
          <p:cNvSpPr/>
          <p:nvPr/>
        </p:nvSpPr>
        <p:spPr>
          <a:xfrm rot="12025144">
            <a:off x="1580990" y="4294572"/>
            <a:ext cx="526594" cy="1422908"/>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3" name="Curved Right Arrow 42"/>
          <p:cNvSpPr/>
          <p:nvPr/>
        </p:nvSpPr>
        <p:spPr>
          <a:xfrm rot="9897595" flipH="1">
            <a:off x="2611150" y="4251294"/>
            <a:ext cx="476851" cy="1422908"/>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4" name="Curved Right Arrow 43"/>
          <p:cNvSpPr/>
          <p:nvPr/>
        </p:nvSpPr>
        <p:spPr>
          <a:xfrm rot="9289935">
            <a:off x="2600662" y="2657105"/>
            <a:ext cx="590885" cy="1422908"/>
          </a:xfrm>
          <a:prstGeom prst="curvedRightArrow">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5" name="TextBox 44"/>
          <p:cNvSpPr txBox="1"/>
          <p:nvPr/>
        </p:nvSpPr>
        <p:spPr>
          <a:xfrm>
            <a:off x="1614592" y="3851745"/>
            <a:ext cx="1692674" cy="24622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LLC</a:t>
            </a:r>
            <a:endParaRPr kumimoji="0" lang="ru-RU" sz="1200" b="1" i="0" u="none" strike="noStrike" kern="0" cap="none" spc="0" normalizeH="0" baseline="0" noProof="0" dirty="0" err="1" smtClean="0">
              <a:ln>
                <a:noFill/>
              </a:ln>
              <a:solidFill>
                <a:prstClr val="white"/>
              </a:solidFill>
              <a:effectLst/>
              <a:uLnTx/>
              <a:uFillTx/>
              <a:latin typeface="Intel Clear"/>
            </a:endParaRPr>
          </a:p>
        </p:txBody>
      </p:sp>
      <p:grpSp>
        <p:nvGrpSpPr>
          <p:cNvPr id="46" name="Group 45"/>
          <p:cNvGrpSpPr/>
          <p:nvPr/>
        </p:nvGrpSpPr>
        <p:grpSpPr>
          <a:xfrm>
            <a:off x="3287244" y="4737919"/>
            <a:ext cx="395608" cy="646152"/>
            <a:chOff x="4570412" y="3555333"/>
            <a:chExt cx="284341" cy="519305"/>
          </a:xfrm>
        </p:grpSpPr>
        <p:cxnSp>
          <p:nvCxnSpPr>
            <p:cNvPr id="68" name="Straight Connector 67"/>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9" name="Straight Connector 68"/>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70" name="Straight Connector 69"/>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71" name="Straight Connector 70"/>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47" name="Curved Right Arrow 46"/>
          <p:cNvSpPr/>
          <p:nvPr/>
        </p:nvSpPr>
        <p:spPr>
          <a:xfrm rot="11915727">
            <a:off x="1963007" y="3076998"/>
            <a:ext cx="384252" cy="1083208"/>
          </a:xfrm>
          <a:prstGeom prst="curvedRightArrow">
            <a:avLst>
              <a:gd name="adj1" fmla="val 22287"/>
              <a:gd name="adj2" fmla="val 64814"/>
              <a:gd name="adj3" fmla="val 26335"/>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48" name="Rectangle 47"/>
          <p:cNvSpPr/>
          <p:nvPr/>
        </p:nvSpPr>
        <p:spPr>
          <a:xfrm>
            <a:off x="2738209" y="3995684"/>
            <a:ext cx="1009656" cy="268791"/>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Packet</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1" name="Curved Right Arrow 50"/>
          <p:cNvSpPr/>
          <p:nvPr/>
        </p:nvSpPr>
        <p:spPr>
          <a:xfrm rot="969533">
            <a:off x="974025" y="3992367"/>
            <a:ext cx="573137" cy="1422908"/>
          </a:xfrm>
          <a:prstGeom prst="curvedRightArrow">
            <a:avLst>
              <a:gd name="adj1" fmla="val 25000"/>
              <a:gd name="adj2" fmla="val 50000"/>
              <a:gd name="adj3" fmla="val 42198"/>
            </a:avLst>
          </a:prstGeom>
          <a:solidFill>
            <a:srgbClr val="C3D6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3" name="Rectangle 52"/>
          <p:cNvSpPr/>
          <p:nvPr/>
        </p:nvSpPr>
        <p:spPr>
          <a:xfrm>
            <a:off x="1077134" y="3994884"/>
            <a:ext cx="1009656" cy="268791"/>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black"/>
                </a:solidFill>
                <a:effectLst/>
                <a:uLnTx/>
                <a:uFillTx/>
                <a:latin typeface="Intel Clear"/>
                <a:ea typeface="+mn-ea"/>
                <a:cs typeface="+mn-cs"/>
              </a:rPr>
              <a:t>RXd</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4" name="Rectangle 53"/>
          <p:cNvSpPr/>
          <p:nvPr/>
        </p:nvSpPr>
        <p:spPr>
          <a:xfrm>
            <a:off x="1077134" y="5427162"/>
            <a:ext cx="2691970" cy="392981"/>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NIC</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58" name="Group 57"/>
          <p:cNvGrpSpPr/>
          <p:nvPr/>
        </p:nvGrpSpPr>
        <p:grpSpPr>
          <a:xfrm>
            <a:off x="1412408" y="4737919"/>
            <a:ext cx="395608" cy="646152"/>
            <a:chOff x="4570412" y="3555333"/>
            <a:chExt cx="284341" cy="519305"/>
          </a:xfrm>
        </p:grpSpPr>
        <p:cxnSp>
          <p:nvCxnSpPr>
            <p:cNvPr id="64" name="Straight Connector 63"/>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5" name="Straight Connector 64"/>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6" name="Straight Connector 65"/>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7" name="Straight Connector 66"/>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nvGrpSpPr>
          <p:cNvPr id="73" name="Group 72"/>
          <p:cNvGrpSpPr>
            <a:grpSpLocks noChangeAspect="1"/>
          </p:cNvGrpSpPr>
          <p:nvPr/>
        </p:nvGrpSpPr>
        <p:grpSpPr>
          <a:xfrm>
            <a:off x="5644270" y="1587884"/>
            <a:ext cx="5489264" cy="4241784"/>
            <a:chOff x="4190870" y="1177528"/>
            <a:chExt cx="3945375" cy="3048757"/>
          </a:xfrm>
        </p:grpSpPr>
        <p:sp>
          <p:nvSpPr>
            <p:cNvPr id="74" name="Rectangle 73"/>
            <p:cNvSpPr/>
            <p:nvPr/>
          </p:nvSpPr>
          <p:spPr>
            <a:xfrm>
              <a:off x="4190870" y="1177528"/>
              <a:ext cx="3246408" cy="2366536"/>
            </a:xfrm>
            <a:prstGeom prst="rect">
              <a:avLst/>
            </a:prstGeom>
            <a:solidFill>
              <a:srgbClr val="003C7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5" name="Rectangle 74"/>
            <p:cNvSpPr/>
            <p:nvPr/>
          </p:nvSpPr>
          <p:spPr>
            <a:xfrm>
              <a:off x="4672918" y="1576140"/>
              <a:ext cx="2063051" cy="1069426"/>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6" name="TextBox 75"/>
            <p:cNvSpPr txBox="1"/>
            <p:nvPr/>
          </p:nvSpPr>
          <p:spPr>
            <a:xfrm>
              <a:off x="4912731" y="1237757"/>
              <a:ext cx="1757309" cy="265455"/>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Intel Clear"/>
                </a:rPr>
                <a:t>CPU Socket</a:t>
              </a:r>
              <a:endParaRPr kumimoji="0" lang="ru-RU" sz="2400" b="1" i="0" u="none" strike="noStrike" kern="0" cap="none" spc="0" normalizeH="0" baseline="0" noProof="0" dirty="0" err="1" smtClean="0">
                <a:ln>
                  <a:noFill/>
                </a:ln>
                <a:solidFill>
                  <a:prstClr val="white"/>
                </a:solidFill>
                <a:effectLst/>
                <a:uLnTx/>
                <a:uFillTx/>
                <a:latin typeface="Intel Clear"/>
              </a:endParaRPr>
            </a:p>
          </p:txBody>
        </p:sp>
        <p:sp>
          <p:nvSpPr>
            <p:cNvPr id="77" name="Rectangle 76"/>
            <p:cNvSpPr/>
            <p:nvPr/>
          </p:nvSpPr>
          <p:spPr>
            <a:xfrm>
              <a:off x="481389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8" name="Rectangle 77"/>
            <p:cNvSpPr/>
            <p:nvPr/>
          </p:nvSpPr>
          <p:spPr>
            <a:xfrm>
              <a:off x="5129930"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9" name="Rectangle 78"/>
            <p:cNvSpPr/>
            <p:nvPr/>
          </p:nvSpPr>
          <p:spPr>
            <a:xfrm>
              <a:off x="5445966"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80" name="Rectangle 79"/>
            <p:cNvSpPr/>
            <p:nvPr/>
          </p:nvSpPr>
          <p:spPr>
            <a:xfrm>
              <a:off x="5762002"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81" name="Rectangle 80"/>
            <p:cNvSpPr/>
            <p:nvPr/>
          </p:nvSpPr>
          <p:spPr>
            <a:xfrm>
              <a:off x="6078038"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85" name="Rectangle 84"/>
            <p:cNvSpPr/>
            <p:nvPr/>
          </p:nvSpPr>
          <p:spPr>
            <a:xfrm>
              <a:off x="6394074" y="1846574"/>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0" name="Rectangle 89"/>
            <p:cNvSpPr/>
            <p:nvPr/>
          </p:nvSpPr>
          <p:spPr>
            <a:xfrm>
              <a:off x="481389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1" name="Rectangle 90"/>
            <p:cNvSpPr/>
            <p:nvPr/>
          </p:nvSpPr>
          <p:spPr>
            <a:xfrm>
              <a:off x="5129930"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2" name="Rectangle 91"/>
            <p:cNvSpPr/>
            <p:nvPr/>
          </p:nvSpPr>
          <p:spPr>
            <a:xfrm>
              <a:off x="5445966"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3" name="Rectangle 92"/>
            <p:cNvSpPr/>
            <p:nvPr/>
          </p:nvSpPr>
          <p:spPr>
            <a:xfrm>
              <a:off x="5762002"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4" name="Rectangle 93"/>
            <p:cNvSpPr/>
            <p:nvPr/>
          </p:nvSpPr>
          <p:spPr>
            <a:xfrm>
              <a:off x="6078038"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5" name="Rectangle 94"/>
            <p:cNvSpPr/>
            <p:nvPr/>
          </p:nvSpPr>
          <p:spPr>
            <a:xfrm>
              <a:off x="6394074" y="2110572"/>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6" name="Rectangle 95"/>
            <p:cNvSpPr/>
            <p:nvPr/>
          </p:nvSpPr>
          <p:spPr>
            <a:xfrm>
              <a:off x="481389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7" name="Rectangle 96"/>
            <p:cNvSpPr/>
            <p:nvPr/>
          </p:nvSpPr>
          <p:spPr>
            <a:xfrm>
              <a:off x="5129929"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8" name="Rectangle 97"/>
            <p:cNvSpPr/>
            <p:nvPr/>
          </p:nvSpPr>
          <p:spPr>
            <a:xfrm>
              <a:off x="5445965"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9" name="Rectangle 98"/>
            <p:cNvSpPr/>
            <p:nvPr/>
          </p:nvSpPr>
          <p:spPr>
            <a:xfrm>
              <a:off x="5762001"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00" name="Rectangle 99"/>
            <p:cNvSpPr/>
            <p:nvPr/>
          </p:nvSpPr>
          <p:spPr>
            <a:xfrm>
              <a:off x="6078037"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01" name="Rectangle 100"/>
            <p:cNvSpPr/>
            <p:nvPr/>
          </p:nvSpPr>
          <p:spPr>
            <a:xfrm>
              <a:off x="6394073" y="2374569"/>
              <a:ext cx="200040" cy="183930"/>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02" name="TextBox 101"/>
            <p:cNvSpPr txBox="1"/>
            <p:nvPr/>
          </p:nvSpPr>
          <p:spPr>
            <a:xfrm>
              <a:off x="5061479" y="1590125"/>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CPU Cores</a:t>
              </a:r>
              <a:endParaRPr kumimoji="0" lang="ru-RU" sz="1600" b="1" i="0" u="none" strike="noStrike" kern="0" cap="none" spc="0" normalizeH="0" baseline="0" noProof="0" dirty="0" err="1" smtClean="0">
                <a:ln>
                  <a:noFill/>
                </a:ln>
                <a:solidFill>
                  <a:prstClr val="white"/>
                </a:solidFill>
                <a:effectLst/>
                <a:uLnTx/>
                <a:uFillTx/>
                <a:latin typeface="Intel Clear"/>
              </a:endParaRPr>
            </a:p>
          </p:txBody>
        </p:sp>
        <p:sp>
          <p:nvSpPr>
            <p:cNvPr id="103" name="Freeform 102"/>
            <p:cNvSpPr/>
            <p:nvPr/>
          </p:nvSpPr>
          <p:spPr>
            <a:xfrm>
              <a:off x="7004942" y="1408844"/>
              <a:ext cx="194302" cy="1755913"/>
            </a:xfrm>
            <a:custGeom>
              <a:avLst/>
              <a:gdLst>
                <a:gd name="connsiteX0" fmla="*/ 108162 w 194302"/>
                <a:gd name="connsiteY0" fmla="*/ 0 h 1755913"/>
                <a:gd name="connsiteX1" fmla="*/ 2145 w 194302"/>
                <a:gd name="connsiteY1" fmla="*/ 1404730 h 1755913"/>
                <a:gd name="connsiteX2" fmla="*/ 194302 w 194302"/>
                <a:gd name="connsiteY2" fmla="*/ 1755913 h 1755913"/>
              </a:gdLst>
              <a:ahLst/>
              <a:cxnLst>
                <a:cxn ang="0">
                  <a:pos x="connsiteX0" y="connsiteY0"/>
                </a:cxn>
                <a:cxn ang="0">
                  <a:pos x="connsiteX1" y="connsiteY1"/>
                </a:cxn>
                <a:cxn ang="0">
                  <a:pos x="connsiteX2" y="connsiteY2"/>
                </a:cxn>
              </a:cxnLst>
              <a:rect l="l" t="t" r="r" b="b"/>
              <a:pathLst>
                <a:path w="194302" h="1755913">
                  <a:moveTo>
                    <a:pt x="108162" y="0"/>
                  </a:moveTo>
                  <a:cubicBezTo>
                    <a:pt x="47975" y="556039"/>
                    <a:pt x="-12212" y="1112078"/>
                    <a:pt x="2145" y="1404730"/>
                  </a:cubicBezTo>
                  <a:cubicBezTo>
                    <a:pt x="16502" y="1697382"/>
                    <a:pt x="160067" y="1689652"/>
                    <a:pt x="194302" y="1755913"/>
                  </a:cubicBezTo>
                </a:path>
              </a:pathLst>
            </a:cu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04" name="Rectangle 103"/>
            <p:cNvSpPr/>
            <p:nvPr/>
          </p:nvSpPr>
          <p:spPr>
            <a:xfrm>
              <a:off x="4672918" y="2758731"/>
              <a:ext cx="2063051" cy="458294"/>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05" name="Rectangle 104"/>
            <p:cNvSpPr/>
            <p:nvPr/>
          </p:nvSpPr>
          <p:spPr>
            <a:xfrm rot="5400000">
              <a:off x="6051999" y="2220363"/>
              <a:ext cx="2063932" cy="392228"/>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MEMORY CONTROLLER</a:t>
              </a:r>
              <a:endParaRPr kumimoji="0" lang="ru-RU" sz="1600" b="1"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106" name="Group 105"/>
            <p:cNvGrpSpPr/>
            <p:nvPr/>
          </p:nvGrpSpPr>
          <p:grpSpPr>
            <a:xfrm>
              <a:off x="7642056" y="1576140"/>
              <a:ext cx="494189" cy="1447043"/>
              <a:chOff x="7987072" y="1449885"/>
              <a:chExt cx="494189" cy="1447043"/>
            </a:xfrm>
          </p:grpSpPr>
          <p:sp>
            <p:nvSpPr>
              <p:cNvPr id="139" name="Rectangle 138"/>
              <p:cNvSpPr/>
              <p:nvPr/>
            </p:nvSpPr>
            <p:spPr>
              <a:xfrm>
                <a:off x="8243446" y="1449885"/>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40" name="Rectangle 139"/>
              <p:cNvSpPr/>
              <p:nvPr/>
            </p:nvSpPr>
            <p:spPr>
              <a:xfrm>
                <a:off x="8139585" y="1511149"/>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41" name="Rectangle 140"/>
              <p:cNvSpPr/>
              <p:nvPr/>
            </p:nvSpPr>
            <p:spPr>
              <a:xfrm>
                <a:off x="8066805" y="1572413"/>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42" name="Rectangle 141"/>
              <p:cNvSpPr/>
              <p:nvPr/>
            </p:nvSpPr>
            <p:spPr>
              <a:xfrm>
                <a:off x="7987072" y="1640584"/>
                <a:ext cx="237815" cy="1256344"/>
              </a:xfrm>
              <a:prstGeom prst="rect">
                <a:avLst/>
              </a:prstGeom>
              <a:solidFill>
                <a:srgbClr val="B1BABF">
                  <a:lumMod val="40000"/>
                  <a:lumOff val="60000"/>
                </a:srgbClr>
              </a:solidFill>
              <a:ln w="9525" cap="flat" cmpd="sng" algn="ctr">
                <a:solidFill>
                  <a:srgbClr val="0071C5"/>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Intel Clear"/>
                    <a:ea typeface="+mn-ea"/>
                    <a:cs typeface="+mn-cs"/>
                  </a:rPr>
                  <a:t>RAM</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grpSp>
        <p:sp>
          <p:nvSpPr>
            <p:cNvPr id="107" name="TextBox 106"/>
            <p:cNvSpPr txBox="1"/>
            <p:nvPr/>
          </p:nvSpPr>
          <p:spPr>
            <a:xfrm>
              <a:off x="4251881" y="3921665"/>
              <a:ext cx="222250" cy="24622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sp>
          <p:nvSpPr>
            <p:cNvPr id="112" name="TextBox 111"/>
            <p:cNvSpPr txBox="1"/>
            <p:nvPr/>
          </p:nvSpPr>
          <p:spPr>
            <a:xfrm>
              <a:off x="5121498" y="2811511"/>
              <a:ext cx="1216599" cy="176970"/>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rPr>
                <a:t>LLC</a:t>
              </a:r>
              <a:endParaRPr kumimoji="0" lang="ru-RU" sz="1200" b="1" i="0" u="none" strike="noStrike" kern="0" cap="none" spc="0" normalizeH="0" baseline="0" noProof="0" dirty="0" err="1" smtClean="0">
                <a:ln>
                  <a:noFill/>
                </a:ln>
                <a:solidFill>
                  <a:prstClr val="white"/>
                </a:solidFill>
                <a:effectLst/>
                <a:uLnTx/>
                <a:uFillTx/>
                <a:latin typeface="Intel Clear"/>
              </a:endParaRPr>
            </a:p>
          </p:txBody>
        </p:sp>
        <p:grpSp>
          <p:nvGrpSpPr>
            <p:cNvPr id="113" name="Group 112"/>
            <p:cNvGrpSpPr/>
            <p:nvPr/>
          </p:nvGrpSpPr>
          <p:grpSpPr>
            <a:xfrm>
              <a:off x="6323706" y="3448443"/>
              <a:ext cx="284341" cy="464418"/>
              <a:chOff x="4570412" y="3555333"/>
              <a:chExt cx="284341" cy="519305"/>
            </a:xfrm>
          </p:grpSpPr>
          <p:cxnSp>
            <p:nvCxnSpPr>
              <p:cNvPr id="135" name="Straight Connector 134"/>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6" name="Straight Connector 135"/>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7" name="Straight Connector 136"/>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8" name="Straight Connector 137"/>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115" name="Rectangle 114"/>
            <p:cNvSpPr/>
            <p:nvPr/>
          </p:nvSpPr>
          <p:spPr>
            <a:xfrm>
              <a:off x="5929091" y="2914966"/>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Packet</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20" name="Rectangle 119"/>
            <p:cNvSpPr/>
            <p:nvPr/>
          </p:nvSpPr>
          <p:spPr>
            <a:xfrm>
              <a:off x="4735203" y="2914391"/>
              <a:ext cx="725684" cy="193192"/>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prstClr val="black"/>
                  </a:solidFill>
                  <a:effectLst/>
                  <a:uLnTx/>
                  <a:uFillTx/>
                  <a:latin typeface="Intel Clear"/>
                  <a:ea typeface="+mn-ea"/>
                  <a:cs typeface="+mn-cs"/>
                </a:rPr>
                <a:t>RXd</a:t>
              </a:r>
              <a:endParaRPr kumimoji="0" lang="ru-RU" sz="11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21" name="Rectangle 120"/>
            <p:cNvSpPr/>
            <p:nvPr/>
          </p:nvSpPr>
          <p:spPr>
            <a:xfrm>
              <a:off x="4735203" y="3943832"/>
              <a:ext cx="1934837" cy="282453"/>
            </a:xfrm>
            <a:prstGeom prst="rect">
              <a:avLst/>
            </a:prstGeom>
            <a:solidFill>
              <a:srgbClr val="B1BABF">
                <a:lumMod val="40000"/>
                <a:lumOff val="6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Intel Clear"/>
                  <a:ea typeface="+mn-ea"/>
                  <a:cs typeface="+mn-cs"/>
                </a:rPr>
                <a:t>NIC</a:t>
              </a:r>
              <a:endParaRPr kumimoji="0" lang="ru-RU" sz="14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25" name="Group 124"/>
            <p:cNvGrpSpPr/>
            <p:nvPr/>
          </p:nvGrpSpPr>
          <p:grpSpPr>
            <a:xfrm>
              <a:off x="4976179" y="3448443"/>
              <a:ext cx="284341" cy="464418"/>
              <a:chOff x="4570412" y="3555333"/>
              <a:chExt cx="284341" cy="519305"/>
            </a:xfrm>
          </p:grpSpPr>
          <p:cxnSp>
            <p:nvCxnSpPr>
              <p:cNvPr id="131" name="Straight Connector 130"/>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2" name="Straight Connector 131"/>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3" name="Straight Connector 132"/>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4" name="Straight Connector 133"/>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nvGrpSpPr>
            <p:cNvPr id="126" name="Group 125"/>
            <p:cNvGrpSpPr/>
            <p:nvPr/>
          </p:nvGrpSpPr>
          <p:grpSpPr>
            <a:xfrm rot="5400000">
              <a:off x="7316803" y="2224242"/>
              <a:ext cx="284341" cy="359994"/>
              <a:chOff x="4570412" y="3555333"/>
              <a:chExt cx="284341" cy="519305"/>
            </a:xfrm>
          </p:grpSpPr>
          <p:cxnSp>
            <p:nvCxnSpPr>
              <p:cNvPr id="127" name="Straight Connector 126"/>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28" name="Straight Connector 127"/>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29" name="Straight Connector 128"/>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130" name="Straight Connector 129"/>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grpSp>
      <p:sp>
        <p:nvSpPr>
          <p:cNvPr id="143" name="Rectangle 142"/>
          <p:cNvSpPr/>
          <p:nvPr/>
        </p:nvSpPr>
        <p:spPr>
          <a:xfrm rot="5400000">
            <a:off x="4539768" y="3019282"/>
            <a:ext cx="2871581" cy="545713"/>
          </a:xfrm>
          <a:prstGeom prst="rect">
            <a:avLst/>
          </a:prstGeom>
          <a:solidFill>
            <a:srgbClr val="FFA300">
              <a:lumMod val="20000"/>
              <a:lumOff val="80000"/>
              <a:alpha val="0"/>
            </a:srgbClr>
          </a:solidFill>
          <a:ln w="9525" cap="flat" cmpd="sng" algn="ctr">
            <a:solidFill>
              <a:srgbClr val="0071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UPI</a:t>
            </a:r>
            <a:r>
              <a:rPr kumimoji="0" lang="en-US" sz="1600" b="1" i="0" u="none" strike="noStrike" kern="0" cap="none" spc="0" normalizeH="0" noProof="0" dirty="0" smtClean="0">
                <a:ln>
                  <a:noFill/>
                </a:ln>
                <a:solidFill>
                  <a:prstClr val="white"/>
                </a:solidFill>
                <a:effectLst/>
                <a:uLnTx/>
                <a:uFillTx/>
                <a:latin typeface="Intel Clear"/>
                <a:ea typeface="+mn-ea"/>
                <a:cs typeface="+mn-cs"/>
              </a:rPr>
              <a:t> </a:t>
            </a: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CONTROLLER</a:t>
            </a:r>
            <a:endParaRPr kumimoji="0" lang="ru-RU" sz="1600" b="1"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59" name="Group 58"/>
          <p:cNvGrpSpPr/>
          <p:nvPr/>
        </p:nvGrpSpPr>
        <p:grpSpPr>
          <a:xfrm rot="5400000">
            <a:off x="4974937" y="2728687"/>
            <a:ext cx="395608" cy="1112829"/>
            <a:chOff x="4570412" y="3555333"/>
            <a:chExt cx="284341" cy="519305"/>
          </a:xfrm>
        </p:grpSpPr>
        <p:cxnSp>
          <p:nvCxnSpPr>
            <p:cNvPr id="60" name="Straight Connector 59"/>
            <p:cNvCxnSpPr/>
            <p:nvPr/>
          </p:nvCxnSpPr>
          <p:spPr>
            <a:xfrm rot="5400000" flipV="1">
              <a:off x="4594732" y="3814616"/>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1" name="Straight Connector 60"/>
            <p:cNvCxnSpPr/>
            <p:nvPr/>
          </p:nvCxnSpPr>
          <p:spPr>
            <a:xfrm rot="5400000" flipV="1">
              <a:off x="4498575" y="3813462"/>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2" name="Straight Connector 61"/>
            <p:cNvCxnSpPr/>
            <p:nvPr/>
          </p:nvCxnSpPr>
          <p:spPr>
            <a:xfrm rot="5400000" flipV="1">
              <a:off x="4409767" y="3813464"/>
              <a:ext cx="516824" cy="3219"/>
            </a:xfrm>
            <a:prstGeom prst="line">
              <a:avLst/>
            </a:prstGeom>
            <a:noFill/>
            <a:ln w="25400" cap="flat" cmpd="sng" algn="ctr">
              <a:solidFill>
                <a:srgbClr val="FFA300">
                  <a:lumMod val="50000"/>
                </a:srgbClr>
              </a:solidFill>
              <a:prstDash val="solid"/>
              <a:headEnd type="triangle"/>
              <a:tailEnd type="triangle"/>
            </a:ln>
            <a:effectLst/>
          </p:spPr>
        </p:cxnSp>
        <p:cxnSp>
          <p:nvCxnSpPr>
            <p:cNvPr id="63" name="Straight Connector 62"/>
            <p:cNvCxnSpPr/>
            <p:nvPr/>
          </p:nvCxnSpPr>
          <p:spPr>
            <a:xfrm rot="5400000" flipV="1">
              <a:off x="4313610" y="3812135"/>
              <a:ext cx="516824" cy="3219"/>
            </a:xfrm>
            <a:prstGeom prst="line">
              <a:avLst/>
            </a:prstGeom>
            <a:noFill/>
            <a:ln w="25400" cap="flat" cmpd="sng" algn="ctr">
              <a:solidFill>
                <a:srgbClr val="FFA300">
                  <a:lumMod val="50000"/>
                </a:srgbClr>
              </a:solidFill>
              <a:prstDash val="solid"/>
              <a:headEnd type="triangle"/>
              <a:tailEnd type="triangle"/>
            </a:ln>
            <a:effectLst/>
          </p:spPr>
        </p:cxnSp>
      </p:grpSp>
      <p:sp>
        <p:nvSpPr>
          <p:cNvPr id="144" name="Curved Right Arrow 143"/>
          <p:cNvSpPr/>
          <p:nvPr/>
        </p:nvSpPr>
        <p:spPr>
          <a:xfrm rot="14465208" flipH="1">
            <a:off x="4068237" y="2199155"/>
            <a:ext cx="447948" cy="2066601"/>
          </a:xfrm>
          <a:prstGeom prst="curvedRightArrow">
            <a:avLst/>
          </a:prstGeom>
          <a:solidFill>
            <a:srgbClr val="FC4C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145" name="Curved Right Arrow 144"/>
          <p:cNvSpPr/>
          <p:nvPr/>
        </p:nvSpPr>
        <p:spPr>
          <a:xfrm rot="17344007">
            <a:off x="6912490" y="3168966"/>
            <a:ext cx="507507" cy="2066601"/>
          </a:xfrm>
          <a:prstGeom prst="curvedRightArrow">
            <a:avLst/>
          </a:prstGeom>
          <a:solidFill>
            <a:srgbClr val="FC4C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146" name="Curved Right Arrow 145"/>
          <p:cNvSpPr/>
          <p:nvPr/>
        </p:nvSpPr>
        <p:spPr>
          <a:xfrm rot="14465208" flipH="1">
            <a:off x="9356330" y="2239552"/>
            <a:ext cx="447948" cy="2066601"/>
          </a:xfrm>
          <a:prstGeom prst="curvedRightArrow">
            <a:avLst/>
          </a:prstGeom>
          <a:solidFill>
            <a:srgbClr val="FC4C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149" name="Rectangle 148"/>
          <p:cNvSpPr/>
          <p:nvPr/>
        </p:nvSpPr>
        <p:spPr>
          <a:xfrm>
            <a:off x="327260" y="5961008"/>
            <a:ext cx="11418294" cy="7165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kern="0" dirty="0">
                <a:ln/>
                <a:solidFill>
                  <a:srgbClr val="F3D54E"/>
                </a:solidFill>
                <a:latin typeface="Intel Clear"/>
              </a:rPr>
              <a:t>Any QPI traffic will inevitably hurt performance.</a:t>
            </a:r>
          </a:p>
          <a:p>
            <a:pPr algn="ctr"/>
            <a:r>
              <a:rPr lang="en-US" sz="2400" b="1" kern="0" dirty="0">
                <a:ln/>
                <a:solidFill>
                  <a:srgbClr val="F3D54E"/>
                </a:solidFill>
                <a:latin typeface="Intel Clear"/>
              </a:rPr>
              <a:t>If unavoidable, watch for link </a:t>
            </a:r>
            <a:r>
              <a:rPr lang="en-US" sz="2400" b="1" kern="0" dirty="0" smtClean="0">
                <a:ln/>
                <a:solidFill>
                  <a:srgbClr val="F3D54E"/>
                </a:solidFill>
                <a:latin typeface="Intel Clear"/>
              </a:rPr>
              <a:t>utilization</a:t>
            </a:r>
            <a:endParaRPr lang="en-US" sz="2400" b="1" kern="0" dirty="0">
              <a:ln/>
              <a:solidFill>
                <a:srgbClr val="F3D54E"/>
              </a:solidFill>
              <a:latin typeface="Intel Clear"/>
            </a:endParaRPr>
          </a:p>
        </p:txBody>
      </p:sp>
    </p:spTree>
    <p:extLst>
      <p:ext uri="{BB962C8B-B14F-4D97-AF65-F5344CB8AC3E}">
        <p14:creationId xmlns:p14="http://schemas.microsoft.com/office/powerpoint/2010/main" val="6619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smtClean="0"/>
              <a:t>Intel</a:t>
            </a:r>
            <a:r>
              <a:rPr lang="en-US" dirty="0"/>
              <a:t>® </a:t>
            </a:r>
            <a:r>
              <a:rPr lang="en-US" dirty="0" err="1"/>
              <a:t>Vtune</a:t>
            </a:r>
            <a:r>
              <a:rPr lang="en-US" dirty="0"/>
              <a:t> Amplifier</a:t>
            </a:r>
          </a:p>
        </p:txBody>
      </p:sp>
      <p:pic>
        <p:nvPicPr>
          <p:cNvPr id="7" name="Picture 6"/>
          <p:cNvPicPr>
            <a:picLocks noChangeAspect="1"/>
          </p:cNvPicPr>
          <p:nvPr/>
        </p:nvPicPr>
        <p:blipFill>
          <a:blip r:embed="rId3"/>
          <a:stretch>
            <a:fillRect/>
          </a:stretch>
        </p:blipFill>
        <p:spPr>
          <a:xfrm>
            <a:off x="1647427" y="1246881"/>
            <a:ext cx="8992087" cy="5217321"/>
          </a:xfrm>
          <a:prstGeom prst="rect">
            <a:avLst/>
          </a:prstGeom>
        </p:spPr>
      </p:pic>
    </p:spTree>
    <p:extLst>
      <p:ext uri="{BB962C8B-B14F-4D97-AF65-F5344CB8AC3E}">
        <p14:creationId xmlns:p14="http://schemas.microsoft.com/office/powerpoint/2010/main" val="405492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smtClean="0"/>
              <a:t>Intel</a:t>
            </a:r>
            <a:r>
              <a:rPr lang="en-US" dirty="0"/>
              <a:t>® </a:t>
            </a:r>
            <a:r>
              <a:rPr lang="en-US" dirty="0" err="1"/>
              <a:t>Vtune</a:t>
            </a:r>
            <a:r>
              <a:rPr lang="en-US" dirty="0"/>
              <a:t> Amplifier</a:t>
            </a:r>
          </a:p>
        </p:txBody>
      </p:sp>
      <p:sp>
        <p:nvSpPr>
          <p:cNvPr id="40" name="TextBox 39"/>
          <p:cNvSpPr txBox="1"/>
          <p:nvPr/>
        </p:nvSpPr>
        <p:spPr>
          <a:xfrm>
            <a:off x="404680" y="5396320"/>
            <a:ext cx="309220" cy="34257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730" y="1246881"/>
            <a:ext cx="975360" cy="975360"/>
          </a:xfrm>
          <a:prstGeom prst="rect">
            <a:avLst/>
          </a:prstGeom>
        </p:spPr>
      </p:pic>
      <p:sp>
        <p:nvSpPr>
          <p:cNvPr id="5" name="Rounded Rectangular Callout 4"/>
          <p:cNvSpPr/>
          <p:nvPr/>
        </p:nvSpPr>
        <p:spPr>
          <a:xfrm>
            <a:off x="177800" y="1468998"/>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b="1" kern="0" dirty="0" err="1">
                <a:solidFill>
                  <a:sysClr val="windowText" lastClr="000000"/>
                </a:solidFill>
                <a:latin typeface="Calibri"/>
              </a:rPr>
              <a:t>PCIe</a:t>
            </a:r>
            <a:r>
              <a:rPr lang="en-US" sz="1400" kern="0" dirty="0">
                <a:solidFill>
                  <a:sysClr val="windowText" lastClr="000000"/>
                </a:solidFill>
                <a:latin typeface="Calibri"/>
              </a:rPr>
              <a:t> bandwidth with </a:t>
            </a:r>
            <a:r>
              <a:rPr lang="en-US" sz="1400" b="1" kern="0" dirty="0">
                <a:solidFill>
                  <a:sysClr val="windowText" lastClr="000000"/>
                </a:solidFill>
                <a:latin typeface="Calibri"/>
              </a:rPr>
              <a:t>traffic breakdown per physical device</a:t>
            </a: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65801" y="1246881"/>
            <a:ext cx="8016325" cy="4790042"/>
          </a:xfrm>
          <a:prstGeom prst="rect">
            <a:avLst/>
          </a:prstGeom>
        </p:spPr>
      </p:pic>
      <p:sp>
        <p:nvSpPr>
          <p:cNvPr id="11" name="Rectangle 10"/>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defTabSz="342900">
              <a:defRPr/>
            </a:pPr>
            <a:r>
              <a:rPr lang="en-US" sz="2400" b="1" kern="0" dirty="0">
                <a:ln/>
                <a:solidFill>
                  <a:srgbClr val="F3D54E"/>
                </a:solidFill>
                <a:latin typeface="Intel Clear"/>
              </a:rPr>
              <a:t>https://</a:t>
            </a:r>
            <a:r>
              <a:rPr lang="en-US" sz="2400" b="1" kern="0" dirty="0" smtClean="0">
                <a:ln/>
                <a:solidFill>
                  <a:srgbClr val="F3D54E"/>
                </a:solidFill>
                <a:latin typeface="Intel Clear"/>
              </a:rPr>
              <a:t>software.intel.com/en-us/intel-vtune-amplifier-xe</a:t>
            </a:r>
            <a:endParaRPr lang="en-US" sz="2400" b="1" kern="0" dirty="0">
              <a:ln/>
              <a:solidFill>
                <a:srgbClr val="F3D54E"/>
              </a:solidFill>
              <a:latin typeface="Intel Clear"/>
            </a:endParaRPr>
          </a:p>
        </p:txBody>
      </p:sp>
      <p:sp>
        <p:nvSpPr>
          <p:cNvPr id="12" name="Rounded Rectangular Callout 11"/>
          <p:cNvSpPr/>
          <p:nvPr/>
        </p:nvSpPr>
        <p:spPr>
          <a:xfrm>
            <a:off x="178701" y="2409079"/>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b="1" kern="0" dirty="0">
                <a:solidFill>
                  <a:sysClr val="windowText" lastClr="000000"/>
                </a:solidFill>
                <a:latin typeface="Calibri"/>
              </a:rPr>
              <a:t>Intel DDIO </a:t>
            </a:r>
            <a:r>
              <a:rPr lang="en-US" sz="1400" kern="0" dirty="0">
                <a:solidFill>
                  <a:sysClr val="windowText" lastClr="000000"/>
                </a:solidFill>
                <a:latin typeface="Calibri"/>
              </a:rPr>
              <a:t>misses</a:t>
            </a:r>
            <a:r>
              <a:rPr lang="en-US" sz="1400" b="1" kern="0" dirty="0">
                <a:solidFill>
                  <a:sysClr val="windowText" lastClr="000000"/>
                </a:solidFill>
                <a:latin typeface="Calibri"/>
              </a:rPr>
              <a:t> </a:t>
            </a:r>
            <a:r>
              <a:rPr lang="en-US" sz="1400" kern="0" dirty="0">
                <a:solidFill>
                  <a:sysClr val="windowText" lastClr="000000"/>
                </a:solidFill>
                <a:latin typeface="Calibri"/>
              </a:rPr>
              <a:t>resulted in</a:t>
            </a:r>
            <a:r>
              <a:rPr lang="en-US" sz="1400" b="1" kern="0" dirty="0">
                <a:solidFill>
                  <a:sysClr val="windowText" lastClr="000000"/>
                </a:solidFill>
                <a:latin typeface="Calibri"/>
              </a:rPr>
              <a:t> write back to RAM</a:t>
            </a:r>
          </a:p>
        </p:txBody>
      </p:sp>
      <p:sp>
        <p:nvSpPr>
          <p:cNvPr id="13" name="Rounded Rectangular Callout 12"/>
          <p:cNvSpPr/>
          <p:nvPr/>
        </p:nvSpPr>
        <p:spPr>
          <a:xfrm>
            <a:off x="176899" y="3270870"/>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b="1" kern="0" dirty="0">
                <a:solidFill>
                  <a:sysClr val="windowText" lastClr="000000"/>
                </a:solidFill>
                <a:latin typeface="Calibri"/>
              </a:rPr>
              <a:t>MMIO </a:t>
            </a:r>
            <a:r>
              <a:rPr lang="en-US" sz="1400" kern="0" dirty="0">
                <a:solidFill>
                  <a:sysClr val="windowText" lastClr="000000"/>
                </a:solidFill>
                <a:latin typeface="Calibri"/>
              </a:rPr>
              <a:t>traffic. </a:t>
            </a:r>
            <a:r>
              <a:rPr lang="en-US" sz="1400" b="1" kern="0" dirty="0">
                <a:solidFill>
                  <a:sysClr val="windowText" lastClr="000000"/>
                </a:solidFill>
                <a:latin typeface="Calibri"/>
              </a:rPr>
              <a:t>Avoid</a:t>
            </a:r>
            <a:r>
              <a:rPr lang="en-US" sz="1400" kern="0" dirty="0">
                <a:solidFill>
                  <a:sysClr val="windowText" lastClr="000000"/>
                </a:solidFill>
                <a:latin typeface="Calibri"/>
              </a:rPr>
              <a:t> </a:t>
            </a:r>
            <a:r>
              <a:rPr lang="en-US" sz="1400" b="1" kern="0" dirty="0">
                <a:solidFill>
                  <a:sysClr val="windowText" lastClr="000000"/>
                </a:solidFill>
                <a:latin typeface="Calibri"/>
              </a:rPr>
              <a:t>Reads</a:t>
            </a:r>
            <a:r>
              <a:rPr lang="en-US" sz="1400" kern="0" dirty="0">
                <a:solidFill>
                  <a:sysClr val="windowText" lastClr="000000"/>
                </a:solidFill>
                <a:latin typeface="Calibri"/>
              </a:rPr>
              <a:t> and control Writes</a:t>
            </a:r>
          </a:p>
        </p:txBody>
      </p:sp>
      <p:sp>
        <p:nvSpPr>
          <p:cNvPr id="14" name="Rounded Rectangular Callout 13"/>
          <p:cNvSpPr/>
          <p:nvPr/>
        </p:nvSpPr>
        <p:spPr>
          <a:xfrm>
            <a:off x="177800" y="4210951"/>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b="1" kern="0" dirty="0">
                <a:solidFill>
                  <a:sysClr val="windowText" lastClr="000000"/>
                </a:solidFill>
                <a:latin typeface="Calibri"/>
              </a:rPr>
              <a:t>DRAM bandwidth</a:t>
            </a:r>
            <a:endParaRPr lang="en-US" sz="1400" kern="0" dirty="0">
              <a:solidFill>
                <a:sysClr val="windowText" lastClr="000000"/>
              </a:solidFill>
              <a:latin typeface="Calibri"/>
            </a:endParaRPr>
          </a:p>
        </p:txBody>
      </p:sp>
      <p:sp>
        <p:nvSpPr>
          <p:cNvPr id="15" name="Rounded Rectangular Callout 14"/>
          <p:cNvSpPr/>
          <p:nvPr/>
        </p:nvSpPr>
        <p:spPr>
          <a:xfrm>
            <a:off x="176899" y="5085979"/>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b="1" kern="0" dirty="0">
                <a:solidFill>
                  <a:sysClr val="windowText" lastClr="000000"/>
                </a:solidFill>
                <a:latin typeface="Calibri"/>
              </a:rPr>
              <a:t>Socket interconnect traffic</a:t>
            </a:r>
            <a:endParaRPr lang="en-US" sz="1400" kern="0" dirty="0">
              <a:solidFill>
                <a:sysClr val="windowText" lastClr="000000"/>
              </a:solidFill>
              <a:latin typeface="Calibri"/>
            </a:endParaRPr>
          </a:p>
        </p:txBody>
      </p:sp>
    </p:spTree>
    <p:extLst>
      <p:ext uri="{BB962C8B-B14F-4D97-AF65-F5344CB8AC3E}">
        <p14:creationId xmlns:p14="http://schemas.microsoft.com/office/powerpoint/2010/main" val="22636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smtClean="0"/>
              <a:t>Performance </a:t>
            </a:r>
            <a:r>
              <a:rPr lang="en-US" dirty="0"/>
              <a:t>Counter </a:t>
            </a:r>
            <a:r>
              <a:rPr lang="en-US" dirty="0" smtClean="0"/>
              <a:t>Monitor (PCM)</a:t>
            </a:r>
            <a:endParaRPr lang="en-US" dirty="0"/>
          </a:p>
        </p:txBody>
      </p:sp>
      <p:pic>
        <p:nvPicPr>
          <p:cNvPr id="3" name="Picture 2"/>
          <p:cNvPicPr>
            <a:picLocks noChangeAspect="1"/>
          </p:cNvPicPr>
          <p:nvPr/>
        </p:nvPicPr>
        <p:blipFill>
          <a:blip r:embed="rId3"/>
          <a:stretch>
            <a:fillRect/>
          </a:stretch>
        </p:blipFill>
        <p:spPr>
          <a:xfrm>
            <a:off x="2417566" y="1246881"/>
            <a:ext cx="8098034" cy="4817174"/>
          </a:xfrm>
          <a:prstGeom prst="rect">
            <a:avLst/>
          </a:prstGeom>
        </p:spPr>
      </p:pic>
      <p:sp>
        <p:nvSpPr>
          <p:cNvPr id="5" name="Rectangle 4"/>
          <p:cNvSpPr/>
          <p:nvPr/>
        </p:nvSpPr>
        <p:spPr>
          <a:xfrm>
            <a:off x="2832335" y="5980058"/>
            <a:ext cx="7435615"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defTabSz="342900">
              <a:defRPr/>
            </a:pPr>
            <a:r>
              <a:rPr lang="en-US" sz="2400" b="1" kern="0" dirty="0" smtClean="0">
                <a:ln/>
                <a:solidFill>
                  <a:srgbClr val="F3D54E"/>
                </a:solidFill>
                <a:latin typeface="Intel Clear"/>
              </a:rPr>
              <a:t>https</a:t>
            </a:r>
            <a:r>
              <a:rPr lang="en-US" sz="2400" b="1" kern="0" dirty="0">
                <a:ln/>
                <a:solidFill>
                  <a:srgbClr val="F3D54E"/>
                </a:solidFill>
                <a:latin typeface="Intel Clear"/>
              </a:rPr>
              <a:t>://github.com/opcm/pcm</a:t>
            </a:r>
            <a:endParaRPr lang="en-US" sz="2400" b="1" kern="0" dirty="0">
              <a:ln/>
              <a:solidFill>
                <a:srgbClr val="F3D54E"/>
              </a:solidFill>
              <a:latin typeface="Intel Clear"/>
            </a:endParaRPr>
          </a:p>
        </p:txBody>
      </p:sp>
    </p:spTree>
    <p:extLst>
      <p:ext uri="{BB962C8B-B14F-4D97-AF65-F5344CB8AC3E}">
        <p14:creationId xmlns:p14="http://schemas.microsoft.com/office/powerpoint/2010/main" val="420260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615297" y="1663352"/>
            <a:ext cx="7993716" cy="907064"/>
            <a:chOff x="615297" y="1663352"/>
            <a:chExt cx="7993716" cy="907064"/>
          </a:xfrm>
        </p:grpSpPr>
        <p:cxnSp>
          <p:nvCxnSpPr>
            <p:cNvPr id="33" name="Elbow Connector 32"/>
            <p:cNvCxnSpPr>
              <a:endCxn id="26" idx="1"/>
            </p:cNvCxnSpPr>
            <p:nvPr/>
          </p:nvCxnSpPr>
          <p:spPr>
            <a:xfrm flipV="1">
              <a:off x="615297" y="1663352"/>
              <a:ext cx="7993716" cy="907064"/>
            </a:xfrm>
            <a:prstGeom prst="bentConnector3">
              <a:avLst>
                <a:gd name="adj1" fmla="val 92121"/>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15297" y="1875534"/>
              <a:ext cx="0" cy="69488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DPDK </a:t>
            </a:r>
            <a:r>
              <a:rPr lang="en-US" dirty="0" err="1" smtClean="0"/>
              <a:t>ip_pipeline</a:t>
            </a:r>
            <a:r>
              <a:rPr lang="en-US" dirty="0" smtClean="0"/>
              <a:t> Forwarding Example</a:t>
            </a:r>
            <a:endParaRPr lang="en-US" dirty="0"/>
          </a:p>
        </p:txBody>
      </p:sp>
      <p:pic>
        <p:nvPicPr>
          <p:cNvPr id="45" name="Content Placeholder 44"/>
          <p:cNvPicPr>
            <a:picLocks noGrp="1" noChangeAspect="1"/>
          </p:cNvPicPr>
          <p:nvPr>
            <p:ph sz="half" idx="2"/>
          </p:nvPr>
        </p:nvPicPr>
        <p:blipFill>
          <a:blip r:embed="rId3"/>
          <a:stretch>
            <a:fillRect/>
          </a:stretch>
        </p:blipFill>
        <p:spPr>
          <a:xfrm>
            <a:off x="7310752" y="2901085"/>
            <a:ext cx="4189705" cy="3416300"/>
          </a:xfrm>
          <a:prstGeom prst="rect">
            <a:avLst/>
          </a:prstGeom>
        </p:spPr>
      </p:pic>
      <p:sp>
        <p:nvSpPr>
          <p:cNvPr id="11" name="Rectangle 10"/>
          <p:cNvSpPr/>
          <p:nvPr/>
        </p:nvSpPr>
        <p:spPr>
          <a:xfrm>
            <a:off x="182593" y="1369888"/>
            <a:ext cx="1581150" cy="5324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Intel</a:t>
            </a:r>
            <a:r>
              <a:rPr lang="en-US" sz="1400" baseline="30000" dirty="0" smtClean="0"/>
              <a:t>® </a:t>
            </a:r>
            <a:r>
              <a:rPr lang="en-US" sz="1400" dirty="0" smtClean="0"/>
              <a:t>Xeon</a:t>
            </a:r>
            <a:r>
              <a:rPr lang="en-US" sz="1400" baseline="30000" dirty="0" smtClean="0"/>
              <a:t>®</a:t>
            </a:r>
            <a:r>
              <a:rPr lang="en-US" sz="1400" dirty="0" smtClean="0"/>
              <a:t> Platinum 8180</a:t>
            </a:r>
            <a:endParaRPr lang="en-US" sz="1400" baseline="30000" dirty="0"/>
          </a:p>
        </p:txBody>
      </p:sp>
      <p:grpSp>
        <p:nvGrpSpPr>
          <p:cNvPr id="14" name="Group 13"/>
          <p:cNvGrpSpPr/>
          <p:nvPr/>
        </p:nvGrpSpPr>
        <p:grpSpPr>
          <a:xfrm>
            <a:off x="2853448" y="1369889"/>
            <a:ext cx="1666875" cy="532422"/>
            <a:chOff x="3086099" y="2603500"/>
            <a:chExt cx="1666875" cy="873125"/>
          </a:xfrm>
        </p:grpSpPr>
        <p:sp>
          <p:nvSpPr>
            <p:cNvPr id="12" name="Rectangle 11"/>
            <p:cNvSpPr/>
            <p:nvPr/>
          </p:nvSpPr>
          <p:spPr>
            <a:xfrm>
              <a:off x="3086099" y="2603500"/>
              <a:ext cx="1285875" cy="873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Intel</a:t>
              </a:r>
              <a:r>
                <a:rPr lang="en-US" sz="1400" baseline="30000" dirty="0" smtClean="0"/>
                <a:t>®</a:t>
              </a:r>
              <a:r>
                <a:rPr lang="en-US" sz="1400" dirty="0" smtClean="0"/>
                <a:t> X710-DA4</a:t>
              </a:r>
              <a:endParaRPr lang="en-US" sz="1400" dirty="0"/>
            </a:p>
          </p:txBody>
        </p:sp>
        <p:sp>
          <p:nvSpPr>
            <p:cNvPr id="13" name="Rectangle 12"/>
            <p:cNvSpPr/>
            <p:nvPr/>
          </p:nvSpPr>
          <p:spPr>
            <a:xfrm>
              <a:off x="4371974" y="2603500"/>
              <a:ext cx="381000" cy="206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t>10G</a:t>
              </a:r>
              <a:endParaRPr lang="en-US" sz="500" dirty="0"/>
            </a:p>
          </p:txBody>
        </p:sp>
        <p:sp>
          <p:nvSpPr>
            <p:cNvPr id="15" name="Rectangle 14"/>
            <p:cNvSpPr/>
            <p:nvPr/>
          </p:nvSpPr>
          <p:spPr>
            <a:xfrm>
              <a:off x="4371974" y="2825750"/>
              <a:ext cx="381000" cy="206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t>10G</a:t>
              </a:r>
              <a:endParaRPr lang="en-US" sz="500" dirty="0"/>
            </a:p>
          </p:txBody>
        </p:sp>
        <p:sp>
          <p:nvSpPr>
            <p:cNvPr id="16" name="Rectangle 15"/>
            <p:cNvSpPr/>
            <p:nvPr/>
          </p:nvSpPr>
          <p:spPr>
            <a:xfrm>
              <a:off x="4371974" y="3048000"/>
              <a:ext cx="381000" cy="206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t>10G</a:t>
              </a:r>
              <a:endParaRPr lang="en-US" sz="500" dirty="0"/>
            </a:p>
          </p:txBody>
        </p:sp>
        <p:sp>
          <p:nvSpPr>
            <p:cNvPr id="17" name="Rectangle 16"/>
            <p:cNvSpPr/>
            <p:nvPr/>
          </p:nvSpPr>
          <p:spPr>
            <a:xfrm>
              <a:off x="4371974" y="3270250"/>
              <a:ext cx="381000" cy="206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t>10G</a:t>
              </a:r>
              <a:endParaRPr lang="en-US" sz="500" dirty="0"/>
            </a:p>
          </p:txBody>
        </p:sp>
      </p:grpSp>
      <p:grpSp>
        <p:nvGrpSpPr>
          <p:cNvPr id="19" name="Group 18"/>
          <p:cNvGrpSpPr/>
          <p:nvPr/>
        </p:nvGrpSpPr>
        <p:grpSpPr>
          <a:xfrm>
            <a:off x="5775396" y="1369888"/>
            <a:ext cx="1666875" cy="600612"/>
            <a:chOff x="3086099" y="2603500"/>
            <a:chExt cx="1666875" cy="873125"/>
          </a:xfrm>
        </p:grpSpPr>
        <p:sp>
          <p:nvSpPr>
            <p:cNvPr id="20" name="Rectangle 19"/>
            <p:cNvSpPr/>
            <p:nvPr/>
          </p:nvSpPr>
          <p:spPr>
            <a:xfrm>
              <a:off x="3086099" y="2603500"/>
              <a:ext cx="1285875" cy="873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Intel</a:t>
              </a:r>
              <a:r>
                <a:rPr lang="en-US" sz="1400" baseline="30000" dirty="0" smtClean="0"/>
                <a:t>®</a:t>
              </a:r>
              <a:r>
                <a:rPr lang="en-US" sz="1400" dirty="0" smtClean="0"/>
                <a:t> X710-DA4</a:t>
              </a:r>
              <a:endParaRPr lang="en-US" sz="1400" dirty="0"/>
            </a:p>
          </p:txBody>
        </p:sp>
        <p:sp>
          <p:nvSpPr>
            <p:cNvPr id="21" name="Rectangle 20"/>
            <p:cNvSpPr/>
            <p:nvPr/>
          </p:nvSpPr>
          <p:spPr>
            <a:xfrm>
              <a:off x="4371974" y="2603500"/>
              <a:ext cx="381000" cy="206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00" dirty="0" smtClean="0"/>
                <a:t>10G</a:t>
              </a:r>
              <a:endParaRPr lang="en-US" sz="500" dirty="0"/>
            </a:p>
          </p:txBody>
        </p:sp>
        <p:sp>
          <p:nvSpPr>
            <p:cNvPr id="22" name="Rectangle 21"/>
            <p:cNvSpPr/>
            <p:nvPr/>
          </p:nvSpPr>
          <p:spPr>
            <a:xfrm>
              <a:off x="4371974" y="2825750"/>
              <a:ext cx="381000" cy="206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00" dirty="0" smtClean="0"/>
                <a:t>10G</a:t>
              </a:r>
              <a:endParaRPr lang="en-US" sz="500" dirty="0"/>
            </a:p>
          </p:txBody>
        </p:sp>
        <p:sp>
          <p:nvSpPr>
            <p:cNvPr id="23" name="Rectangle 22"/>
            <p:cNvSpPr/>
            <p:nvPr/>
          </p:nvSpPr>
          <p:spPr>
            <a:xfrm>
              <a:off x="4371974" y="3048000"/>
              <a:ext cx="381000" cy="206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00" dirty="0" smtClean="0"/>
                <a:t>10G</a:t>
              </a:r>
              <a:endParaRPr lang="en-US" sz="500" dirty="0"/>
            </a:p>
          </p:txBody>
        </p:sp>
        <p:sp>
          <p:nvSpPr>
            <p:cNvPr id="24" name="Rectangle 23"/>
            <p:cNvSpPr/>
            <p:nvPr/>
          </p:nvSpPr>
          <p:spPr>
            <a:xfrm>
              <a:off x="4371974" y="3270250"/>
              <a:ext cx="381000" cy="206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500" dirty="0" smtClean="0"/>
                <a:t>10G</a:t>
              </a:r>
              <a:endParaRPr lang="en-US" sz="500" dirty="0"/>
            </a:p>
          </p:txBody>
        </p:sp>
      </p:grpSp>
      <p:grpSp>
        <p:nvGrpSpPr>
          <p:cNvPr id="25" name="Group 24"/>
          <p:cNvGrpSpPr/>
          <p:nvPr/>
        </p:nvGrpSpPr>
        <p:grpSpPr>
          <a:xfrm>
            <a:off x="8609013" y="1356463"/>
            <a:ext cx="1666875" cy="613777"/>
            <a:chOff x="3086099" y="2603500"/>
            <a:chExt cx="1666875" cy="873125"/>
          </a:xfrm>
        </p:grpSpPr>
        <p:sp>
          <p:nvSpPr>
            <p:cNvPr id="26" name="Rectangle 25"/>
            <p:cNvSpPr/>
            <p:nvPr/>
          </p:nvSpPr>
          <p:spPr>
            <a:xfrm>
              <a:off x="3086099" y="2603500"/>
              <a:ext cx="1285875" cy="8731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Intel</a:t>
              </a:r>
              <a:r>
                <a:rPr lang="en-US" sz="1400" baseline="30000" dirty="0" smtClean="0"/>
                <a:t>®</a:t>
              </a:r>
              <a:r>
                <a:rPr lang="en-US" sz="1400" dirty="0" smtClean="0"/>
                <a:t> X710-DA4</a:t>
              </a:r>
              <a:endParaRPr lang="en-US" sz="1400" dirty="0"/>
            </a:p>
          </p:txBody>
        </p:sp>
        <p:sp>
          <p:nvSpPr>
            <p:cNvPr id="27" name="Rectangle 26"/>
            <p:cNvSpPr/>
            <p:nvPr/>
          </p:nvSpPr>
          <p:spPr>
            <a:xfrm>
              <a:off x="4371974" y="2603500"/>
              <a:ext cx="381000" cy="206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00" dirty="0" smtClean="0"/>
                <a:t>10G</a:t>
              </a:r>
              <a:endParaRPr lang="en-US" sz="500" dirty="0"/>
            </a:p>
          </p:txBody>
        </p:sp>
        <p:sp>
          <p:nvSpPr>
            <p:cNvPr id="28" name="Rectangle 27"/>
            <p:cNvSpPr/>
            <p:nvPr/>
          </p:nvSpPr>
          <p:spPr>
            <a:xfrm>
              <a:off x="4371974" y="2825750"/>
              <a:ext cx="381000" cy="206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00" dirty="0" smtClean="0"/>
                <a:t>10G</a:t>
              </a:r>
              <a:endParaRPr lang="en-US" sz="500" dirty="0"/>
            </a:p>
          </p:txBody>
        </p:sp>
        <p:sp>
          <p:nvSpPr>
            <p:cNvPr id="29" name="Rectangle 28"/>
            <p:cNvSpPr/>
            <p:nvPr/>
          </p:nvSpPr>
          <p:spPr>
            <a:xfrm>
              <a:off x="4371974" y="3048000"/>
              <a:ext cx="381000" cy="206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00" dirty="0" smtClean="0"/>
                <a:t>10G</a:t>
              </a:r>
              <a:endParaRPr lang="en-US" sz="500" dirty="0"/>
            </a:p>
          </p:txBody>
        </p:sp>
        <p:sp>
          <p:nvSpPr>
            <p:cNvPr id="30" name="Rectangle 29"/>
            <p:cNvSpPr/>
            <p:nvPr/>
          </p:nvSpPr>
          <p:spPr>
            <a:xfrm>
              <a:off x="4371974" y="3270250"/>
              <a:ext cx="381000" cy="206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00" dirty="0" smtClean="0"/>
                <a:t>10G</a:t>
              </a:r>
              <a:endParaRPr lang="en-US" sz="500" dirty="0"/>
            </a:p>
          </p:txBody>
        </p:sp>
      </p:grpSp>
      <p:cxnSp>
        <p:nvCxnSpPr>
          <p:cNvPr id="31" name="Elbow Connector 30"/>
          <p:cNvCxnSpPr>
            <a:stCxn id="11" idx="2"/>
            <a:endCxn id="20" idx="1"/>
          </p:cNvCxnSpPr>
          <p:nvPr/>
        </p:nvCxnSpPr>
        <p:spPr>
          <a:xfrm rot="5400000" flipH="1" flipV="1">
            <a:off x="3258224" y="-614862"/>
            <a:ext cx="232116" cy="4802228"/>
          </a:xfrm>
          <a:prstGeom prst="bentConnector4">
            <a:avLst>
              <a:gd name="adj1" fmla="val -98485"/>
              <a:gd name="adj2" fmla="val 86995"/>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763743" y="1657772"/>
            <a:ext cx="131830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57190" y="1444647"/>
            <a:ext cx="902811" cy="430887"/>
          </a:xfrm>
          <a:prstGeom prst="rect">
            <a:avLst/>
          </a:prstGeom>
          <a:noFill/>
        </p:spPr>
        <p:txBody>
          <a:bodyPr wrap="none" rtlCol="0">
            <a:spAutoFit/>
          </a:bodyPr>
          <a:lstStyle/>
          <a:p>
            <a:pPr algn="ctr"/>
            <a:r>
              <a:rPr lang="en-US" sz="1100" dirty="0" smtClean="0"/>
              <a:t>IIO Stack 0</a:t>
            </a:r>
          </a:p>
          <a:p>
            <a:pPr algn="ctr"/>
            <a:r>
              <a:rPr lang="en-US" sz="1100" dirty="0" smtClean="0"/>
              <a:t>Gen3x8</a:t>
            </a:r>
            <a:endParaRPr lang="en-US" sz="1100" dirty="0"/>
          </a:p>
        </p:txBody>
      </p:sp>
      <p:sp>
        <p:nvSpPr>
          <p:cNvPr id="43" name="TextBox 42"/>
          <p:cNvSpPr txBox="1"/>
          <p:nvPr/>
        </p:nvSpPr>
        <p:spPr>
          <a:xfrm>
            <a:off x="1857190" y="1908881"/>
            <a:ext cx="902811" cy="430887"/>
          </a:xfrm>
          <a:prstGeom prst="rect">
            <a:avLst/>
          </a:prstGeom>
          <a:noFill/>
        </p:spPr>
        <p:txBody>
          <a:bodyPr wrap="none" rtlCol="0">
            <a:spAutoFit/>
          </a:bodyPr>
          <a:lstStyle/>
          <a:p>
            <a:pPr algn="ctr"/>
            <a:r>
              <a:rPr lang="en-US" sz="1100" dirty="0" smtClean="0"/>
              <a:t>IIO Stack 1</a:t>
            </a:r>
          </a:p>
          <a:p>
            <a:pPr algn="ctr"/>
            <a:r>
              <a:rPr lang="en-US" sz="1100" dirty="0" smtClean="0"/>
              <a:t>Gen3x8</a:t>
            </a:r>
            <a:endParaRPr lang="en-US" sz="1100" dirty="0"/>
          </a:p>
        </p:txBody>
      </p:sp>
      <p:sp>
        <p:nvSpPr>
          <p:cNvPr id="44" name="TextBox 43"/>
          <p:cNvSpPr txBox="1"/>
          <p:nvPr/>
        </p:nvSpPr>
        <p:spPr>
          <a:xfrm>
            <a:off x="1857190" y="2354973"/>
            <a:ext cx="902811" cy="430887"/>
          </a:xfrm>
          <a:prstGeom prst="rect">
            <a:avLst/>
          </a:prstGeom>
          <a:noFill/>
        </p:spPr>
        <p:txBody>
          <a:bodyPr wrap="none" rtlCol="0">
            <a:spAutoFit/>
          </a:bodyPr>
          <a:lstStyle/>
          <a:p>
            <a:pPr algn="ctr"/>
            <a:r>
              <a:rPr lang="en-US" sz="1100" dirty="0" smtClean="0"/>
              <a:t>IIO Stack 2</a:t>
            </a:r>
          </a:p>
          <a:p>
            <a:pPr algn="ctr"/>
            <a:r>
              <a:rPr lang="en-US" sz="1100" dirty="0" smtClean="0"/>
              <a:t>Gen3x8</a:t>
            </a:r>
            <a:endParaRPr lang="en-US" sz="1100" dirty="0"/>
          </a:p>
        </p:txBody>
      </p:sp>
      <p:grpSp>
        <p:nvGrpSpPr>
          <p:cNvPr id="53" name="Group 52"/>
          <p:cNvGrpSpPr/>
          <p:nvPr/>
        </p:nvGrpSpPr>
        <p:grpSpPr>
          <a:xfrm>
            <a:off x="7310526" y="3186758"/>
            <a:ext cx="4186531" cy="3130627"/>
            <a:chOff x="5616282" y="1876425"/>
            <a:chExt cx="4186531" cy="3130627"/>
          </a:xfrm>
        </p:grpSpPr>
        <p:sp>
          <p:nvSpPr>
            <p:cNvPr id="46" name="Rectangle 45"/>
            <p:cNvSpPr/>
            <p:nvPr/>
          </p:nvSpPr>
          <p:spPr>
            <a:xfrm>
              <a:off x="5616508" y="1876425"/>
              <a:ext cx="4184717"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16508" y="2247900"/>
              <a:ext cx="4184717" cy="355715"/>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9" name="Rectangle 48"/>
            <p:cNvSpPr/>
            <p:nvPr/>
          </p:nvSpPr>
          <p:spPr>
            <a:xfrm>
              <a:off x="5616282" y="2603615"/>
              <a:ext cx="4186531" cy="371475"/>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0" name="Rectangle 49"/>
            <p:cNvSpPr/>
            <p:nvPr/>
          </p:nvSpPr>
          <p:spPr>
            <a:xfrm>
              <a:off x="5633017" y="3726180"/>
              <a:ext cx="4165032" cy="4326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33017" y="4158808"/>
              <a:ext cx="4165032" cy="43563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2" name="Rectangle 51"/>
            <p:cNvSpPr/>
            <p:nvPr/>
          </p:nvSpPr>
          <p:spPr>
            <a:xfrm>
              <a:off x="5633018" y="4594441"/>
              <a:ext cx="4165032" cy="41261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pic>
        <p:nvPicPr>
          <p:cNvPr id="54" name="Picture 53"/>
          <p:cNvPicPr>
            <a:picLocks noChangeAspect="1"/>
          </p:cNvPicPr>
          <p:nvPr/>
        </p:nvPicPr>
        <p:blipFill>
          <a:blip r:embed="rId4"/>
          <a:stretch>
            <a:fillRect/>
          </a:stretch>
        </p:blipFill>
        <p:spPr>
          <a:xfrm>
            <a:off x="2760001" y="2878476"/>
            <a:ext cx="4372827" cy="3626694"/>
          </a:xfrm>
          <a:prstGeom prst="rect">
            <a:avLst/>
          </a:prstGeom>
        </p:spPr>
      </p:pic>
      <p:sp>
        <p:nvSpPr>
          <p:cNvPr id="77" name="Rounded Rectangular Callout 76"/>
          <p:cNvSpPr/>
          <p:nvPr/>
        </p:nvSpPr>
        <p:spPr>
          <a:xfrm>
            <a:off x="443416" y="2910631"/>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kern="0" dirty="0" smtClean="0">
                <a:solidFill>
                  <a:sysClr val="windowText" lastClr="000000"/>
                </a:solidFill>
                <a:latin typeface="Calibri"/>
              </a:rPr>
              <a:t>Measure</a:t>
            </a:r>
            <a:r>
              <a:rPr lang="en-US" sz="1400" b="1" kern="0" dirty="0" smtClean="0">
                <a:solidFill>
                  <a:sysClr val="windowText" lastClr="000000"/>
                </a:solidFill>
                <a:latin typeface="Calibri"/>
              </a:rPr>
              <a:t> individual </a:t>
            </a:r>
            <a:r>
              <a:rPr lang="en-US" sz="1400" kern="0" dirty="0" smtClean="0">
                <a:solidFill>
                  <a:sysClr val="windowText" lastClr="000000"/>
                </a:solidFill>
                <a:latin typeface="Calibri"/>
              </a:rPr>
              <a:t>PCIe device </a:t>
            </a:r>
            <a:r>
              <a:rPr lang="en-US" sz="1400" b="1" kern="0" dirty="0" smtClean="0">
                <a:solidFill>
                  <a:sysClr val="windowText" lastClr="000000"/>
                </a:solidFill>
                <a:latin typeface="Calibri"/>
              </a:rPr>
              <a:t>bandwidth at x4</a:t>
            </a:r>
            <a:r>
              <a:rPr lang="en-US" sz="1400" kern="0" dirty="0" smtClean="0">
                <a:solidFill>
                  <a:sysClr val="windowText" lastClr="000000"/>
                </a:solidFill>
                <a:latin typeface="Calibri"/>
              </a:rPr>
              <a:t> </a:t>
            </a:r>
            <a:r>
              <a:rPr lang="en-US" sz="1400" b="1" kern="0" dirty="0" smtClean="0">
                <a:solidFill>
                  <a:sysClr val="windowText" lastClr="000000"/>
                </a:solidFill>
                <a:latin typeface="Calibri"/>
              </a:rPr>
              <a:t>granularity</a:t>
            </a:r>
            <a:endParaRPr lang="en-US" sz="1400" b="1" kern="0" dirty="0">
              <a:solidFill>
                <a:sysClr val="windowText" lastClr="000000"/>
              </a:solidFill>
              <a:latin typeface="Calibri"/>
            </a:endParaRPr>
          </a:p>
        </p:txBody>
      </p:sp>
      <p:sp>
        <p:nvSpPr>
          <p:cNvPr id="78" name="Rounded Rectangular Callout 77"/>
          <p:cNvSpPr/>
          <p:nvPr/>
        </p:nvSpPr>
        <p:spPr>
          <a:xfrm>
            <a:off x="443416" y="3710427"/>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b="1" kern="0" dirty="0" smtClean="0">
                <a:solidFill>
                  <a:sysClr val="windowText" lastClr="000000"/>
                </a:solidFill>
                <a:latin typeface="Calibri"/>
              </a:rPr>
              <a:t>Enumerate downstream devices </a:t>
            </a:r>
            <a:r>
              <a:rPr lang="en-US" sz="1400" kern="0" dirty="0" smtClean="0">
                <a:solidFill>
                  <a:sysClr val="windowText" lastClr="000000"/>
                </a:solidFill>
                <a:latin typeface="Calibri"/>
              </a:rPr>
              <a:t>behind each IIO Stack</a:t>
            </a:r>
            <a:endParaRPr lang="en-US" sz="1400" kern="0" dirty="0">
              <a:solidFill>
                <a:sysClr val="windowText" lastClr="000000"/>
              </a:solidFill>
              <a:latin typeface="Calibri"/>
            </a:endParaRPr>
          </a:p>
        </p:txBody>
      </p:sp>
      <p:sp>
        <p:nvSpPr>
          <p:cNvPr id="79" name="Rounded Rectangular Callout 78"/>
          <p:cNvSpPr/>
          <p:nvPr/>
        </p:nvSpPr>
        <p:spPr>
          <a:xfrm>
            <a:off x="443416" y="4527423"/>
            <a:ext cx="1979480" cy="663102"/>
          </a:xfrm>
          <a:prstGeom prst="wedgeRoundRectCallout">
            <a:avLst>
              <a:gd name="adj1" fmla="val 53020"/>
              <a:gd name="adj2" fmla="val 208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kern="0" dirty="0" smtClean="0">
                <a:solidFill>
                  <a:sysClr val="windowText" lastClr="000000"/>
                </a:solidFill>
                <a:latin typeface="Calibri"/>
              </a:rPr>
              <a:t>Monitor both inbound/outbound at </a:t>
            </a:r>
            <a:r>
              <a:rPr lang="en-US" sz="1400" b="1" kern="0" dirty="0" err="1" smtClean="0">
                <a:solidFill>
                  <a:sysClr val="windowText" lastClr="000000"/>
                </a:solidFill>
                <a:latin typeface="Calibri"/>
              </a:rPr>
              <a:t>DWord</a:t>
            </a:r>
            <a:r>
              <a:rPr lang="en-US" sz="1400" b="1" kern="0" dirty="0" smtClean="0">
                <a:solidFill>
                  <a:sysClr val="windowText" lastClr="000000"/>
                </a:solidFill>
                <a:latin typeface="Calibri"/>
              </a:rPr>
              <a:t> granularity</a:t>
            </a:r>
            <a:endParaRPr lang="en-US" sz="1400" b="1" kern="0" dirty="0">
              <a:solidFill>
                <a:sysClr val="windowText" lastClr="000000"/>
              </a:solidFill>
              <a:latin typeface="Calibri"/>
            </a:endParaRPr>
          </a:p>
        </p:txBody>
      </p:sp>
      <p:sp>
        <p:nvSpPr>
          <p:cNvPr id="80" name="Rounded Rectangular Callout 79"/>
          <p:cNvSpPr/>
          <p:nvPr/>
        </p:nvSpPr>
        <p:spPr>
          <a:xfrm>
            <a:off x="443416" y="5327159"/>
            <a:ext cx="1979480" cy="697626"/>
          </a:xfrm>
          <a:prstGeom prst="wedgeRoundRectCallout">
            <a:avLst>
              <a:gd name="adj1" fmla="val 47408"/>
              <a:gd name="adj2" fmla="val 25709"/>
              <a:gd name="adj3" fmla="val 16667"/>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a:defRPr/>
            </a:pPr>
            <a:r>
              <a:rPr lang="en-US" sz="1400" kern="0" dirty="0" smtClean="0">
                <a:solidFill>
                  <a:sysClr val="windowText" lastClr="000000"/>
                </a:solidFill>
                <a:latin typeface="Calibri"/>
              </a:rPr>
              <a:t>Can monitor </a:t>
            </a:r>
            <a:r>
              <a:rPr lang="en-US" sz="1400" b="1" kern="0" dirty="0" smtClean="0">
                <a:solidFill>
                  <a:sysClr val="windowText" lastClr="000000"/>
                </a:solidFill>
                <a:latin typeface="Calibri"/>
              </a:rPr>
              <a:t>VT-d IOTLB miss rate </a:t>
            </a:r>
            <a:r>
              <a:rPr lang="en-US" sz="1400" kern="0" dirty="0" smtClean="0">
                <a:solidFill>
                  <a:sysClr val="windowText" lastClr="000000"/>
                </a:solidFill>
                <a:latin typeface="Calibri"/>
              </a:rPr>
              <a:t>(opCode.txt)</a:t>
            </a:r>
            <a:endParaRPr lang="en-US" sz="1400" b="1" kern="0" dirty="0">
              <a:solidFill>
                <a:sysClr val="windowText" lastClr="000000"/>
              </a:solidFill>
              <a:latin typeface="Calibri"/>
            </a:endParaRPr>
          </a:p>
        </p:txBody>
      </p:sp>
      <p:cxnSp>
        <p:nvCxnSpPr>
          <p:cNvPr id="86" name="Straight Arrow Connector 85"/>
          <p:cNvCxnSpPr>
            <a:stCxn id="78" idx="4"/>
          </p:cNvCxnSpPr>
          <p:nvPr/>
        </p:nvCxnSpPr>
        <p:spPr>
          <a:xfrm flipV="1">
            <a:off x="2482676" y="3682836"/>
            <a:ext cx="324642" cy="49712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87" name="Left Brace 86"/>
          <p:cNvSpPr/>
          <p:nvPr/>
        </p:nvSpPr>
        <p:spPr>
          <a:xfrm>
            <a:off x="2857884" y="3494829"/>
            <a:ext cx="69214" cy="37601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Arrow Connector 88"/>
          <p:cNvCxnSpPr>
            <a:stCxn id="77" idx="4"/>
          </p:cNvCxnSpPr>
          <p:nvPr/>
        </p:nvCxnSpPr>
        <p:spPr>
          <a:xfrm flipV="1">
            <a:off x="2482676" y="3051876"/>
            <a:ext cx="272337" cy="328291"/>
          </a:xfrm>
          <a:prstGeom prst="straightConnector1">
            <a:avLst/>
          </a:prstGeom>
          <a:ln w="28575">
            <a:prstDash val="sysDot"/>
            <a:tailEnd type="triangle"/>
          </a:ln>
        </p:spPr>
        <p:style>
          <a:lnRef idx="1">
            <a:schemeClr val="accent5"/>
          </a:lnRef>
          <a:fillRef idx="0">
            <a:schemeClr val="accent5"/>
          </a:fillRef>
          <a:effectRef idx="0">
            <a:schemeClr val="accent5"/>
          </a:effectRef>
          <a:fontRef idx="minor">
            <a:schemeClr val="tx1"/>
          </a:fontRef>
        </p:style>
      </p:cxnSp>
      <p:sp>
        <p:nvSpPr>
          <p:cNvPr id="93" name="Rounded Rectangle 92"/>
          <p:cNvSpPr/>
          <p:nvPr/>
        </p:nvSpPr>
        <p:spPr>
          <a:xfrm>
            <a:off x="2807318" y="2924201"/>
            <a:ext cx="3956993" cy="208584"/>
          </a:xfrm>
          <a:prstGeom prst="roundRect">
            <a:avLst/>
          </a:prstGeom>
          <a:noFill/>
          <a:ln w="28575">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 Brace 94"/>
          <p:cNvSpPr/>
          <p:nvPr/>
        </p:nvSpPr>
        <p:spPr>
          <a:xfrm rot="5400000">
            <a:off x="4787946" y="4681630"/>
            <a:ext cx="224317" cy="13056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Left Brace 96"/>
          <p:cNvSpPr/>
          <p:nvPr/>
        </p:nvSpPr>
        <p:spPr>
          <a:xfrm rot="5400000">
            <a:off x="6203515" y="4567230"/>
            <a:ext cx="224317" cy="1491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TextBox 97"/>
          <p:cNvSpPr txBox="1"/>
          <p:nvPr/>
        </p:nvSpPr>
        <p:spPr>
          <a:xfrm>
            <a:off x="4513218" y="4723800"/>
            <a:ext cx="832307" cy="523220"/>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PCIe to system </a:t>
            </a:r>
            <a:endParaRPr lang="en-US" sz="1400" dirty="0">
              <a:solidFill>
                <a:schemeClr val="bg1"/>
              </a:solidFill>
            </a:endParaRPr>
          </a:p>
        </p:txBody>
      </p:sp>
      <p:sp>
        <p:nvSpPr>
          <p:cNvPr id="102" name="TextBox 101"/>
          <p:cNvSpPr txBox="1"/>
          <p:nvPr/>
        </p:nvSpPr>
        <p:spPr>
          <a:xfrm>
            <a:off x="5930231" y="4723800"/>
            <a:ext cx="825315" cy="523220"/>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CPU to PCIe</a:t>
            </a:r>
            <a:endParaRPr lang="en-US" sz="1400" dirty="0">
              <a:solidFill>
                <a:schemeClr val="bg1"/>
              </a:solidFill>
            </a:endParaRPr>
          </a:p>
        </p:txBody>
      </p:sp>
      <p:cxnSp>
        <p:nvCxnSpPr>
          <p:cNvPr id="103" name="Straight Arrow Connector 102"/>
          <p:cNvCxnSpPr>
            <a:stCxn id="79" idx="4"/>
          </p:cNvCxnSpPr>
          <p:nvPr/>
        </p:nvCxnSpPr>
        <p:spPr>
          <a:xfrm>
            <a:off x="2482676" y="4996959"/>
            <a:ext cx="1693437" cy="250061"/>
          </a:xfrm>
          <a:prstGeom prst="straightConnector1">
            <a:avLst/>
          </a:prstGeom>
          <a:ln w="38100">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5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80" y="539917"/>
            <a:ext cx="9025069" cy="706964"/>
          </a:xfrm>
        </p:spPr>
        <p:txBody>
          <a:bodyPr/>
          <a:lstStyle/>
          <a:p>
            <a:r>
              <a:rPr lang="en-US" dirty="0"/>
              <a:t>Analyzing performance with Intel </a:t>
            </a:r>
            <a:r>
              <a:rPr lang="en-US" dirty="0" smtClean="0"/>
              <a:t>tools</a:t>
            </a:r>
            <a:endParaRPr lang="en-US" dirty="0"/>
          </a:p>
        </p:txBody>
      </p:sp>
      <p:sp>
        <p:nvSpPr>
          <p:cNvPr id="40" name="TextBox 39"/>
          <p:cNvSpPr txBox="1"/>
          <p:nvPr/>
        </p:nvSpPr>
        <p:spPr>
          <a:xfrm>
            <a:off x="404680" y="5396320"/>
            <a:ext cx="309220" cy="342571"/>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rPr>
              <a:t>1</a:t>
            </a:r>
            <a:endParaRPr kumimoji="0" lang="ru-RU" sz="1600" b="0" i="0" u="none" strike="noStrike" kern="0" cap="none" spc="0" normalizeH="0" baseline="0" noProof="0" dirty="0" err="1" smtClean="0">
              <a:ln>
                <a:noFill/>
              </a:ln>
              <a:solidFill>
                <a:prstClr val="white"/>
              </a:solidFill>
              <a:effectLst/>
              <a:uLnTx/>
              <a:uFillTx/>
              <a:latin typeface="Intel Clear"/>
            </a:endParaRPr>
          </a:p>
        </p:txBody>
      </p:sp>
      <p:grpSp>
        <p:nvGrpSpPr>
          <p:cNvPr id="3" name="Group 2"/>
          <p:cNvGrpSpPr>
            <a:grpSpLocks noChangeAspect="1"/>
          </p:cNvGrpSpPr>
          <p:nvPr/>
        </p:nvGrpSpPr>
        <p:grpSpPr>
          <a:xfrm>
            <a:off x="709480" y="1636348"/>
            <a:ext cx="10709943" cy="4654901"/>
            <a:chOff x="201886" y="826723"/>
            <a:chExt cx="8747245" cy="380184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94" y="1273909"/>
              <a:ext cx="739347" cy="3066812"/>
            </a:xfrm>
            <a:prstGeom prst="rect">
              <a:avLst/>
            </a:prstGeom>
          </p:spPr>
        </p:pic>
        <p:sp>
          <p:nvSpPr>
            <p:cNvPr id="5" name="TextBox 4"/>
            <p:cNvSpPr txBox="1"/>
            <p:nvPr/>
          </p:nvSpPr>
          <p:spPr>
            <a:xfrm>
              <a:off x="352973" y="1014829"/>
              <a:ext cx="519768" cy="301648"/>
            </a:xfrm>
            <a:prstGeom prst="rect">
              <a:avLst/>
            </a:prstGeom>
            <a:noFill/>
          </p:spPr>
          <p:txBody>
            <a:bodyPr vert="horz" wrap="none" lIns="0" tIns="0" rIns="0" bIns="0" rtlCol="0">
              <a:spAutoFit/>
            </a:bodyPr>
            <a:lstStyle/>
            <a:p>
              <a:r>
                <a:rPr lang="en-US" sz="2400" dirty="0">
                  <a:solidFill>
                    <a:srgbClr val="003C71"/>
                  </a:solidFill>
                  <a:latin typeface="Intel Clear"/>
                </a:rPr>
                <a:t>Easy</a:t>
              </a:r>
              <a:endParaRPr lang="en-US" dirty="0">
                <a:solidFill>
                  <a:srgbClr val="003C71"/>
                </a:solidFill>
                <a:latin typeface="Intel Clear"/>
              </a:endParaRPr>
            </a:p>
          </p:txBody>
        </p:sp>
        <p:sp>
          <p:nvSpPr>
            <p:cNvPr id="6" name="TextBox 5"/>
            <p:cNvSpPr txBox="1"/>
            <p:nvPr/>
          </p:nvSpPr>
          <p:spPr>
            <a:xfrm>
              <a:off x="201886" y="4326922"/>
              <a:ext cx="979310" cy="301648"/>
            </a:xfrm>
            <a:prstGeom prst="rect">
              <a:avLst/>
            </a:prstGeom>
            <a:noFill/>
          </p:spPr>
          <p:txBody>
            <a:bodyPr vert="horz" wrap="none" lIns="0" tIns="0" rIns="0" bIns="0" rtlCol="0">
              <a:spAutoFit/>
            </a:bodyPr>
            <a:lstStyle/>
            <a:p>
              <a:r>
                <a:rPr lang="en-US" sz="2400" dirty="0">
                  <a:solidFill>
                    <a:srgbClr val="003C71"/>
                  </a:solidFill>
                  <a:latin typeface="Intel Clear"/>
                </a:rPr>
                <a:t>Advance</a:t>
              </a:r>
              <a:endParaRPr lang="en-US" dirty="0">
                <a:solidFill>
                  <a:srgbClr val="003C71"/>
                </a:solidFill>
                <a:latin typeface="Intel Clear"/>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92" y="826723"/>
              <a:ext cx="4968240" cy="3574958"/>
            </a:xfrm>
            <a:prstGeom prst="rect">
              <a:avLst/>
            </a:prstGeom>
          </p:spPr>
        </p:pic>
        <p:grpSp>
          <p:nvGrpSpPr>
            <p:cNvPr id="8" name="Group 7"/>
            <p:cNvGrpSpPr/>
            <p:nvPr/>
          </p:nvGrpSpPr>
          <p:grpSpPr>
            <a:xfrm>
              <a:off x="3202686" y="1484527"/>
              <a:ext cx="5745940" cy="566493"/>
              <a:chOff x="2606479" y="434340"/>
              <a:chExt cx="6308856" cy="566493"/>
            </a:xfrm>
          </p:grpSpPr>
          <p:sp>
            <p:nvSpPr>
              <p:cNvPr id="9" name="Rounded Rectangle 8"/>
              <p:cNvSpPr/>
              <p:nvPr/>
            </p:nvSpPr>
            <p:spPr>
              <a:xfrm>
                <a:off x="2606479" y="434340"/>
                <a:ext cx="6308856" cy="566493"/>
              </a:xfrm>
              <a:prstGeom prst="roundRect">
                <a:avLst/>
              </a:prstGeom>
              <a:solidFill>
                <a:sysClr val="window" lastClr="FFFFFF">
                  <a:hueOff val="0"/>
                  <a:satOff val="0"/>
                  <a:lumOff val="0"/>
                  <a:alpha val="20000"/>
                </a:sysClr>
              </a:solidFill>
              <a:ln w="25400" cap="flat" cmpd="sng" algn="ctr">
                <a:solidFill>
                  <a:srgbClr val="0071C5">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smtClean="0">
                  <a:ln>
                    <a:noFill/>
                  </a:ln>
                  <a:solidFill>
                    <a:prstClr val="black">
                      <a:hueOff val="0"/>
                      <a:satOff val="0"/>
                      <a:lumOff val="0"/>
                      <a:alphaOff val="0"/>
                    </a:prstClr>
                  </a:solidFill>
                  <a:effectLst/>
                  <a:uLnTx/>
                  <a:uFillTx/>
                  <a:latin typeface="Intel Clear"/>
                  <a:ea typeface="+mn-ea"/>
                  <a:cs typeface="+mn-cs"/>
                </a:endParaRPr>
              </a:p>
            </p:txBody>
          </p:sp>
          <p:sp>
            <p:nvSpPr>
              <p:cNvPr id="10" name="Rounded Rectangle 4"/>
              <p:cNvSpPr/>
              <p:nvPr/>
            </p:nvSpPr>
            <p:spPr>
              <a:xfrm>
                <a:off x="2634133" y="461994"/>
                <a:ext cx="6253548" cy="511185"/>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r" defTabSz="888978"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Intel Clear"/>
                    <a:ea typeface="+mn-ea"/>
                    <a:cs typeface="+mn-cs"/>
                  </a:rPr>
                  <a:t>Calibrate I/O bandwidth with expected performance</a:t>
                </a:r>
              </a:p>
            </p:txBody>
          </p:sp>
        </p:grpSp>
        <p:grpSp>
          <p:nvGrpSpPr>
            <p:cNvPr id="11" name="Group 10"/>
            <p:cNvGrpSpPr/>
            <p:nvPr/>
          </p:nvGrpSpPr>
          <p:grpSpPr>
            <a:xfrm>
              <a:off x="3202686" y="2145914"/>
              <a:ext cx="5745940" cy="566493"/>
              <a:chOff x="2603248" y="1069058"/>
              <a:chExt cx="6307510" cy="566493"/>
            </a:xfrm>
          </p:grpSpPr>
          <p:sp>
            <p:nvSpPr>
              <p:cNvPr id="12" name="Rounded Rectangle 11"/>
              <p:cNvSpPr/>
              <p:nvPr/>
            </p:nvSpPr>
            <p:spPr>
              <a:xfrm>
                <a:off x="2603248" y="1069058"/>
                <a:ext cx="6307510" cy="566493"/>
              </a:xfrm>
              <a:prstGeom prst="roundRect">
                <a:avLst/>
              </a:prstGeom>
              <a:solidFill>
                <a:sysClr val="window" lastClr="FFFFFF">
                  <a:hueOff val="0"/>
                  <a:satOff val="0"/>
                  <a:lumOff val="0"/>
                  <a:alpha val="20000"/>
                </a:sysClr>
              </a:solidFill>
              <a:ln w="25400" cap="flat" cmpd="sng" algn="ctr">
                <a:solidFill>
                  <a:srgbClr val="0071C5">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smtClean="0">
                  <a:ln>
                    <a:noFill/>
                  </a:ln>
                  <a:solidFill>
                    <a:prstClr val="black">
                      <a:hueOff val="0"/>
                      <a:satOff val="0"/>
                      <a:lumOff val="0"/>
                      <a:alphaOff val="0"/>
                    </a:prstClr>
                  </a:solidFill>
                  <a:effectLst/>
                  <a:uLnTx/>
                  <a:uFillTx/>
                  <a:latin typeface="Intel Clear"/>
                  <a:ea typeface="+mn-ea"/>
                  <a:cs typeface="+mn-cs"/>
                </a:endParaRPr>
              </a:p>
            </p:txBody>
          </p:sp>
          <p:sp>
            <p:nvSpPr>
              <p:cNvPr id="13" name="Rounded Rectangle 6"/>
              <p:cNvSpPr/>
              <p:nvPr/>
            </p:nvSpPr>
            <p:spPr>
              <a:xfrm>
                <a:off x="2630902" y="1096712"/>
                <a:ext cx="6252202" cy="511185"/>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r" defTabSz="888978"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Intel Clear"/>
                    <a:ea typeface="+mn-ea"/>
                    <a:cs typeface="+mn-cs"/>
                  </a:rPr>
                  <a:t>Check for unexpected cross-NUMA traffic</a:t>
                </a:r>
              </a:p>
            </p:txBody>
          </p:sp>
        </p:grpSp>
        <p:grpSp>
          <p:nvGrpSpPr>
            <p:cNvPr id="14" name="Group 13"/>
            <p:cNvGrpSpPr/>
            <p:nvPr/>
          </p:nvGrpSpPr>
          <p:grpSpPr>
            <a:xfrm>
              <a:off x="3202686" y="2806232"/>
              <a:ext cx="5714230" cy="566493"/>
              <a:chOff x="2603248" y="1691276"/>
              <a:chExt cx="6291039" cy="566493"/>
            </a:xfrm>
          </p:grpSpPr>
          <p:sp>
            <p:nvSpPr>
              <p:cNvPr id="15" name="Rounded Rectangle 14"/>
              <p:cNvSpPr/>
              <p:nvPr/>
            </p:nvSpPr>
            <p:spPr>
              <a:xfrm>
                <a:off x="2603248" y="1691276"/>
                <a:ext cx="6291039" cy="566493"/>
              </a:xfrm>
              <a:prstGeom prst="roundRect">
                <a:avLst/>
              </a:prstGeom>
              <a:solidFill>
                <a:sysClr val="window" lastClr="FFFFFF">
                  <a:hueOff val="0"/>
                  <a:satOff val="0"/>
                  <a:lumOff val="0"/>
                  <a:alpha val="20000"/>
                </a:sysClr>
              </a:solidFill>
              <a:ln w="25400" cap="flat" cmpd="sng" algn="ctr">
                <a:solidFill>
                  <a:srgbClr val="0071C5">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smtClean="0">
                  <a:ln>
                    <a:noFill/>
                  </a:ln>
                  <a:solidFill>
                    <a:prstClr val="black">
                      <a:hueOff val="0"/>
                      <a:satOff val="0"/>
                      <a:lumOff val="0"/>
                      <a:alphaOff val="0"/>
                    </a:prstClr>
                  </a:solidFill>
                  <a:effectLst/>
                  <a:uLnTx/>
                  <a:uFillTx/>
                  <a:latin typeface="Intel Clear"/>
                  <a:ea typeface="+mn-ea"/>
                  <a:cs typeface="+mn-cs"/>
                </a:endParaRPr>
              </a:p>
            </p:txBody>
          </p:sp>
          <p:sp>
            <p:nvSpPr>
              <p:cNvPr id="16" name="Rounded Rectangle 8"/>
              <p:cNvSpPr/>
              <p:nvPr/>
            </p:nvSpPr>
            <p:spPr>
              <a:xfrm>
                <a:off x="2630902" y="1718930"/>
                <a:ext cx="6235731" cy="511185"/>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r" defTabSz="888978"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Intel Clear"/>
                    <a:ea typeface="+mn-ea"/>
                    <a:cs typeface="+mn-cs"/>
                  </a:rPr>
                  <a:t>Check for unexpected PCIe MMIO traffic</a:t>
                </a:r>
              </a:p>
            </p:txBody>
          </p:sp>
        </p:grpSp>
        <p:grpSp>
          <p:nvGrpSpPr>
            <p:cNvPr id="17" name="Group 16"/>
            <p:cNvGrpSpPr/>
            <p:nvPr/>
          </p:nvGrpSpPr>
          <p:grpSpPr>
            <a:xfrm>
              <a:off x="3202686" y="3477292"/>
              <a:ext cx="5746445" cy="566493"/>
              <a:chOff x="2596165" y="2918595"/>
              <a:chExt cx="6315097" cy="566493"/>
            </a:xfrm>
          </p:grpSpPr>
          <p:sp>
            <p:nvSpPr>
              <p:cNvPr id="18" name="Rounded Rectangle 17"/>
              <p:cNvSpPr/>
              <p:nvPr/>
            </p:nvSpPr>
            <p:spPr>
              <a:xfrm>
                <a:off x="2596165" y="2918595"/>
                <a:ext cx="6315097" cy="566493"/>
              </a:xfrm>
              <a:prstGeom prst="roundRect">
                <a:avLst/>
              </a:prstGeom>
              <a:solidFill>
                <a:sysClr val="window" lastClr="FFFFFF">
                  <a:hueOff val="0"/>
                  <a:satOff val="0"/>
                  <a:lumOff val="0"/>
                  <a:alpha val="20000"/>
                </a:sysClr>
              </a:solidFill>
              <a:ln w="25400" cap="flat" cmpd="sng" algn="ctr">
                <a:solidFill>
                  <a:srgbClr val="0071C5">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smtClean="0">
                  <a:ln>
                    <a:noFill/>
                  </a:ln>
                  <a:solidFill>
                    <a:prstClr val="black">
                      <a:hueOff val="0"/>
                      <a:satOff val="0"/>
                      <a:lumOff val="0"/>
                      <a:alphaOff val="0"/>
                    </a:prstClr>
                  </a:solidFill>
                  <a:effectLst/>
                  <a:uLnTx/>
                  <a:uFillTx/>
                  <a:latin typeface="Intel Clear"/>
                  <a:ea typeface="+mn-ea"/>
                  <a:cs typeface="+mn-cs"/>
                </a:endParaRPr>
              </a:p>
            </p:txBody>
          </p:sp>
          <p:sp>
            <p:nvSpPr>
              <p:cNvPr id="19" name="Rounded Rectangle 12"/>
              <p:cNvSpPr/>
              <p:nvPr/>
            </p:nvSpPr>
            <p:spPr>
              <a:xfrm>
                <a:off x="2623819" y="2946249"/>
                <a:ext cx="6259789" cy="511185"/>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r" defTabSz="888978"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black">
                        <a:hueOff val="0"/>
                        <a:satOff val="0"/>
                        <a:lumOff val="0"/>
                        <a:alphaOff val="0"/>
                      </a:prstClr>
                    </a:solidFill>
                    <a:effectLst/>
                    <a:uLnTx/>
                    <a:uFillTx/>
                    <a:latin typeface="Intel Clear"/>
                    <a:ea typeface="+mn-ea"/>
                    <a:cs typeface="+mn-cs"/>
                  </a:rPr>
                  <a:t>Optimize workload to make use of Intel DDIO efficiently</a:t>
                </a:r>
              </a:p>
            </p:txBody>
          </p:sp>
        </p:grpSp>
      </p:grpSp>
    </p:spTree>
    <p:extLst>
      <p:ext uri="{BB962C8B-B14F-4D97-AF65-F5344CB8AC3E}">
        <p14:creationId xmlns:p14="http://schemas.microsoft.com/office/powerpoint/2010/main" val="38686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 </a:t>
            </a:r>
            <a:r>
              <a:rPr lang="en-US" altLang="en-US" dirty="0"/>
              <a:t>&amp; Optimization Notice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95025334"/>
              </p:ext>
            </p:extLst>
          </p:nvPr>
        </p:nvGraphicFramePr>
        <p:xfrm>
          <a:off x="685398" y="4767129"/>
          <a:ext cx="11125602" cy="1813544"/>
        </p:xfrm>
        <a:graphic>
          <a:graphicData uri="http://schemas.openxmlformats.org/drawingml/2006/table">
            <a:tbl>
              <a:tblPr/>
              <a:tblGrid>
                <a:gridCol w="11125602"/>
              </a:tblGrid>
              <a:tr h="20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mn-lt"/>
                          <a:ea typeface="MS PGothic" pitchFamily="34" charset="-128"/>
                          <a:hlinkClick r:id="rId3"/>
                        </a:rPr>
                        <a:t>Optimization Notice</a:t>
                      </a:r>
                      <a:endParaRPr kumimoji="0" lang="en-US" sz="1200" b="1" i="0" u="none" strike="noStrike" cap="none" normalizeH="0" baseline="0" dirty="0" smtClean="0">
                        <a:ln>
                          <a:noFill/>
                        </a:ln>
                        <a:solidFill>
                          <a:srgbClr val="FFFFFF"/>
                        </a:solidFill>
                        <a:effectLst/>
                        <a:latin typeface="+mn-lt"/>
                        <a:ea typeface="MS PGothic" pitchFamily="34" charset="-128"/>
                      </a:endParaRP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65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MS PGothic" pitchFamily="34" charset="-128"/>
                        </a:rPr>
                        <a:t>Intel</a:t>
                      </a:r>
                      <a:r>
                        <a:rPr kumimoji="0" lang="en-US" altLang="en-US" sz="1400" b="0" i="0" u="none" strike="noStrike" cap="none" normalizeH="0" baseline="0" dirty="0" smtClean="0">
                          <a:ln>
                            <a:noFill/>
                          </a:ln>
                          <a:solidFill>
                            <a:srgbClr val="000000"/>
                          </a:solidFill>
                          <a:effectLst/>
                          <a:latin typeface="+mn-lt"/>
                          <a:ea typeface="MS PGothic" pitchFamily="34" charset="-128"/>
                        </a:rPr>
                        <a:t>’</a:t>
                      </a:r>
                      <a:r>
                        <a:rPr kumimoji="0" lang="en-US" sz="14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MS PGothic" pitchFamily="34" charset="-128"/>
                        </a:rPr>
                        <a:t>Notice revision #20110804</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 name="Content Placeholder 3"/>
          <p:cNvSpPr txBox="1">
            <a:spLocks/>
          </p:cNvSpPr>
          <p:nvPr/>
        </p:nvSpPr>
        <p:spPr>
          <a:xfrm>
            <a:off x="685398" y="1412875"/>
            <a:ext cx="11125601" cy="3463925"/>
          </a:xfrm>
          <a:prstGeom prst="rect">
            <a:avLst/>
          </a:prstGeom>
          <a:noFill/>
        </p:spPr>
        <p:txBody>
          <a:bodyPr>
            <a:noAutofit/>
          </a:bodyPr>
          <a:lstStyle>
            <a:lvl1pPr marL="342900" marR="0" indent="-342900" algn="l" defTabSz="457200" rtl="0" eaLnBrk="1" fontAlgn="auto" latinLnBrk="0" hangingPunct="1">
              <a:lnSpc>
                <a:spcPct val="100000"/>
              </a:lnSpc>
              <a:spcBef>
                <a:spcPts val="0"/>
              </a:spcBef>
              <a:spcAft>
                <a:spcPts val="600"/>
              </a:spcAft>
              <a:buClr>
                <a:srgbClr val="F65230"/>
              </a:buClr>
              <a:buSzPct val="80000"/>
              <a:buFont typeface="Arial" charset="0"/>
              <a:buChar char="•"/>
              <a:tabLst/>
              <a:defRPr sz="20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chemeClr val="tx1">
                    <a:lumMod val="75000"/>
                    <a:lumOff val="25000"/>
                  </a:schemeClr>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ltLang="en-US" sz="1400" dirty="0" smtClean="0">
                <a:solidFill>
                  <a:schemeClr val="tx2"/>
                </a:solidFill>
              </a:rPr>
              <a:t>Software and workloads used in performance tests may have been optimized for performance only on Intel microprocessors. Performance tests, such as </a:t>
            </a:r>
            <a:r>
              <a:rPr lang="en-US" altLang="en-US" sz="1400" dirty="0" err="1" smtClean="0">
                <a:solidFill>
                  <a:schemeClr val="tx2"/>
                </a:solidFill>
              </a:rPr>
              <a:t>SYSmark</a:t>
            </a:r>
            <a:r>
              <a:rPr lang="en-US" altLang="en-US" sz="1400" dirty="0" smtClean="0">
                <a:solidFill>
                  <a:schemeClr val="tx2"/>
                </a:solidFill>
              </a:rPr>
              <a:t> and </a:t>
            </a:r>
            <a:r>
              <a:rPr lang="en-US" altLang="en-US" sz="1400" dirty="0" err="1" smtClean="0">
                <a:solidFill>
                  <a:schemeClr val="tx2"/>
                </a:solidFill>
              </a:rPr>
              <a:t>MobileMark</a:t>
            </a:r>
            <a:r>
              <a:rPr lang="en-US" altLang="en-US" sz="1400" dirty="0" smtClean="0">
                <a:solidFill>
                  <a:schemeClr val="tx2"/>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altLang="en-US" sz="1400" dirty="0" smtClean="0">
                <a:solidFill>
                  <a:schemeClr val="tx2"/>
                </a:solidFill>
                <a:hlinkClick r:id="rId4"/>
              </a:rPr>
              <a:t>www.intel.com/benchmarks</a:t>
            </a:r>
            <a:r>
              <a:rPr lang="en-US" altLang="en-US" sz="1400" dirty="0" smtClean="0">
                <a:solidFill>
                  <a:schemeClr val="tx2"/>
                </a:solidFill>
              </a:rPr>
              <a:t>.  </a:t>
            </a:r>
          </a:p>
          <a:p>
            <a:r>
              <a:rPr lang="en-US" altLang="en-US" sz="1800" dirty="0" smtClean="0">
                <a:solidFill>
                  <a:schemeClr val="tx2"/>
                </a:solidFill>
              </a:rPr>
              <a:t>I</a:t>
            </a:r>
            <a:r>
              <a:rPr lang="en-US" altLang="en-US" sz="1400" dirty="0" smtClean="0">
                <a:solidFill>
                  <a:schemeClr val="tx2"/>
                </a:solidFill>
              </a:rPr>
              <a:t>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400" dirty="0" smtClean="0">
                <a:solidFill>
                  <a:schemeClr val="tx2"/>
                </a:solidFill>
              </a:rPr>
              <a:t>Copyright © 2018, Intel Corporation. All rights reserved. Intel, Pentium, Xeon, Xeon Phi, Core, VTune, </a:t>
            </a:r>
            <a:r>
              <a:rPr lang="en-US" altLang="en-US" sz="1400" dirty="0" err="1" smtClean="0">
                <a:solidFill>
                  <a:schemeClr val="tx2"/>
                </a:solidFill>
              </a:rPr>
              <a:t>Cilk</a:t>
            </a:r>
            <a:r>
              <a:rPr lang="en-US" altLang="en-US" sz="1400" dirty="0" smtClean="0">
                <a:solidFill>
                  <a:schemeClr val="tx2"/>
                </a:solidFill>
              </a:rPr>
              <a:t>, and the Intel logo are trademarks of Intel Corporation in the U.S. and other countries.</a:t>
            </a:r>
          </a:p>
        </p:txBody>
      </p:sp>
    </p:spTree>
    <p:extLst>
      <p:ext uri="{BB962C8B-B14F-4D97-AF65-F5344CB8AC3E}">
        <p14:creationId xmlns:p14="http://schemas.microsoft.com/office/powerpoint/2010/main" val="140663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Questions?</a:t>
            </a:r>
            <a:endParaRPr lang="en-US" sz="4400" dirty="0"/>
          </a:p>
        </p:txBody>
      </p:sp>
      <p:sp>
        <p:nvSpPr>
          <p:cNvPr id="3" name="Text Placeholder 2"/>
          <p:cNvSpPr>
            <a:spLocks noGrp="1"/>
          </p:cNvSpPr>
          <p:nvPr>
            <p:ph type="body" idx="1"/>
          </p:nvPr>
        </p:nvSpPr>
        <p:spPr>
          <a:xfrm>
            <a:off x="6895559" y="2215662"/>
            <a:ext cx="5296441" cy="2745806"/>
          </a:xfrm>
        </p:spPr>
        <p:txBody>
          <a:bodyPr/>
          <a:lstStyle/>
          <a:p>
            <a:r>
              <a:rPr lang="en-US" sz="3600" b="1" cap="none" dirty="0" smtClean="0"/>
              <a:t>Patrick</a:t>
            </a:r>
            <a:r>
              <a:rPr lang="en-US" sz="3600" b="1" dirty="0" smtClean="0"/>
              <a:t> </a:t>
            </a:r>
            <a:r>
              <a:rPr lang="en-US" sz="3600" b="1" cap="none" dirty="0" smtClean="0"/>
              <a:t>Lu</a:t>
            </a:r>
            <a:endParaRPr lang="en-US" sz="3600" b="1" dirty="0" smtClean="0"/>
          </a:p>
          <a:p>
            <a:pPr>
              <a:spcAft>
                <a:spcPts val="2400"/>
              </a:spcAft>
            </a:pPr>
            <a:r>
              <a:rPr lang="en-US" dirty="0">
                <a:hlinkClick r:id="rId3"/>
              </a:rPr>
              <a:t>patrick.lu@intel.com</a:t>
            </a:r>
            <a:endParaRPr lang="en-US" dirty="0" smtClean="0"/>
          </a:p>
          <a:p>
            <a:r>
              <a:rPr lang="en-US" sz="3600" b="1" cap="none" dirty="0"/>
              <a:t>Roman Sudarikov</a:t>
            </a:r>
          </a:p>
          <a:p>
            <a:r>
              <a:rPr lang="en-US" dirty="0" smtClean="0">
                <a:hlinkClick r:id="rId4"/>
              </a:rPr>
              <a:t>roman.sudarikov@intel.com</a:t>
            </a:r>
            <a:r>
              <a:rPr lang="en-US" dirty="0" smtClean="0"/>
              <a:t> </a:t>
            </a:r>
          </a:p>
          <a:p>
            <a:endParaRPr lang="en-US" dirty="0"/>
          </a:p>
        </p:txBody>
      </p:sp>
    </p:spTree>
    <p:extLst>
      <p:ext uri="{BB962C8B-B14F-4D97-AF65-F5344CB8AC3E}">
        <p14:creationId xmlns:p14="http://schemas.microsoft.com/office/powerpoint/2010/main" val="120556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Backup</a:t>
            </a:r>
            <a:endParaRPr lang="en-US" sz="4400" dirty="0"/>
          </a:p>
        </p:txBody>
      </p:sp>
    </p:spTree>
    <p:extLst>
      <p:ext uri="{BB962C8B-B14F-4D97-AF65-F5344CB8AC3E}">
        <p14:creationId xmlns:p14="http://schemas.microsoft.com/office/powerpoint/2010/main" val="33765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IIO transaction </a:t>
            </a:r>
            <a:r>
              <a:rPr lang="en-US" dirty="0" smtClean="0"/>
              <a:t>flow</a:t>
            </a:r>
            <a:endParaRPr lang="en-US" dirty="0"/>
          </a:p>
        </p:txBody>
      </p:sp>
      <p:sp>
        <p:nvSpPr>
          <p:cNvPr id="7" name="Rectangle 6"/>
          <p:cNvSpPr/>
          <p:nvPr/>
        </p:nvSpPr>
        <p:spPr>
          <a:xfrm>
            <a:off x="254000" y="1478798"/>
            <a:ext cx="11491554" cy="4416594"/>
          </a:xfrm>
          <a:prstGeom prst="rect">
            <a:avLst/>
          </a:prstGeom>
        </p:spPr>
        <p:txBody>
          <a:bodyPr wrap="square">
            <a:spAutoFit/>
          </a:bodyPr>
          <a:lstStyle/>
          <a:p>
            <a:pPr marL="285750" indent="-285750">
              <a:spcAft>
                <a:spcPts val="1200"/>
              </a:spcAft>
              <a:buFont typeface="Wingdings" panose="05000000000000000000" pitchFamily="2" charset="2"/>
              <a:buChar char="§"/>
            </a:pPr>
            <a:r>
              <a:rPr lang="en-US" sz="2400" b="1" dirty="0" smtClean="0">
                <a:solidFill>
                  <a:schemeClr val="tx2"/>
                </a:solidFill>
              </a:rPr>
              <a:t>Inbound </a:t>
            </a:r>
            <a:r>
              <a:rPr lang="en-US" sz="2400" b="1" dirty="0">
                <a:solidFill>
                  <a:schemeClr val="tx2"/>
                </a:solidFill>
              </a:rPr>
              <a:t>Write Flows:</a:t>
            </a:r>
          </a:p>
          <a:p>
            <a:pPr marL="742950" lvl="1" indent="-285750">
              <a:spcAft>
                <a:spcPts val="600"/>
              </a:spcAft>
              <a:buFont typeface="Arial" panose="020B0604020202020204" pitchFamily="34" charset="0"/>
              <a:buChar char="•"/>
            </a:pPr>
            <a:r>
              <a:rPr lang="en-US" dirty="0">
                <a:solidFill>
                  <a:schemeClr val="tx2"/>
                </a:solidFill>
              </a:rPr>
              <a:t>I2M – get line ownership for IIO, data is not required to be in the </a:t>
            </a:r>
            <a:r>
              <a:rPr lang="en-US" dirty="0" smtClean="0">
                <a:solidFill>
                  <a:schemeClr val="tx2"/>
                </a:solidFill>
              </a:rPr>
              <a:t>LLC</a:t>
            </a:r>
          </a:p>
          <a:p>
            <a:pPr marL="742950" lvl="1" indent="-285750">
              <a:spcAft>
                <a:spcPts val="600"/>
              </a:spcAft>
              <a:buFont typeface="Arial" panose="020B0604020202020204" pitchFamily="34" charset="0"/>
              <a:buChar char="•"/>
            </a:pPr>
            <a:r>
              <a:rPr lang="en-US" dirty="0">
                <a:solidFill>
                  <a:schemeClr val="tx2"/>
                </a:solidFill>
              </a:rPr>
              <a:t>RFO – get line ownership and data in the LLC/</a:t>
            </a:r>
            <a:r>
              <a:rPr lang="en-US" dirty="0" err="1">
                <a:solidFill>
                  <a:schemeClr val="tx2"/>
                </a:solidFill>
              </a:rPr>
              <a:t>eDRAM</a:t>
            </a:r>
            <a:r>
              <a:rPr lang="en-US" dirty="0">
                <a:solidFill>
                  <a:schemeClr val="tx2"/>
                </a:solidFill>
              </a:rPr>
              <a:t> for IIO, deliver a copy of the data to IIO</a:t>
            </a:r>
          </a:p>
          <a:p>
            <a:pPr marL="742950" lvl="1" indent="-285750">
              <a:spcAft>
                <a:spcPts val="600"/>
              </a:spcAft>
              <a:buFont typeface="Arial" panose="020B0604020202020204" pitchFamily="34" charset="0"/>
              <a:buChar char="•"/>
            </a:pPr>
            <a:r>
              <a:rPr lang="en-US" dirty="0" err="1">
                <a:solidFill>
                  <a:schemeClr val="tx2"/>
                </a:solidFill>
              </a:rPr>
              <a:t>WbMtoI</a:t>
            </a:r>
            <a:r>
              <a:rPr lang="en-US" dirty="0">
                <a:solidFill>
                  <a:schemeClr val="tx2"/>
                </a:solidFill>
              </a:rPr>
              <a:t> – IIO delivers data to </a:t>
            </a:r>
            <a:r>
              <a:rPr lang="en-US" dirty="0" err="1">
                <a:solidFill>
                  <a:schemeClr val="tx2"/>
                </a:solidFill>
              </a:rPr>
              <a:t>Cbo</a:t>
            </a:r>
            <a:r>
              <a:rPr lang="en-US" dirty="0">
                <a:solidFill>
                  <a:schemeClr val="tx2"/>
                </a:solidFill>
              </a:rPr>
              <a:t>, releases ownership</a:t>
            </a:r>
          </a:p>
          <a:p>
            <a:pPr marL="742950" lvl="1" indent="-285750">
              <a:spcAft>
                <a:spcPts val="600"/>
              </a:spcAft>
              <a:buFont typeface="Arial" panose="020B0604020202020204" pitchFamily="34" charset="0"/>
              <a:buChar char="•"/>
            </a:pPr>
            <a:r>
              <a:rPr lang="en-US" dirty="0" err="1">
                <a:solidFill>
                  <a:schemeClr val="tx2"/>
                </a:solidFill>
              </a:rPr>
              <a:t>CLFlush</a:t>
            </a:r>
            <a:r>
              <a:rPr lang="en-US" dirty="0">
                <a:solidFill>
                  <a:schemeClr val="tx2"/>
                </a:solidFill>
              </a:rPr>
              <a:t> – IIO delivers data to </a:t>
            </a:r>
            <a:r>
              <a:rPr lang="en-US" dirty="0" err="1">
                <a:solidFill>
                  <a:schemeClr val="tx2"/>
                </a:solidFill>
              </a:rPr>
              <a:t>Cbo</a:t>
            </a:r>
            <a:r>
              <a:rPr lang="en-US" dirty="0">
                <a:solidFill>
                  <a:schemeClr val="tx2"/>
                </a:solidFill>
              </a:rPr>
              <a:t>, flushes to </a:t>
            </a:r>
            <a:r>
              <a:rPr lang="en-US" dirty="0" smtClean="0">
                <a:solidFill>
                  <a:schemeClr val="tx2"/>
                </a:solidFill>
              </a:rPr>
              <a:t>DRAM</a:t>
            </a:r>
            <a:endParaRPr lang="en-US" dirty="0">
              <a:solidFill>
                <a:schemeClr val="tx2"/>
              </a:solidFill>
            </a:endParaRPr>
          </a:p>
          <a:p>
            <a:pPr marL="285750" indent="-285750">
              <a:spcAft>
                <a:spcPts val="1200"/>
              </a:spcAft>
              <a:buFont typeface="Wingdings" panose="05000000000000000000" pitchFamily="2" charset="2"/>
              <a:buChar char="§"/>
            </a:pPr>
            <a:r>
              <a:rPr lang="en-US" sz="2400" b="1" dirty="0">
                <a:solidFill>
                  <a:schemeClr val="tx2"/>
                </a:solidFill>
              </a:rPr>
              <a:t>Inbound Read and Snoop Flows:</a:t>
            </a:r>
          </a:p>
          <a:p>
            <a:pPr marL="742950" lvl="1" indent="-285750">
              <a:spcAft>
                <a:spcPts val="600"/>
              </a:spcAft>
              <a:buFont typeface="Arial" panose="020B0604020202020204" pitchFamily="34" charset="0"/>
              <a:buChar char="•"/>
            </a:pPr>
            <a:r>
              <a:rPr lang="en-US" dirty="0" err="1">
                <a:solidFill>
                  <a:schemeClr val="tx2"/>
                </a:solidFill>
              </a:rPr>
              <a:t>RdCurrent</a:t>
            </a:r>
            <a:r>
              <a:rPr lang="en-US" dirty="0">
                <a:solidFill>
                  <a:schemeClr val="tx2"/>
                </a:solidFill>
              </a:rPr>
              <a:t> – LLC delivers data to IIO</a:t>
            </a:r>
          </a:p>
          <a:p>
            <a:pPr marL="742950" lvl="1" indent="-285750">
              <a:spcAft>
                <a:spcPts val="600"/>
              </a:spcAft>
              <a:buFont typeface="Arial" panose="020B0604020202020204" pitchFamily="34" charset="0"/>
              <a:buChar char="•"/>
            </a:pPr>
            <a:r>
              <a:rPr lang="en-US" dirty="0" err="1">
                <a:solidFill>
                  <a:schemeClr val="tx2"/>
                </a:solidFill>
              </a:rPr>
              <a:t>SnpInv</a:t>
            </a:r>
            <a:r>
              <a:rPr lang="en-US" dirty="0">
                <a:solidFill>
                  <a:schemeClr val="tx2"/>
                </a:solidFill>
              </a:rPr>
              <a:t> – IIO releases ownership </a:t>
            </a:r>
            <a:r>
              <a:rPr lang="en-US" dirty="0" smtClean="0">
                <a:solidFill>
                  <a:schemeClr val="tx2"/>
                </a:solidFill>
              </a:rPr>
              <a:t>always</a:t>
            </a:r>
            <a:endParaRPr lang="en-US" dirty="0">
              <a:solidFill>
                <a:schemeClr val="tx2"/>
              </a:solidFill>
            </a:endParaRPr>
          </a:p>
          <a:p>
            <a:pPr marL="285750" indent="-285750">
              <a:spcAft>
                <a:spcPts val="1200"/>
              </a:spcAft>
              <a:buFont typeface="Wingdings" panose="05000000000000000000" pitchFamily="2" charset="2"/>
              <a:buChar char="§"/>
            </a:pPr>
            <a:r>
              <a:rPr lang="en-US" sz="2400" b="1" dirty="0" smtClean="0">
                <a:solidFill>
                  <a:schemeClr val="tx2"/>
                </a:solidFill>
              </a:rPr>
              <a:t>Peer </a:t>
            </a:r>
            <a:r>
              <a:rPr lang="en-US" sz="2400" b="1" dirty="0">
                <a:solidFill>
                  <a:schemeClr val="tx2"/>
                </a:solidFill>
              </a:rPr>
              <a:t>to Peer </a:t>
            </a:r>
            <a:r>
              <a:rPr lang="en-US" sz="2400" b="1" dirty="0" smtClean="0">
                <a:solidFill>
                  <a:schemeClr val="tx2"/>
                </a:solidFill>
              </a:rPr>
              <a:t>Flows:</a:t>
            </a:r>
          </a:p>
          <a:p>
            <a:pPr marL="742950" lvl="1" indent="-285750">
              <a:spcAft>
                <a:spcPts val="600"/>
              </a:spcAft>
              <a:buFont typeface="Arial" panose="020B0604020202020204" pitchFamily="34" charset="0"/>
              <a:buChar char="•"/>
            </a:pPr>
            <a:r>
              <a:rPr lang="en-US" dirty="0">
                <a:solidFill>
                  <a:schemeClr val="tx2"/>
                </a:solidFill>
              </a:rPr>
              <a:t>NcP2PB – Peer Write or Completion</a:t>
            </a:r>
          </a:p>
          <a:p>
            <a:pPr marL="742950" lvl="1" indent="-285750">
              <a:spcAft>
                <a:spcPts val="600"/>
              </a:spcAft>
              <a:buFont typeface="Arial" panose="020B0604020202020204" pitchFamily="34" charset="0"/>
              <a:buChar char="•"/>
            </a:pPr>
            <a:r>
              <a:rPr lang="en-US" dirty="0">
                <a:solidFill>
                  <a:schemeClr val="tx2"/>
                </a:solidFill>
              </a:rPr>
              <a:t>NcP2PS – Peer to Peer Read</a:t>
            </a:r>
          </a:p>
        </p:txBody>
      </p:sp>
      <p:sp>
        <p:nvSpPr>
          <p:cNvPr id="8" name="Rectangle 7"/>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defTabSz="914400"/>
            <a:r>
              <a:rPr lang="ru-RU" sz="2400" b="1" kern="0" dirty="0">
                <a:ln/>
                <a:solidFill>
                  <a:srgbClr val="F3D54E"/>
                </a:solidFill>
                <a:latin typeface="Intel Clear"/>
              </a:rPr>
              <a:t>https://software.intel.com/en-us/blogs/2014/07/11/documentation-for-uncore-performance-monitoring-units</a:t>
            </a:r>
            <a:r>
              <a:rPr lang="en-US" sz="2400" b="1" dirty="0" smtClean="0">
                <a:ln/>
                <a:solidFill>
                  <a:schemeClr val="accent4">
                    <a:lumMod val="75000"/>
                  </a:schemeClr>
                </a:solidFill>
              </a:rPr>
              <a:t> </a:t>
            </a:r>
            <a:endParaRPr lang="en-US" sz="2400" b="1" kern="0" dirty="0">
              <a:ln/>
              <a:solidFill>
                <a:srgbClr val="F3D54E"/>
              </a:solidFill>
              <a:latin typeface="Intel Clear"/>
            </a:endParaRPr>
          </a:p>
        </p:txBody>
      </p:sp>
    </p:spTree>
    <p:extLst>
      <p:ext uri="{BB962C8B-B14F-4D97-AF65-F5344CB8AC3E}">
        <p14:creationId xmlns:p14="http://schemas.microsoft.com/office/powerpoint/2010/main" val="219921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IIO </a:t>
            </a:r>
            <a:r>
              <a:rPr lang="en-US" dirty="0"/>
              <a:t>transaction </a:t>
            </a:r>
            <a:r>
              <a:rPr lang="en-US" dirty="0" smtClean="0"/>
              <a:t>flow</a:t>
            </a:r>
            <a:endParaRPr lang="en-US" dirty="0"/>
          </a:p>
        </p:txBody>
      </p:sp>
      <p:sp>
        <p:nvSpPr>
          <p:cNvPr id="29" name="Rectangle 28"/>
          <p:cNvSpPr/>
          <p:nvPr/>
        </p:nvSpPr>
        <p:spPr>
          <a:xfrm>
            <a:off x="391981" y="1470636"/>
            <a:ext cx="6758970" cy="1384995"/>
          </a:xfrm>
          <a:prstGeom prst="rect">
            <a:avLst/>
          </a:prstGeom>
        </p:spPr>
        <p:txBody>
          <a:bodyPr wrap="square">
            <a:spAutoFit/>
          </a:bodyPr>
          <a:lstStyle/>
          <a:p>
            <a:pPr marL="285750" indent="-285750">
              <a:buFont typeface="Wingdings" panose="05000000000000000000" pitchFamily="2" charset="2"/>
              <a:buChar char="§"/>
            </a:pPr>
            <a:r>
              <a:rPr lang="en-US" sz="2400" b="1" dirty="0">
                <a:solidFill>
                  <a:schemeClr val="tx2"/>
                </a:solidFill>
              </a:rPr>
              <a:t>Option 1: </a:t>
            </a:r>
            <a:r>
              <a:rPr lang="en-US" sz="2400" dirty="0" smtClean="0">
                <a:solidFill>
                  <a:schemeClr val="tx2"/>
                </a:solidFill>
              </a:rPr>
              <a:t>global per platform</a:t>
            </a:r>
          </a:p>
          <a:p>
            <a:pPr marL="285750" indent="-285750">
              <a:buFont typeface="Wingdings" panose="05000000000000000000" pitchFamily="2" charset="2"/>
              <a:buChar char="§"/>
            </a:pPr>
            <a:r>
              <a:rPr lang="fr-FR" sz="2400" b="1" dirty="0" smtClean="0">
                <a:solidFill>
                  <a:schemeClr val="tx2"/>
                </a:solidFill>
              </a:rPr>
              <a:t>Option </a:t>
            </a:r>
            <a:r>
              <a:rPr lang="fr-FR" sz="2400" b="1" dirty="0">
                <a:solidFill>
                  <a:schemeClr val="tx2"/>
                </a:solidFill>
              </a:rPr>
              <a:t>2: </a:t>
            </a:r>
            <a:r>
              <a:rPr lang="fr-FR" sz="2400" dirty="0" smtClean="0">
                <a:solidFill>
                  <a:schemeClr val="tx2"/>
                </a:solidFill>
              </a:rPr>
              <a:t>per </a:t>
            </a:r>
            <a:r>
              <a:rPr lang="fr-FR" sz="2400" dirty="0" err="1" smtClean="0">
                <a:solidFill>
                  <a:schemeClr val="tx2"/>
                </a:solidFill>
              </a:rPr>
              <a:t>root</a:t>
            </a:r>
            <a:r>
              <a:rPr lang="fr-FR" sz="2400" dirty="0" smtClean="0">
                <a:solidFill>
                  <a:schemeClr val="tx2"/>
                </a:solidFill>
              </a:rPr>
              <a:t> port</a:t>
            </a:r>
            <a:endParaRPr lang="en-US" sz="2400" dirty="0" smtClean="0">
              <a:solidFill>
                <a:schemeClr val="tx2"/>
              </a:solidFill>
            </a:endParaRPr>
          </a:p>
          <a:p>
            <a:pPr marL="285750" indent="-285750">
              <a:buFont typeface="Wingdings" panose="05000000000000000000" pitchFamily="2" charset="2"/>
              <a:buChar char="§"/>
            </a:pPr>
            <a:r>
              <a:rPr lang="fr-FR" sz="2400" b="1" dirty="0" smtClean="0">
                <a:solidFill>
                  <a:schemeClr val="tx2"/>
                </a:solidFill>
              </a:rPr>
              <a:t>Option </a:t>
            </a:r>
            <a:r>
              <a:rPr lang="fr-FR" sz="2400" b="1" dirty="0">
                <a:solidFill>
                  <a:schemeClr val="tx2"/>
                </a:solidFill>
              </a:rPr>
              <a:t>3: </a:t>
            </a:r>
            <a:r>
              <a:rPr lang="fr-FR" sz="2400" dirty="0" smtClean="0">
                <a:solidFill>
                  <a:schemeClr val="tx2"/>
                </a:solidFill>
              </a:rPr>
              <a:t>per </a:t>
            </a:r>
            <a:r>
              <a:rPr lang="fr-FR" sz="2400" dirty="0" err="1" smtClean="0">
                <a:solidFill>
                  <a:schemeClr val="tx2"/>
                </a:solidFill>
              </a:rPr>
              <a:t>pci</a:t>
            </a:r>
            <a:r>
              <a:rPr lang="fr-FR" sz="2400" dirty="0" smtClean="0">
                <a:solidFill>
                  <a:schemeClr val="tx2"/>
                </a:solidFill>
              </a:rPr>
              <a:t> </a:t>
            </a:r>
            <a:r>
              <a:rPr lang="fr-FR" sz="2400" dirty="0" smtClean="0">
                <a:solidFill>
                  <a:schemeClr val="tx2"/>
                </a:solidFill>
              </a:rPr>
              <a:t>transaction</a:t>
            </a:r>
            <a:endParaRPr lang="en-US" sz="1200" dirty="0">
              <a:solidFill>
                <a:schemeClr val="tx2"/>
              </a:solidFill>
            </a:endParaRPr>
          </a:p>
          <a:p>
            <a:pPr marL="1657350" lvl="3" indent="-285750">
              <a:buFont typeface="Arial" panose="020B0604020202020204" pitchFamily="34" charset="0"/>
              <a:buChar char="•"/>
            </a:pPr>
            <a:endParaRPr lang="en-US" sz="1200" dirty="0">
              <a:solidFill>
                <a:schemeClr val="tx2"/>
              </a:solidFill>
            </a:endParaRPr>
          </a:p>
        </p:txBody>
      </p:sp>
    </p:spTree>
    <p:extLst>
      <p:ext uri="{BB962C8B-B14F-4D97-AF65-F5344CB8AC3E}">
        <p14:creationId xmlns:p14="http://schemas.microsoft.com/office/powerpoint/2010/main" val="27588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a:t>
            </a:r>
            <a:r>
              <a:rPr lang="en-US" dirty="0" smtClean="0"/>
              <a:t>Modular</a:t>
            </a:r>
            <a:r>
              <a:rPr lang="en-US" dirty="0" smtClean="0"/>
              <a:t> PCIe Controller Interconnect</a:t>
            </a:r>
            <a:endParaRPr lang="en-US" dirty="0"/>
          </a:p>
        </p:txBody>
      </p:sp>
      <p:pic>
        <p:nvPicPr>
          <p:cNvPr id="2" name="Picture 1"/>
          <p:cNvPicPr>
            <a:picLocks noChangeAspect="1"/>
          </p:cNvPicPr>
          <p:nvPr/>
        </p:nvPicPr>
        <p:blipFill>
          <a:blip r:embed="rId3"/>
          <a:stretch>
            <a:fillRect/>
          </a:stretch>
        </p:blipFill>
        <p:spPr>
          <a:xfrm>
            <a:off x="478472" y="1790299"/>
            <a:ext cx="5467350" cy="4052888"/>
          </a:xfrm>
          <a:prstGeom prst="rect">
            <a:avLst/>
          </a:prstGeom>
        </p:spPr>
      </p:pic>
      <p:pic>
        <p:nvPicPr>
          <p:cNvPr id="3" name="Picture 2"/>
          <p:cNvPicPr>
            <a:picLocks noChangeAspect="1"/>
          </p:cNvPicPr>
          <p:nvPr/>
        </p:nvPicPr>
        <p:blipFill>
          <a:blip r:embed="rId4"/>
          <a:stretch>
            <a:fillRect/>
          </a:stretch>
        </p:blipFill>
        <p:spPr>
          <a:xfrm>
            <a:off x="6263254" y="1790299"/>
            <a:ext cx="5482300" cy="3686476"/>
          </a:xfrm>
          <a:prstGeom prst="rect">
            <a:avLst/>
          </a:prstGeom>
        </p:spPr>
      </p:pic>
      <p:sp>
        <p:nvSpPr>
          <p:cNvPr id="8" name="Rectangle 7"/>
          <p:cNvSpPr/>
          <p:nvPr/>
        </p:nvSpPr>
        <p:spPr>
          <a:xfrm>
            <a:off x="385010" y="1364701"/>
            <a:ext cx="5618561" cy="338554"/>
          </a:xfrm>
          <a:prstGeom prst="rect">
            <a:avLst/>
          </a:prstGeom>
        </p:spPr>
        <p:txBody>
          <a:bodyPr wrap="square">
            <a:spAutoFit/>
          </a:bodyPr>
          <a:lstStyle/>
          <a:p>
            <a:pPr algn="ctr"/>
            <a:r>
              <a:rPr lang="en-US" sz="1600" b="1" kern="0" dirty="0">
                <a:solidFill>
                  <a:srgbClr val="0071C5"/>
                </a:solidFill>
                <a:latin typeface="Intel Clear"/>
              </a:rPr>
              <a:t>Intel® Xeon® Processor E7 v3 Family – 18C Block </a:t>
            </a:r>
            <a:r>
              <a:rPr lang="en-US" sz="1600" b="1" kern="0" dirty="0" smtClean="0">
                <a:solidFill>
                  <a:srgbClr val="0071C5"/>
                </a:solidFill>
                <a:latin typeface="Intel Clear"/>
              </a:rPr>
              <a:t>Diagram</a:t>
            </a:r>
            <a:endParaRPr lang="en-US" dirty="0">
              <a:solidFill>
                <a:schemeClr val="accent1"/>
              </a:solidFill>
            </a:endParaRPr>
          </a:p>
        </p:txBody>
      </p:sp>
      <p:sp>
        <p:nvSpPr>
          <p:cNvPr id="9" name="Rectangle 8"/>
          <p:cNvSpPr/>
          <p:nvPr/>
        </p:nvSpPr>
        <p:spPr>
          <a:xfrm>
            <a:off x="6006164" y="1364701"/>
            <a:ext cx="6176211" cy="338554"/>
          </a:xfrm>
          <a:prstGeom prst="rect">
            <a:avLst/>
          </a:prstGeom>
        </p:spPr>
        <p:txBody>
          <a:bodyPr wrap="square">
            <a:spAutoFit/>
          </a:bodyPr>
          <a:lstStyle/>
          <a:p>
            <a:pPr lvl="0" algn="ctr">
              <a:spcBef>
                <a:spcPts val="600"/>
              </a:spcBef>
              <a:buClr>
                <a:srgbClr val="00AEEF"/>
              </a:buClr>
            </a:pPr>
            <a:r>
              <a:rPr lang="en-US" sz="1600" b="1" kern="0" dirty="0">
                <a:solidFill>
                  <a:srgbClr val="0071C5"/>
                </a:solidFill>
                <a:latin typeface="Intel Clear"/>
              </a:rPr>
              <a:t>Intel® Xeon® Processor Scalable Family – 28C Block diagram</a:t>
            </a:r>
          </a:p>
        </p:txBody>
      </p:sp>
      <p:sp>
        <p:nvSpPr>
          <p:cNvPr id="11" name="Rectangle 10"/>
          <p:cNvSpPr/>
          <p:nvPr/>
        </p:nvSpPr>
        <p:spPr>
          <a:xfrm>
            <a:off x="327260" y="5961007"/>
            <a:ext cx="11418294" cy="716400"/>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defTabSz="914400">
              <a:defRPr/>
            </a:pPr>
            <a:r>
              <a:rPr lang="en-US" sz="2000" b="1" kern="0" dirty="0">
                <a:ln/>
                <a:solidFill>
                  <a:srgbClr val="F3D54E"/>
                </a:solidFill>
                <a:latin typeface="Intel Clear"/>
              </a:rPr>
              <a:t>Prior to </a:t>
            </a:r>
            <a:r>
              <a:rPr lang="en-US" sz="2000" b="1" kern="0" dirty="0" smtClean="0">
                <a:ln/>
                <a:solidFill>
                  <a:srgbClr val="F3D54E"/>
                </a:solidFill>
                <a:latin typeface="Intel Clear"/>
              </a:rPr>
              <a:t>Intel® Xeon</a:t>
            </a:r>
            <a:r>
              <a:rPr lang="en-US" sz="2000" b="1" kern="0" dirty="0">
                <a:ln/>
                <a:solidFill>
                  <a:srgbClr val="F3D54E"/>
                </a:solidFill>
                <a:latin typeface="Intel Clear"/>
              </a:rPr>
              <a:t>® </a:t>
            </a:r>
            <a:r>
              <a:rPr kumimoji="0" lang="en-US" sz="2000" b="1" i="0" u="none" strike="noStrike" kern="0" cap="none" spc="0" normalizeH="0" noProof="0" dirty="0" smtClean="0">
                <a:ln/>
                <a:solidFill>
                  <a:srgbClr val="F3D54E"/>
                </a:solidFill>
                <a:effectLst/>
                <a:uLnTx/>
                <a:uFillTx/>
                <a:latin typeface="Intel Clear"/>
                <a:ea typeface="+mn-ea"/>
                <a:cs typeface="+mn-cs"/>
              </a:rPr>
              <a:t>Scalable </a:t>
            </a:r>
            <a:r>
              <a:rPr lang="en-US" sz="2000" b="1" kern="0" dirty="0" smtClean="0">
                <a:ln/>
                <a:solidFill>
                  <a:srgbClr val="F3D54E"/>
                </a:solidFill>
                <a:latin typeface="Intel Clear"/>
              </a:rPr>
              <a:t>Processor</a:t>
            </a:r>
            <a:r>
              <a:rPr kumimoji="0" lang="en-US" sz="2000" b="1" i="0" u="none" strike="noStrike" kern="0" cap="none" spc="0" normalizeH="0" noProof="0" dirty="0" smtClean="0">
                <a:ln/>
                <a:solidFill>
                  <a:srgbClr val="F3D54E"/>
                </a:solidFill>
                <a:effectLst/>
                <a:uLnTx/>
                <a:uFillTx/>
                <a:latin typeface="Intel Clear"/>
                <a:ea typeface="+mn-ea"/>
                <a:cs typeface="+mn-cs"/>
              </a:rPr>
              <a:t>, all PCIe lanes aggregated to single ring stop. </a:t>
            </a:r>
            <a:r>
              <a:rPr lang="en-US" sz="2000" b="1" kern="0" dirty="0" smtClean="0">
                <a:ln/>
                <a:solidFill>
                  <a:srgbClr val="F3D54E"/>
                </a:solidFill>
                <a:latin typeface="Intel Clear"/>
              </a:rPr>
              <a:t>In Intel</a:t>
            </a:r>
            <a:r>
              <a:rPr lang="en-US" sz="2000" b="1" kern="0" dirty="0">
                <a:ln/>
                <a:solidFill>
                  <a:srgbClr val="F3D54E"/>
                </a:solidFill>
                <a:latin typeface="Intel Clear"/>
              </a:rPr>
              <a:t>® Xeon® Scalable Processor, </a:t>
            </a:r>
            <a:r>
              <a:rPr lang="en-US" sz="2000" b="1" kern="0" dirty="0" smtClean="0">
                <a:ln/>
                <a:solidFill>
                  <a:srgbClr val="F3D54E"/>
                </a:solidFill>
                <a:latin typeface="Intel Clear"/>
              </a:rPr>
              <a:t>3x16 PCIe </a:t>
            </a:r>
            <a:r>
              <a:rPr lang="en-US" sz="2000" b="1" kern="0" dirty="0">
                <a:ln/>
                <a:solidFill>
                  <a:srgbClr val="F3D54E"/>
                </a:solidFill>
                <a:latin typeface="Intel Clear"/>
              </a:rPr>
              <a:t>lanes </a:t>
            </a:r>
            <a:r>
              <a:rPr lang="en-US" sz="2000" b="1" kern="0" dirty="0" smtClean="0">
                <a:ln/>
                <a:solidFill>
                  <a:srgbClr val="F3D54E"/>
                </a:solidFill>
                <a:latin typeface="Intel Clear"/>
              </a:rPr>
              <a:t>split to three mesh stop. (higher concurrent I/O)</a:t>
            </a:r>
            <a:endParaRPr lang="en-US" sz="2000" b="1" kern="0" dirty="0">
              <a:ln/>
              <a:solidFill>
                <a:srgbClr val="F3D54E"/>
              </a:solidFill>
              <a:latin typeface="Intel Clear"/>
            </a:endParaRPr>
          </a:p>
        </p:txBody>
      </p:sp>
      <p:cxnSp>
        <p:nvCxnSpPr>
          <p:cNvPr id="5" name="Straight Arrow Connector 4"/>
          <p:cNvCxnSpPr/>
          <p:nvPr/>
        </p:nvCxnSpPr>
        <p:spPr>
          <a:xfrm flipH="1">
            <a:off x="2939753" y="1790299"/>
            <a:ext cx="658026" cy="346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135839" y="1659953"/>
            <a:ext cx="658026" cy="346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749341" y="1621452"/>
            <a:ext cx="658026" cy="346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518551" y="1710592"/>
            <a:ext cx="658026" cy="346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04493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Re-Architected </a:t>
            </a:r>
            <a:r>
              <a:rPr lang="en-US" dirty="0"/>
              <a:t>L2 &amp; L3 Cache Hierarchy</a:t>
            </a:r>
          </a:p>
        </p:txBody>
      </p:sp>
      <p:grpSp>
        <p:nvGrpSpPr>
          <p:cNvPr id="59" name="Group 58"/>
          <p:cNvGrpSpPr>
            <a:grpSpLocks noChangeAspect="1"/>
          </p:cNvGrpSpPr>
          <p:nvPr/>
        </p:nvGrpSpPr>
        <p:grpSpPr>
          <a:xfrm>
            <a:off x="1123339" y="2592057"/>
            <a:ext cx="10262500" cy="2057400"/>
            <a:chOff x="353963" y="796395"/>
            <a:chExt cx="8436075" cy="2114054"/>
          </a:xfrm>
        </p:grpSpPr>
        <p:sp>
          <p:nvSpPr>
            <p:cNvPr id="60" name="Rectangle 59"/>
            <p:cNvSpPr/>
            <p:nvPr/>
          </p:nvSpPr>
          <p:spPr>
            <a:xfrm>
              <a:off x="3156792" y="998814"/>
              <a:ext cx="452915" cy="1181106"/>
            </a:xfrm>
            <a:prstGeom prst="rect">
              <a:avLst/>
            </a:prstGeom>
            <a:solidFill>
              <a:sysClr val="window" lastClr="FFFFFF"/>
            </a:solidFill>
            <a:ln w="25400" cap="flat" cmpd="sng" algn="ctr">
              <a:solidFill>
                <a:sysClr val="window" lastClr="FFFFFF"/>
              </a:solidFill>
              <a:prstDash val="solid"/>
            </a:ln>
            <a:effectLst/>
          </p:spPr>
          <p:txBody>
            <a:bodyPr lIns="68580" tIns="34290" rIns="68580" bIns="34290" rtlCol="1"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1" name="Freeform 60"/>
            <p:cNvSpPr/>
            <p:nvPr/>
          </p:nvSpPr>
          <p:spPr>
            <a:xfrm>
              <a:off x="3366214" y="1761340"/>
              <a:ext cx="2430050" cy="794062"/>
            </a:xfrm>
            <a:custGeom>
              <a:avLst/>
              <a:gdLst>
                <a:gd name="connsiteX0" fmla="*/ 21772 w 1589315"/>
                <a:gd name="connsiteY0" fmla="*/ 696686 h 696686"/>
                <a:gd name="connsiteX1" fmla="*/ 1578429 w 1589315"/>
                <a:gd name="connsiteY1" fmla="*/ 696686 h 696686"/>
                <a:gd name="connsiteX2" fmla="*/ 1589315 w 1589315"/>
                <a:gd name="connsiteY2" fmla="*/ 0 h 696686"/>
                <a:gd name="connsiteX3" fmla="*/ 0 w 1589315"/>
                <a:gd name="connsiteY3" fmla="*/ 315686 h 696686"/>
                <a:gd name="connsiteX4" fmla="*/ 21772 w 1589315"/>
                <a:gd name="connsiteY4" fmla="*/ 696686 h 696686"/>
                <a:gd name="connsiteX0" fmla="*/ 9517 w 1577060"/>
                <a:gd name="connsiteY0" fmla="*/ 696686 h 696686"/>
                <a:gd name="connsiteX1" fmla="*/ 1566174 w 1577060"/>
                <a:gd name="connsiteY1" fmla="*/ 696686 h 696686"/>
                <a:gd name="connsiteX2" fmla="*/ 1577060 w 1577060"/>
                <a:gd name="connsiteY2" fmla="*/ 0 h 696686"/>
                <a:gd name="connsiteX3" fmla="*/ 0 w 1577060"/>
                <a:gd name="connsiteY3" fmla="*/ 332534 h 696686"/>
                <a:gd name="connsiteX4" fmla="*/ 9517 w 1577060"/>
                <a:gd name="connsiteY4" fmla="*/ 696686 h 696686"/>
                <a:gd name="connsiteX0" fmla="*/ 9517 w 1566174"/>
                <a:gd name="connsiteY0" fmla="*/ 702302 h 702302"/>
                <a:gd name="connsiteX1" fmla="*/ 1566174 w 1566174"/>
                <a:gd name="connsiteY1" fmla="*/ 702302 h 702302"/>
                <a:gd name="connsiteX2" fmla="*/ 1523956 w 1566174"/>
                <a:gd name="connsiteY2" fmla="*/ 0 h 702302"/>
                <a:gd name="connsiteX3" fmla="*/ 0 w 1566174"/>
                <a:gd name="connsiteY3" fmla="*/ 338150 h 702302"/>
                <a:gd name="connsiteX4" fmla="*/ 9517 w 1566174"/>
                <a:gd name="connsiteY4" fmla="*/ 702302 h 702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174" h="702302">
                  <a:moveTo>
                    <a:pt x="9517" y="702302"/>
                  </a:moveTo>
                  <a:lnTo>
                    <a:pt x="1566174" y="702302"/>
                  </a:lnTo>
                  <a:lnTo>
                    <a:pt x="1523956" y="0"/>
                  </a:lnTo>
                  <a:lnTo>
                    <a:pt x="0" y="338150"/>
                  </a:lnTo>
                  <a:lnTo>
                    <a:pt x="9517" y="702302"/>
                  </a:lnTo>
                  <a:close/>
                </a:path>
              </a:pathLst>
            </a:custGeom>
            <a:solidFill>
              <a:srgbClr val="00AEEF">
                <a:lumMod val="20000"/>
                <a:lumOff val="80000"/>
              </a:srgbClr>
            </a:solidFill>
            <a:ln w="12700" cap="flat" cmpd="sng" algn="ctr">
              <a:noFill/>
              <a:prstDash val="solid"/>
            </a:ln>
            <a:effectLst/>
          </p:spPr>
          <p:txBody>
            <a:bodyPr lIns="68580" tIns="34290" rIns="68580" bIns="34290" rtlCol="1"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he-IL" sz="15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2" name="Freeform 61"/>
            <p:cNvSpPr/>
            <p:nvPr/>
          </p:nvSpPr>
          <p:spPr>
            <a:xfrm rot="10800000">
              <a:off x="3404986" y="1099540"/>
              <a:ext cx="2512382" cy="986626"/>
            </a:xfrm>
            <a:custGeom>
              <a:avLst/>
              <a:gdLst>
                <a:gd name="connsiteX0" fmla="*/ 21772 w 1589315"/>
                <a:gd name="connsiteY0" fmla="*/ 696686 h 696686"/>
                <a:gd name="connsiteX1" fmla="*/ 1578429 w 1589315"/>
                <a:gd name="connsiteY1" fmla="*/ 696686 h 696686"/>
                <a:gd name="connsiteX2" fmla="*/ 1589315 w 1589315"/>
                <a:gd name="connsiteY2" fmla="*/ 0 h 696686"/>
                <a:gd name="connsiteX3" fmla="*/ 0 w 1589315"/>
                <a:gd name="connsiteY3" fmla="*/ 315686 h 696686"/>
                <a:gd name="connsiteX4" fmla="*/ 21772 w 1589315"/>
                <a:gd name="connsiteY4" fmla="*/ 696686 h 696686"/>
                <a:gd name="connsiteX0" fmla="*/ 0 w 1567543"/>
                <a:gd name="connsiteY0" fmla="*/ 696686 h 696686"/>
                <a:gd name="connsiteX1" fmla="*/ 1556657 w 1567543"/>
                <a:gd name="connsiteY1" fmla="*/ 696686 h 696686"/>
                <a:gd name="connsiteX2" fmla="*/ 1567543 w 1567543"/>
                <a:gd name="connsiteY2" fmla="*/ 0 h 696686"/>
                <a:gd name="connsiteX3" fmla="*/ 89235 w 1567543"/>
                <a:gd name="connsiteY3" fmla="*/ 280494 h 696686"/>
                <a:gd name="connsiteX4" fmla="*/ 0 w 1567543"/>
                <a:gd name="connsiteY4" fmla="*/ 696686 h 696686"/>
                <a:gd name="connsiteX0" fmla="*/ 0 w 1571508"/>
                <a:gd name="connsiteY0" fmla="*/ 683489 h 683489"/>
                <a:gd name="connsiteX1" fmla="*/ 1556657 w 1571508"/>
                <a:gd name="connsiteY1" fmla="*/ 683489 h 683489"/>
                <a:gd name="connsiteX2" fmla="*/ 1571508 w 1571508"/>
                <a:gd name="connsiteY2" fmla="*/ 0 h 683489"/>
                <a:gd name="connsiteX3" fmla="*/ 89235 w 1571508"/>
                <a:gd name="connsiteY3" fmla="*/ 267297 h 683489"/>
                <a:gd name="connsiteX4" fmla="*/ 0 w 1571508"/>
                <a:gd name="connsiteY4" fmla="*/ 683489 h 683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508" h="683489">
                  <a:moveTo>
                    <a:pt x="0" y="683489"/>
                  </a:moveTo>
                  <a:lnTo>
                    <a:pt x="1556657" y="683489"/>
                  </a:lnTo>
                  <a:lnTo>
                    <a:pt x="1571508" y="0"/>
                  </a:lnTo>
                  <a:lnTo>
                    <a:pt x="89235" y="267297"/>
                  </a:lnTo>
                  <a:lnTo>
                    <a:pt x="0" y="683489"/>
                  </a:lnTo>
                  <a:close/>
                </a:path>
              </a:pathLst>
            </a:custGeom>
            <a:solidFill>
              <a:srgbClr val="C9F0FF">
                <a:alpha val="54118"/>
              </a:srgbClr>
            </a:solidFill>
            <a:ln w="12700" cap="flat" cmpd="sng" algn="ctr">
              <a:noFill/>
              <a:prstDash val="solid"/>
            </a:ln>
            <a:effectLst/>
          </p:spPr>
          <p:txBody>
            <a:bodyPr lIns="68580" tIns="34290" rIns="68580" bIns="34290" rtlCol="1"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he-IL" sz="15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3" name="Rectangle 62"/>
            <p:cNvSpPr/>
            <p:nvPr/>
          </p:nvSpPr>
          <p:spPr>
            <a:xfrm>
              <a:off x="353963" y="1093807"/>
              <a:ext cx="3080794" cy="1011410"/>
            </a:xfrm>
            <a:prstGeom prst="rect">
              <a:avLst/>
            </a:prstGeom>
            <a:solidFill>
              <a:srgbClr val="00AEEF"/>
            </a:solidFill>
            <a:ln>
              <a:noFill/>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Intel Clear"/>
                  <a:cs typeface="Arial"/>
                </a:rPr>
                <a:t>Shared L3</a:t>
              </a:r>
            </a:p>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ntel Clear"/>
                  <a:cs typeface="Intel Clear" panose="020B0604020203020204" pitchFamily="34" charset="0"/>
                </a:rPr>
                <a:t>2.5MB/core</a:t>
              </a:r>
            </a:p>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Intel Clear"/>
                  <a:cs typeface="Intel Clear" panose="020B0604020203020204" pitchFamily="34" charset="0"/>
                </a:rPr>
                <a:t>(inclusive)</a:t>
              </a:r>
            </a:p>
          </p:txBody>
        </p:sp>
        <p:sp>
          <p:nvSpPr>
            <p:cNvPr id="64" name="Rectangle 63"/>
            <p:cNvSpPr/>
            <p:nvPr/>
          </p:nvSpPr>
          <p:spPr>
            <a:xfrm>
              <a:off x="353963" y="2150222"/>
              <a:ext cx="784841" cy="760227"/>
            </a:xfrm>
            <a:prstGeom prst="rect">
              <a:avLst/>
            </a:prstGeom>
            <a:solidFill>
              <a:srgbClr val="003C71"/>
            </a:solidFill>
            <a:ln w="9525" cap="flat" cmpd="sng" algn="ctr">
              <a:noFill/>
              <a:prstDash val="solid"/>
            </a:ln>
            <a:effectLst/>
          </p:spPr>
          <p:txBody>
            <a:bodyPr lIns="0" tIns="0" rIns="0" bIns="27000" rtlCol="0" anchor="b"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Intel Clear"/>
                  <a:cs typeface="Arial"/>
                </a:rPr>
                <a:t>Core</a:t>
              </a:r>
              <a:endParaRPr kumimoji="0" lang="en-US" sz="1100" b="0" i="0" u="none" strike="noStrike" kern="0" cap="none" spc="0" normalizeH="0" baseline="0" noProof="0" dirty="0">
                <a:ln>
                  <a:noFill/>
                </a:ln>
                <a:solidFill>
                  <a:prstClr val="white"/>
                </a:solidFill>
                <a:effectLst/>
                <a:uLnTx/>
                <a:uFillTx/>
                <a:latin typeface="Intel Clear"/>
                <a:cs typeface="Arial"/>
              </a:endParaRPr>
            </a:p>
          </p:txBody>
        </p:sp>
        <p:sp>
          <p:nvSpPr>
            <p:cNvPr id="65" name="Rectangle 64"/>
            <p:cNvSpPr/>
            <p:nvPr/>
          </p:nvSpPr>
          <p:spPr>
            <a:xfrm>
              <a:off x="353963" y="2138972"/>
              <a:ext cx="784841" cy="416429"/>
            </a:xfrm>
            <a:prstGeom prst="rect">
              <a:avLst/>
            </a:prstGeom>
            <a:solidFill>
              <a:srgbClr val="0071C5"/>
            </a:solidFill>
            <a:ln w="9525" cap="flat" cmpd="sng" algn="ctr">
              <a:noFill/>
              <a:prstDash val="solid"/>
            </a:ln>
            <a:effectLst/>
          </p:spPr>
          <p:txBody>
            <a:bodyPr lIns="0" tIns="0" rIns="0" bIns="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Intel Clear"/>
                  <a:cs typeface="Arial"/>
                </a:rPr>
                <a:t>L2</a:t>
              </a:r>
              <a:r>
                <a:rPr kumimoji="0" lang="en-US" sz="900" b="0" i="0" u="none" strike="noStrike" kern="0" cap="none" spc="0" normalizeH="0" baseline="0" noProof="0" dirty="0">
                  <a:ln>
                    <a:noFill/>
                  </a:ln>
                  <a:solidFill>
                    <a:prstClr val="white"/>
                  </a:solidFill>
                  <a:effectLst/>
                  <a:uLnTx/>
                  <a:uFillTx/>
                  <a:latin typeface="Intel Clear"/>
                  <a:cs typeface="Arial"/>
                </a:rPr>
                <a:t/>
              </a:r>
              <a:br>
                <a:rPr kumimoji="0" lang="en-US" sz="900" b="0" i="0" u="none" strike="noStrike" kern="0" cap="none" spc="0" normalizeH="0" baseline="0" noProof="0" dirty="0">
                  <a:ln>
                    <a:noFill/>
                  </a:ln>
                  <a:solidFill>
                    <a:prstClr val="white"/>
                  </a:solidFill>
                  <a:effectLst/>
                  <a:uLnTx/>
                  <a:uFillTx/>
                  <a:latin typeface="Intel Clear"/>
                  <a:cs typeface="Arial"/>
                </a:rPr>
              </a:br>
              <a:r>
                <a:rPr kumimoji="0" lang="en-US" sz="900" b="0" i="0" u="none" strike="noStrike" kern="0" cap="none" spc="0" normalizeH="0" baseline="0" noProof="0" dirty="0">
                  <a:ln>
                    <a:noFill/>
                  </a:ln>
                  <a:solidFill>
                    <a:prstClr val="white"/>
                  </a:solidFill>
                  <a:effectLst/>
                  <a:uLnTx/>
                  <a:uFillTx/>
                  <a:latin typeface="Intel Clear"/>
                  <a:cs typeface="Arial"/>
                </a:rPr>
                <a:t>(256KB private</a:t>
              </a:r>
              <a:r>
                <a:rPr kumimoji="0" lang="en-US" sz="700" b="0" i="0" u="none" strike="noStrike" kern="0" cap="none" spc="0" normalizeH="0" baseline="0" noProof="0" dirty="0">
                  <a:ln>
                    <a:noFill/>
                  </a:ln>
                  <a:solidFill>
                    <a:prstClr val="white"/>
                  </a:solidFill>
                  <a:effectLst/>
                  <a:uLnTx/>
                  <a:uFillTx/>
                  <a:latin typeface="Intel Clear"/>
                  <a:cs typeface="Arial"/>
                </a:rPr>
                <a:t>)</a:t>
              </a:r>
            </a:p>
          </p:txBody>
        </p:sp>
        <p:sp>
          <p:nvSpPr>
            <p:cNvPr id="66" name="Rectangle 65"/>
            <p:cNvSpPr/>
            <p:nvPr/>
          </p:nvSpPr>
          <p:spPr>
            <a:xfrm>
              <a:off x="1220797" y="2150222"/>
              <a:ext cx="784841" cy="760227"/>
            </a:xfrm>
            <a:prstGeom prst="rect">
              <a:avLst/>
            </a:prstGeom>
            <a:solidFill>
              <a:srgbClr val="003C71"/>
            </a:solidFill>
            <a:ln w="9525" cap="flat" cmpd="sng" algn="ctr">
              <a:noFill/>
              <a:prstDash val="solid"/>
            </a:ln>
            <a:effectLst/>
          </p:spPr>
          <p:txBody>
            <a:bodyPr lIns="0" tIns="0" rIns="0" bIns="27000" rtlCol="0" anchor="b"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Intel Clear"/>
                  <a:cs typeface="Arial"/>
                </a:rPr>
                <a:t>Core</a:t>
              </a:r>
              <a:endParaRPr kumimoji="0" lang="en-US" sz="1100" b="0" i="0" u="none" strike="noStrike" kern="0" cap="none" spc="0" normalizeH="0" baseline="0" noProof="0" dirty="0">
                <a:ln>
                  <a:noFill/>
                </a:ln>
                <a:solidFill>
                  <a:prstClr val="white"/>
                </a:solidFill>
                <a:effectLst/>
                <a:uLnTx/>
                <a:uFillTx/>
                <a:latin typeface="Intel Clear"/>
                <a:cs typeface="Arial"/>
              </a:endParaRPr>
            </a:p>
          </p:txBody>
        </p:sp>
        <p:sp>
          <p:nvSpPr>
            <p:cNvPr id="67" name="Rectangle 66"/>
            <p:cNvSpPr/>
            <p:nvPr/>
          </p:nvSpPr>
          <p:spPr>
            <a:xfrm>
              <a:off x="1220797" y="2138972"/>
              <a:ext cx="784841" cy="416429"/>
            </a:xfrm>
            <a:prstGeom prst="rect">
              <a:avLst/>
            </a:prstGeom>
            <a:solidFill>
              <a:srgbClr val="0071C5"/>
            </a:solidFill>
            <a:ln w="9525" cap="flat" cmpd="sng" algn="ctr">
              <a:noFill/>
              <a:prstDash val="solid"/>
            </a:ln>
            <a:effectLst/>
          </p:spPr>
          <p:txBody>
            <a:bodyPr lIns="0" tIns="0" rIns="0" bIns="0" rtlCol="0" anchor="ctr"/>
            <a:lstStyle/>
            <a:p>
              <a:pPr lvl="0" algn="ctr" defTabSz="457189">
                <a:defRPr/>
              </a:pPr>
              <a:r>
                <a:rPr lang="en-US" sz="1100" b="1" kern="0" dirty="0">
                  <a:solidFill>
                    <a:prstClr val="white"/>
                  </a:solidFill>
                  <a:latin typeface="Intel Clear"/>
                  <a:cs typeface="Arial"/>
                </a:rPr>
                <a:t>L2</a:t>
              </a:r>
              <a:r>
                <a:rPr lang="en-US" sz="800" kern="0" dirty="0">
                  <a:solidFill>
                    <a:prstClr val="white"/>
                  </a:solidFill>
                  <a:latin typeface="Intel Clear"/>
                  <a:cs typeface="Arial"/>
                </a:rPr>
                <a:t/>
              </a:r>
              <a:br>
                <a:rPr lang="en-US" sz="800" kern="0" dirty="0">
                  <a:solidFill>
                    <a:prstClr val="white"/>
                  </a:solidFill>
                  <a:latin typeface="Intel Clear"/>
                  <a:cs typeface="Arial"/>
                </a:rPr>
              </a:br>
              <a:r>
                <a:rPr lang="en-US" sz="800" kern="0" dirty="0">
                  <a:solidFill>
                    <a:prstClr val="white"/>
                  </a:solidFill>
                  <a:latin typeface="Intel Clear"/>
                  <a:cs typeface="Arial"/>
                </a:rPr>
                <a:t>(256KB private</a:t>
              </a:r>
              <a:r>
                <a:rPr lang="en-US" sz="600" kern="0" dirty="0">
                  <a:solidFill>
                    <a:prstClr val="white"/>
                  </a:solidFill>
                  <a:latin typeface="Intel Clear"/>
                  <a:cs typeface="Arial"/>
                </a:rPr>
                <a:t>)</a:t>
              </a:r>
            </a:p>
          </p:txBody>
        </p:sp>
        <p:sp>
          <p:nvSpPr>
            <p:cNvPr id="68" name="Oval 67"/>
            <p:cNvSpPr/>
            <p:nvPr/>
          </p:nvSpPr>
          <p:spPr>
            <a:xfrm>
              <a:off x="2111063" y="2611504"/>
              <a:ext cx="93713" cy="91440"/>
            </a:xfrm>
            <a:prstGeom prst="ellipse">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Intel Clear"/>
                <a:cs typeface="Arial"/>
              </a:endParaRPr>
            </a:p>
          </p:txBody>
        </p:sp>
        <p:sp>
          <p:nvSpPr>
            <p:cNvPr id="69" name="Oval 68"/>
            <p:cNvSpPr/>
            <p:nvPr/>
          </p:nvSpPr>
          <p:spPr>
            <a:xfrm>
              <a:off x="2263346" y="2611504"/>
              <a:ext cx="93713" cy="91440"/>
            </a:xfrm>
            <a:prstGeom prst="ellipse">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Intel Clear"/>
                <a:cs typeface="Arial"/>
              </a:endParaRPr>
            </a:p>
          </p:txBody>
        </p:sp>
        <p:sp>
          <p:nvSpPr>
            <p:cNvPr id="70" name="Rectangle 69"/>
            <p:cNvSpPr/>
            <p:nvPr/>
          </p:nvSpPr>
          <p:spPr>
            <a:xfrm>
              <a:off x="2649916" y="2150222"/>
              <a:ext cx="784841" cy="760227"/>
            </a:xfrm>
            <a:prstGeom prst="rect">
              <a:avLst/>
            </a:prstGeom>
            <a:solidFill>
              <a:srgbClr val="003C71"/>
            </a:solidFill>
            <a:ln w="9525" cap="flat" cmpd="sng" algn="ctr">
              <a:noFill/>
              <a:prstDash val="solid"/>
            </a:ln>
            <a:effectLst/>
          </p:spPr>
          <p:txBody>
            <a:bodyPr lIns="0" tIns="0" rIns="0" bIns="27000" rtlCol="0" anchor="b"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Intel Clear"/>
                  <a:cs typeface="Arial"/>
                </a:rPr>
                <a:t>Core</a:t>
              </a:r>
              <a:endParaRPr kumimoji="0" lang="en-US" sz="1100" b="0" i="0" u="none" strike="noStrike" kern="0" cap="none" spc="0" normalizeH="0" baseline="0" noProof="0" dirty="0">
                <a:ln>
                  <a:noFill/>
                </a:ln>
                <a:solidFill>
                  <a:prstClr val="white"/>
                </a:solidFill>
                <a:effectLst/>
                <a:uLnTx/>
                <a:uFillTx/>
                <a:latin typeface="Intel Clear"/>
                <a:cs typeface="Arial"/>
              </a:endParaRPr>
            </a:p>
          </p:txBody>
        </p:sp>
        <p:sp>
          <p:nvSpPr>
            <p:cNvPr id="71" name="Rectangle 70"/>
            <p:cNvSpPr/>
            <p:nvPr/>
          </p:nvSpPr>
          <p:spPr>
            <a:xfrm>
              <a:off x="2649916" y="2138972"/>
              <a:ext cx="784841" cy="416429"/>
            </a:xfrm>
            <a:prstGeom prst="rect">
              <a:avLst/>
            </a:prstGeom>
            <a:solidFill>
              <a:srgbClr val="0071C5"/>
            </a:solidFill>
            <a:ln w="9525" cap="flat" cmpd="sng" algn="ctr">
              <a:noFill/>
              <a:prstDash val="solid"/>
            </a:ln>
            <a:effectLst/>
          </p:spPr>
          <p:txBody>
            <a:bodyPr lIns="0" tIns="0" rIns="0" bIns="0" rtlCol="0" anchor="ctr"/>
            <a:lstStyle/>
            <a:p>
              <a:pPr lvl="0" algn="ctr" defTabSz="457189">
                <a:defRPr/>
              </a:pPr>
              <a:r>
                <a:rPr lang="en-US" sz="1100" b="1" kern="0" dirty="0">
                  <a:solidFill>
                    <a:prstClr val="white"/>
                  </a:solidFill>
                  <a:latin typeface="Intel Clear"/>
                  <a:cs typeface="Arial"/>
                </a:rPr>
                <a:t>L2</a:t>
              </a:r>
              <a:r>
                <a:rPr lang="en-US" sz="800" kern="0" dirty="0">
                  <a:solidFill>
                    <a:prstClr val="white"/>
                  </a:solidFill>
                  <a:latin typeface="Intel Clear"/>
                  <a:cs typeface="Arial"/>
                </a:rPr>
                <a:t/>
              </a:r>
              <a:br>
                <a:rPr lang="en-US" sz="800" kern="0" dirty="0">
                  <a:solidFill>
                    <a:prstClr val="white"/>
                  </a:solidFill>
                  <a:latin typeface="Intel Clear"/>
                  <a:cs typeface="Arial"/>
                </a:rPr>
              </a:br>
              <a:r>
                <a:rPr lang="en-US" sz="800" kern="0" dirty="0">
                  <a:solidFill>
                    <a:prstClr val="white"/>
                  </a:solidFill>
                  <a:latin typeface="Intel Clear"/>
                  <a:cs typeface="Arial"/>
                </a:rPr>
                <a:t>(256KB private</a:t>
              </a:r>
              <a:r>
                <a:rPr lang="en-US" sz="600" kern="0" dirty="0">
                  <a:solidFill>
                    <a:prstClr val="white"/>
                  </a:solidFill>
                  <a:latin typeface="Intel Clear"/>
                  <a:cs typeface="Arial"/>
                </a:rPr>
                <a:t>)</a:t>
              </a:r>
            </a:p>
          </p:txBody>
        </p:sp>
        <p:sp>
          <p:nvSpPr>
            <p:cNvPr id="72" name="Oval 71"/>
            <p:cNvSpPr/>
            <p:nvPr/>
          </p:nvSpPr>
          <p:spPr>
            <a:xfrm>
              <a:off x="2450773" y="2611504"/>
              <a:ext cx="93713" cy="91440"/>
            </a:xfrm>
            <a:prstGeom prst="ellipse">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Intel Clear"/>
                <a:cs typeface="Arial"/>
              </a:endParaRPr>
            </a:p>
          </p:txBody>
        </p:sp>
        <p:sp>
          <p:nvSpPr>
            <p:cNvPr id="73" name="Rectangle 72"/>
            <p:cNvSpPr/>
            <p:nvPr/>
          </p:nvSpPr>
          <p:spPr>
            <a:xfrm>
              <a:off x="5692518" y="1093807"/>
              <a:ext cx="3080794" cy="631218"/>
            </a:xfrm>
            <a:prstGeom prst="rect">
              <a:avLst/>
            </a:prstGeom>
            <a:solidFill>
              <a:srgbClr val="00AEEF"/>
            </a:solidFill>
            <a:ln>
              <a:noFill/>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 Clear"/>
                  <a:cs typeface="Arial"/>
                </a:rPr>
                <a:t>Shared L3</a:t>
              </a:r>
            </a:p>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ntel Clear"/>
                  <a:cs typeface="Arial"/>
                </a:rPr>
                <a:t>1.375MB/core</a:t>
              </a:r>
            </a:p>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Intel Clear"/>
                  <a:cs typeface="Arial"/>
                </a:rPr>
                <a:t>(non-inclusive)</a:t>
              </a:r>
            </a:p>
          </p:txBody>
        </p:sp>
        <p:sp>
          <p:nvSpPr>
            <p:cNvPr id="74" name="Rectangle 73"/>
            <p:cNvSpPr/>
            <p:nvPr/>
          </p:nvSpPr>
          <p:spPr>
            <a:xfrm>
              <a:off x="5692518" y="2150222"/>
              <a:ext cx="784841" cy="760227"/>
            </a:xfrm>
            <a:prstGeom prst="rect">
              <a:avLst/>
            </a:prstGeom>
            <a:solidFill>
              <a:srgbClr val="003C71"/>
            </a:solidFill>
            <a:ln w="9525" cap="flat" cmpd="sng" algn="ctr">
              <a:noFill/>
              <a:prstDash val="solid"/>
            </a:ln>
            <a:effectLst/>
          </p:spPr>
          <p:txBody>
            <a:bodyPr lIns="0" tIns="0" rIns="0" bIns="27000" rtlCol="0" anchor="b"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Intel Clear"/>
                  <a:cs typeface="Arial"/>
                </a:rPr>
                <a:t>Core</a:t>
              </a:r>
              <a:endParaRPr kumimoji="0" lang="en-US" sz="1100" b="0" i="0" u="none" strike="noStrike" kern="0" cap="none" spc="0" normalizeH="0" baseline="0" noProof="0" dirty="0">
                <a:ln>
                  <a:noFill/>
                </a:ln>
                <a:solidFill>
                  <a:prstClr val="white"/>
                </a:solidFill>
                <a:effectLst/>
                <a:uLnTx/>
                <a:uFillTx/>
                <a:latin typeface="Intel Clear"/>
                <a:cs typeface="Arial"/>
              </a:endParaRPr>
            </a:p>
          </p:txBody>
        </p:sp>
        <p:sp>
          <p:nvSpPr>
            <p:cNvPr id="75" name="Rectangle 74"/>
            <p:cNvSpPr/>
            <p:nvPr/>
          </p:nvSpPr>
          <p:spPr>
            <a:xfrm>
              <a:off x="5692518" y="1755857"/>
              <a:ext cx="784841" cy="799544"/>
            </a:xfrm>
            <a:prstGeom prst="rect">
              <a:avLst/>
            </a:prstGeom>
            <a:solidFill>
              <a:srgbClr val="0071C5"/>
            </a:solidFill>
            <a:ln w="9525" cap="flat" cmpd="sng" algn="ctr">
              <a:noFill/>
              <a:prstDash val="solid"/>
            </a:ln>
            <a:effectLst/>
          </p:spPr>
          <p:txBody>
            <a:bodyPr lIns="0" tIns="0" rIns="0" bIns="0" rtlCol="0" anchor="ctr"/>
            <a:lstStyle/>
            <a:p>
              <a:pPr lvl="0" algn="ctr" defTabSz="457189">
                <a:defRPr/>
              </a:pPr>
              <a:r>
                <a:rPr lang="en-US" sz="1200" b="1" kern="0" dirty="0">
                  <a:solidFill>
                    <a:prstClr val="white"/>
                  </a:solidFill>
                  <a:latin typeface="Intel Clear"/>
                  <a:cs typeface="Arial"/>
                </a:rPr>
                <a:t>L2</a:t>
              </a:r>
              <a:r>
                <a:rPr lang="en-US" sz="900" kern="0" dirty="0">
                  <a:solidFill>
                    <a:prstClr val="white"/>
                  </a:solidFill>
                  <a:latin typeface="Intel Clear"/>
                  <a:cs typeface="Arial"/>
                </a:rPr>
                <a:t/>
              </a:r>
              <a:br>
                <a:rPr lang="en-US" sz="900" kern="0" dirty="0">
                  <a:solidFill>
                    <a:prstClr val="white"/>
                  </a:solidFill>
                  <a:latin typeface="Intel Clear"/>
                  <a:cs typeface="Arial"/>
                </a:rPr>
              </a:br>
              <a:r>
                <a:rPr lang="en-US" sz="900" kern="0" dirty="0" smtClean="0">
                  <a:solidFill>
                    <a:prstClr val="white"/>
                  </a:solidFill>
                  <a:latin typeface="Intel Clear"/>
                  <a:cs typeface="Arial"/>
                </a:rPr>
                <a:t>(</a:t>
              </a:r>
              <a:r>
                <a:rPr lang="ru-RU" sz="900" kern="0" dirty="0" smtClean="0">
                  <a:solidFill>
                    <a:prstClr val="white"/>
                  </a:solidFill>
                  <a:latin typeface="Intel Clear"/>
                  <a:cs typeface="Arial"/>
                </a:rPr>
                <a:t>1</a:t>
              </a:r>
              <a:r>
                <a:rPr lang="en-US" sz="900" kern="0" dirty="0" smtClean="0">
                  <a:solidFill>
                    <a:prstClr val="white"/>
                  </a:solidFill>
                  <a:latin typeface="Intel Clear"/>
                  <a:cs typeface="Arial"/>
                </a:rPr>
                <a:t>MB private</a:t>
              </a:r>
              <a:r>
                <a:rPr lang="en-US" sz="700" kern="0" dirty="0">
                  <a:solidFill>
                    <a:prstClr val="white"/>
                  </a:solidFill>
                  <a:latin typeface="Intel Clear"/>
                  <a:cs typeface="Arial"/>
                </a:rPr>
                <a:t>)</a:t>
              </a:r>
            </a:p>
          </p:txBody>
        </p:sp>
        <p:sp>
          <p:nvSpPr>
            <p:cNvPr id="76" name="Rectangle 75"/>
            <p:cNvSpPr/>
            <p:nvPr/>
          </p:nvSpPr>
          <p:spPr>
            <a:xfrm>
              <a:off x="6553503" y="2150222"/>
              <a:ext cx="784841" cy="760227"/>
            </a:xfrm>
            <a:prstGeom prst="rect">
              <a:avLst/>
            </a:prstGeom>
            <a:solidFill>
              <a:srgbClr val="003C71"/>
            </a:solidFill>
            <a:ln w="9525" cap="flat" cmpd="sng" algn="ctr">
              <a:noFill/>
              <a:prstDash val="solid"/>
            </a:ln>
            <a:effectLst/>
          </p:spPr>
          <p:txBody>
            <a:bodyPr lIns="0" tIns="0" rIns="0" bIns="27000" rtlCol="0" anchor="b"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Intel Clear"/>
                  <a:cs typeface="Arial"/>
                </a:rPr>
                <a:t>Core</a:t>
              </a:r>
              <a:endParaRPr kumimoji="0" lang="en-US" sz="1100" b="0" i="0" u="none" strike="noStrike" kern="0" cap="none" spc="0" normalizeH="0" baseline="0" noProof="0" dirty="0">
                <a:ln>
                  <a:noFill/>
                </a:ln>
                <a:solidFill>
                  <a:prstClr val="white"/>
                </a:solidFill>
                <a:effectLst/>
                <a:uLnTx/>
                <a:uFillTx/>
                <a:latin typeface="Intel Clear"/>
                <a:cs typeface="Arial"/>
              </a:endParaRPr>
            </a:p>
          </p:txBody>
        </p:sp>
        <p:sp>
          <p:nvSpPr>
            <p:cNvPr id="77" name="Rectangle 76"/>
            <p:cNvSpPr/>
            <p:nvPr/>
          </p:nvSpPr>
          <p:spPr>
            <a:xfrm>
              <a:off x="6553503" y="1755857"/>
              <a:ext cx="784841" cy="799544"/>
            </a:xfrm>
            <a:prstGeom prst="rect">
              <a:avLst/>
            </a:prstGeom>
            <a:solidFill>
              <a:srgbClr val="0071C5"/>
            </a:solidFill>
            <a:ln w="9525" cap="flat" cmpd="sng" algn="ctr">
              <a:noFill/>
              <a:prstDash val="solid"/>
            </a:ln>
            <a:effectLst/>
          </p:spPr>
          <p:txBody>
            <a:bodyPr lIns="0" tIns="0" rIns="0" bIns="0" rtlCol="0" anchor="ctr"/>
            <a:lstStyle/>
            <a:p>
              <a:pPr lvl="0" algn="ctr" defTabSz="457189">
                <a:defRPr/>
              </a:pPr>
              <a:r>
                <a:rPr lang="en-US" sz="1100" b="1" kern="0" dirty="0">
                  <a:solidFill>
                    <a:prstClr val="white"/>
                  </a:solidFill>
                  <a:latin typeface="Intel Clear"/>
                  <a:cs typeface="Arial"/>
                </a:rPr>
                <a:t>L2</a:t>
              </a:r>
              <a:r>
                <a:rPr lang="en-US" sz="800" kern="0" dirty="0">
                  <a:solidFill>
                    <a:prstClr val="white"/>
                  </a:solidFill>
                  <a:latin typeface="Intel Clear"/>
                  <a:cs typeface="Arial"/>
                </a:rPr>
                <a:t/>
              </a:r>
              <a:br>
                <a:rPr lang="en-US" sz="800" kern="0" dirty="0">
                  <a:solidFill>
                    <a:prstClr val="white"/>
                  </a:solidFill>
                  <a:latin typeface="Intel Clear"/>
                  <a:cs typeface="Arial"/>
                </a:rPr>
              </a:br>
              <a:r>
                <a:rPr lang="en-US" sz="800" kern="0" dirty="0">
                  <a:solidFill>
                    <a:prstClr val="white"/>
                  </a:solidFill>
                  <a:latin typeface="Intel Clear"/>
                  <a:cs typeface="Arial"/>
                </a:rPr>
                <a:t>(</a:t>
              </a:r>
              <a:r>
                <a:rPr lang="ru-RU" sz="800" kern="0" dirty="0">
                  <a:solidFill>
                    <a:prstClr val="white"/>
                  </a:solidFill>
                  <a:latin typeface="Intel Clear"/>
                  <a:cs typeface="Arial"/>
                </a:rPr>
                <a:t>1</a:t>
              </a:r>
              <a:r>
                <a:rPr lang="en-US" sz="800" kern="0" dirty="0">
                  <a:solidFill>
                    <a:prstClr val="white"/>
                  </a:solidFill>
                  <a:latin typeface="Intel Clear"/>
                  <a:cs typeface="Arial"/>
                </a:rPr>
                <a:t>MB private</a:t>
              </a:r>
              <a:r>
                <a:rPr lang="en-US" sz="600" kern="0" dirty="0">
                  <a:solidFill>
                    <a:prstClr val="white"/>
                  </a:solidFill>
                  <a:latin typeface="Intel Clear"/>
                  <a:cs typeface="Arial"/>
                </a:rPr>
                <a:t>)</a:t>
              </a:r>
            </a:p>
          </p:txBody>
        </p:sp>
        <p:sp>
          <p:nvSpPr>
            <p:cNvPr id="78" name="Rectangle 77"/>
            <p:cNvSpPr/>
            <p:nvPr/>
          </p:nvSpPr>
          <p:spPr>
            <a:xfrm>
              <a:off x="7988471" y="2150222"/>
              <a:ext cx="784841" cy="760227"/>
            </a:xfrm>
            <a:prstGeom prst="rect">
              <a:avLst/>
            </a:prstGeom>
            <a:solidFill>
              <a:srgbClr val="003C71"/>
            </a:solidFill>
            <a:ln w="9525" cap="flat" cmpd="sng" algn="ctr">
              <a:noFill/>
              <a:prstDash val="solid"/>
            </a:ln>
            <a:effectLst/>
          </p:spPr>
          <p:txBody>
            <a:bodyPr lIns="0" tIns="0" rIns="0" bIns="27000" rtlCol="0" anchor="b"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Intel Clear"/>
                  <a:cs typeface="Arial"/>
                </a:rPr>
                <a:t>Core</a:t>
              </a:r>
              <a:endParaRPr kumimoji="0" lang="en-US" sz="1100" b="0" i="0" u="none" strike="noStrike" kern="0" cap="none" spc="0" normalizeH="0" baseline="0" noProof="0" dirty="0">
                <a:ln>
                  <a:noFill/>
                </a:ln>
                <a:solidFill>
                  <a:prstClr val="white"/>
                </a:solidFill>
                <a:effectLst/>
                <a:uLnTx/>
                <a:uFillTx/>
                <a:latin typeface="Intel Clear"/>
                <a:cs typeface="Arial"/>
              </a:endParaRPr>
            </a:p>
          </p:txBody>
        </p:sp>
        <p:sp>
          <p:nvSpPr>
            <p:cNvPr id="79" name="Rectangle 78"/>
            <p:cNvSpPr/>
            <p:nvPr/>
          </p:nvSpPr>
          <p:spPr>
            <a:xfrm>
              <a:off x="7988471" y="1755857"/>
              <a:ext cx="784841" cy="799544"/>
            </a:xfrm>
            <a:prstGeom prst="rect">
              <a:avLst/>
            </a:prstGeom>
            <a:solidFill>
              <a:srgbClr val="0071C5"/>
            </a:solidFill>
            <a:ln w="9525" cap="flat" cmpd="sng" algn="ctr">
              <a:noFill/>
              <a:prstDash val="solid"/>
            </a:ln>
            <a:effectLst/>
          </p:spPr>
          <p:txBody>
            <a:bodyPr lIns="0" tIns="0" rIns="0" bIns="0" rtlCol="0" anchor="ctr"/>
            <a:lstStyle/>
            <a:p>
              <a:pPr lvl="0" algn="ctr" defTabSz="457189">
                <a:defRPr/>
              </a:pPr>
              <a:r>
                <a:rPr lang="en-US" sz="1100" b="1" kern="0" dirty="0">
                  <a:solidFill>
                    <a:prstClr val="white"/>
                  </a:solidFill>
                  <a:latin typeface="Intel Clear"/>
                  <a:cs typeface="Arial"/>
                </a:rPr>
                <a:t>L2</a:t>
              </a:r>
              <a:r>
                <a:rPr lang="en-US" sz="800" kern="0" dirty="0">
                  <a:solidFill>
                    <a:prstClr val="white"/>
                  </a:solidFill>
                  <a:latin typeface="Intel Clear"/>
                  <a:cs typeface="Arial"/>
                </a:rPr>
                <a:t/>
              </a:r>
              <a:br>
                <a:rPr lang="en-US" sz="800" kern="0" dirty="0">
                  <a:solidFill>
                    <a:prstClr val="white"/>
                  </a:solidFill>
                  <a:latin typeface="Intel Clear"/>
                  <a:cs typeface="Arial"/>
                </a:rPr>
              </a:br>
              <a:r>
                <a:rPr lang="en-US" sz="800" kern="0" dirty="0">
                  <a:solidFill>
                    <a:prstClr val="white"/>
                  </a:solidFill>
                  <a:latin typeface="Intel Clear"/>
                  <a:cs typeface="Arial"/>
                </a:rPr>
                <a:t>(</a:t>
              </a:r>
              <a:r>
                <a:rPr lang="ru-RU" sz="800" kern="0" dirty="0">
                  <a:solidFill>
                    <a:prstClr val="white"/>
                  </a:solidFill>
                  <a:latin typeface="Intel Clear"/>
                  <a:cs typeface="Arial"/>
                </a:rPr>
                <a:t>1</a:t>
              </a:r>
              <a:r>
                <a:rPr lang="en-US" sz="800" kern="0" dirty="0">
                  <a:solidFill>
                    <a:prstClr val="white"/>
                  </a:solidFill>
                  <a:latin typeface="Intel Clear"/>
                  <a:cs typeface="Arial"/>
                </a:rPr>
                <a:t>MB private</a:t>
              </a:r>
              <a:r>
                <a:rPr lang="en-US" sz="600" kern="0" dirty="0">
                  <a:solidFill>
                    <a:prstClr val="white"/>
                  </a:solidFill>
                  <a:latin typeface="Intel Clear"/>
                  <a:cs typeface="Arial"/>
                </a:rPr>
                <a:t>)</a:t>
              </a:r>
            </a:p>
          </p:txBody>
        </p:sp>
        <p:sp>
          <p:nvSpPr>
            <p:cNvPr id="80" name="Oval 79"/>
            <p:cNvSpPr/>
            <p:nvPr/>
          </p:nvSpPr>
          <p:spPr>
            <a:xfrm>
              <a:off x="7443764" y="2611504"/>
              <a:ext cx="93713" cy="91440"/>
            </a:xfrm>
            <a:prstGeom prst="ellipse">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Intel Clear"/>
                <a:cs typeface="Arial"/>
              </a:endParaRPr>
            </a:p>
          </p:txBody>
        </p:sp>
        <p:sp>
          <p:nvSpPr>
            <p:cNvPr id="81" name="Oval 80"/>
            <p:cNvSpPr/>
            <p:nvPr/>
          </p:nvSpPr>
          <p:spPr>
            <a:xfrm>
              <a:off x="7596045" y="2611504"/>
              <a:ext cx="93713" cy="91440"/>
            </a:xfrm>
            <a:prstGeom prst="ellipse">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Intel Clear"/>
                <a:cs typeface="Arial"/>
              </a:endParaRPr>
            </a:p>
          </p:txBody>
        </p:sp>
        <p:sp>
          <p:nvSpPr>
            <p:cNvPr id="82" name="Oval 81"/>
            <p:cNvSpPr/>
            <p:nvPr/>
          </p:nvSpPr>
          <p:spPr>
            <a:xfrm>
              <a:off x="7760042" y="2611504"/>
              <a:ext cx="93713" cy="91440"/>
            </a:xfrm>
            <a:prstGeom prst="ellipse">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Intel Clear"/>
                <a:cs typeface="Arial"/>
              </a:endParaRPr>
            </a:p>
          </p:txBody>
        </p:sp>
        <p:sp>
          <p:nvSpPr>
            <p:cNvPr id="83" name="TextBox 82"/>
            <p:cNvSpPr txBox="1"/>
            <p:nvPr/>
          </p:nvSpPr>
          <p:spPr>
            <a:xfrm>
              <a:off x="353963" y="796395"/>
              <a:ext cx="3080795" cy="324158"/>
            </a:xfrm>
            <a:prstGeom prst="rect">
              <a:avLst/>
            </a:prstGeom>
            <a:noFill/>
          </p:spPr>
          <p:txBody>
            <a:bodyPr wrap="square" lIns="68580" tIns="34290" rIns="68580" bIns="34290" rtlCol="0">
              <a:spAutoFit/>
            </a:bodyP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71C5"/>
                  </a:solidFill>
                  <a:effectLst/>
                  <a:uLnTx/>
                  <a:uFillTx/>
                  <a:latin typeface="Intel Clear"/>
                </a:rPr>
                <a:t>Previous Architectures</a:t>
              </a:r>
              <a:endParaRPr kumimoji="0" lang="en-US" sz="1400" b="1" i="0" u="none" strike="noStrike" kern="0" cap="none" spc="0" normalizeH="0" baseline="0" noProof="0" dirty="0" smtClean="0">
                <a:ln>
                  <a:noFill/>
                </a:ln>
                <a:solidFill>
                  <a:srgbClr val="0071C5"/>
                </a:solidFill>
                <a:effectLst/>
                <a:uLnTx/>
                <a:uFillTx/>
                <a:latin typeface="Intel Clear"/>
              </a:endParaRPr>
            </a:p>
          </p:txBody>
        </p:sp>
        <p:sp>
          <p:nvSpPr>
            <p:cNvPr id="84" name="TextBox 83"/>
            <p:cNvSpPr txBox="1"/>
            <p:nvPr/>
          </p:nvSpPr>
          <p:spPr>
            <a:xfrm>
              <a:off x="5675789" y="796395"/>
              <a:ext cx="3114249" cy="324158"/>
            </a:xfrm>
            <a:prstGeom prst="rect">
              <a:avLst/>
            </a:prstGeom>
            <a:noFill/>
          </p:spPr>
          <p:txBody>
            <a:bodyPr wrap="square" lIns="68580" tIns="34290" rIns="68580" bIns="34290" rtlCol="0">
              <a:spAutoFit/>
            </a:bodyP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1C5"/>
                  </a:solidFill>
                  <a:effectLst/>
                  <a:uLnTx/>
                  <a:uFillTx/>
                  <a:latin typeface="Intel Clear"/>
                </a:rPr>
                <a:t>Skylake</a:t>
              </a:r>
              <a:r>
                <a:rPr kumimoji="0" lang="en-US" sz="1600" b="1" i="0" u="none" strike="noStrike" kern="0" cap="none" spc="0" normalizeH="0" baseline="0" noProof="0" dirty="0" smtClean="0">
                  <a:ln>
                    <a:noFill/>
                  </a:ln>
                  <a:solidFill>
                    <a:srgbClr val="0071C5"/>
                  </a:solidFill>
                  <a:effectLst/>
                  <a:uLnTx/>
                  <a:uFillTx/>
                  <a:latin typeface="Intel Clear"/>
                </a:rPr>
                <a:t>-SP Architecture</a:t>
              </a:r>
              <a:endParaRPr kumimoji="0" lang="en-US" sz="1400" b="1" i="0" u="none" strike="noStrike" kern="0" cap="none" spc="0" normalizeH="0" baseline="0" noProof="0" dirty="0" smtClean="0">
                <a:ln>
                  <a:noFill/>
                </a:ln>
                <a:solidFill>
                  <a:srgbClr val="0071C5"/>
                </a:solidFill>
                <a:effectLst/>
                <a:uLnTx/>
                <a:uFillTx/>
                <a:latin typeface="Intel Clear"/>
              </a:endParaRPr>
            </a:p>
          </p:txBody>
        </p:sp>
        <p:sp>
          <p:nvSpPr>
            <p:cNvPr id="85" name="Right Arrow 84"/>
            <p:cNvSpPr/>
            <p:nvPr/>
          </p:nvSpPr>
          <p:spPr>
            <a:xfrm>
              <a:off x="4000665" y="2568002"/>
              <a:ext cx="1188458" cy="342447"/>
            </a:xfrm>
            <a:prstGeom prst="rightArrow">
              <a:avLst>
                <a:gd name="adj1" fmla="val 72804"/>
                <a:gd name="adj2" fmla="val 50000"/>
              </a:avLst>
            </a:prstGeom>
            <a:solidFill>
              <a:srgbClr val="C3D600"/>
            </a:solidFill>
            <a:ln w="9525" cap="flat" cmpd="sng" algn="ctr">
              <a:noFill/>
              <a:prstDash val="solid"/>
            </a:ln>
            <a:effectLst/>
          </p:spPr>
          <p:txBody>
            <a:bodyPr lIns="68580" tIns="34290" rIns="68580" bIns="34290"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86" name="Content Placeholder 1"/>
          <p:cNvSpPr txBox="1">
            <a:spLocks/>
          </p:cNvSpPr>
          <p:nvPr/>
        </p:nvSpPr>
        <p:spPr>
          <a:xfrm>
            <a:off x="709481" y="4788071"/>
            <a:ext cx="8445701" cy="1092607"/>
          </a:xfrm>
          <a:prstGeom prst="rect">
            <a:avLst/>
          </a:prstGeom>
        </p:spPr>
        <p:txBody>
          <a:bodyPr vert="horz" wrap="square" lIns="91440" tIns="45720" rIns="91440" bIns="45720" rtlCol="0">
            <a:spAutoFit/>
          </a:bodyPr>
          <a:lstStyle>
            <a:lvl1pPr marL="0" indent="0" algn="l" defTabSz="914400" rtl="0" eaLnBrk="1" latinLnBrk="0" hangingPunct="1">
              <a:spcBef>
                <a:spcPts val="600"/>
              </a:spcBef>
              <a:buClr>
                <a:schemeClr val="accent2"/>
              </a:buClr>
              <a:buFont typeface="Wingdings" panose="05000000000000000000" pitchFamily="2" charset="2"/>
              <a:buNone/>
              <a:defRPr sz="1800" kern="1200">
                <a:solidFill>
                  <a:schemeClr val="accent1"/>
                </a:solidFill>
                <a:latin typeface="+mn-lt"/>
                <a:ea typeface="+mn-ea"/>
                <a:cs typeface="+mn-cs"/>
              </a:defRPr>
            </a:lvl1pPr>
            <a:lvl2pPr marL="171450" indent="-171450" algn="l" defTabSz="914400" rtl="0" eaLnBrk="1" latinLnBrk="0" hangingPunct="1">
              <a:spcBef>
                <a:spcPts val="600"/>
              </a:spcBef>
              <a:buClr>
                <a:schemeClr val="tx2"/>
              </a:buClr>
              <a:buFont typeface="Wingdings" panose="05000000000000000000" pitchFamily="2" charset="2"/>
              <a:buChar char="§"/>
              <a:defRPr sz="1800" kern="1200">
                <a:solidFill>
                  <a:schemeClr val="tx1">
                    <a:lumMod val="65000"/>
                    <a:lumOff val="35000"/>
                  </a:schemeClr>
                </a:solidFill>
                <a:latin typeface="+mn-lt"/>
                <a:ea typeface="+mn-ea"/>
                <a:cs typeface="+mn-cs"/>
              </a:defRPr>
            </a:lvl2pPr>
            <a:lvl3pPr marL="347663" indent="-171450" algn="l" defTabSz="914400" rtl="0" eaLnBrk="1" latinLnBrk="0" hangingPunct="1">
              <a:spcBef>
                <a:spcPts val="600"/>
              </a:spcBef>
              <a:buClr>
                <a:schemeClr val="tx2"/>
              </a:buClr>
              <a:buFont typeface="Intel Clear" panose="020B0604020203020204" pitchFamily="34" charset="0"/>
              <a:buChar char="–"/>
              <a:defRPr sz="1800" kern="1200">
                <a:solidFill>
                  <a:schemeClr val="tx1">
                    <a:lumMod val="65000"/>
                    <a:lumOff val="35000"/>
                  </a:schemeClr>
                </a:solidFill>
                <a:latin typeface="+mn-lt"/>
                <a:ea typeface="+mn-ea"/>
                <a:cs typeface="+mn-cs"/>
              </a:defRPr>
            </a:lvl3pPr>
            <a:lvl4pPr marL="511175" indent="-171450" algn="l" defTabSz="914400" rtl="0" eaLnBrk="1" latinLnBrk="0" hangingPunct="1">
              <a:spcBef>
                <a:spcPts val="600"/>
              </a:spcBef>
              <a:buClr>
                <a:schemeClr val="tx2"/>
              </a:buClr>
              <a:buFont typeface="Intel Clear" panose="020B0604020203020204" pitchFamily="34" charset="0"/>
              <a:buChar char="–"/>
              <a:defRPr sz="1600" kern="1200">
                <a:solidFill>
                  <a:schemeClr val="tx1">
                    <a:lumMod val="65000"/>
                    <a:lumOff val="35000"/>
                  </a:schemeClr>
                </a:solidFill>
                <a:latin typeface="+mn-lt"/>
                <a:ea typeface="+mn-ea"/>
                <a:cs typeface="+mn-cs"/>
              </a:defRPr>
            </a:lvl4pPr>
            <a:lvl5pPr marL="688975" indent="-168275" algn="l" defTabSz="914400" rtl="0" eaLnBrk="1" latinLnBrk="0" hangingPunct="1">
              <a:spcBef>
                <a:spcPts val="600"/>
              </a:spcBef>
              <a:buClr>
                <a:schemeClr val="tx2"/>
              </a:buClr>
              <a:buFont typeface="Intel Clear" panose="020B0604020203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spcBef>
                <a:spcPts val="0"/>
              </a:spcBef>
              <a:spcAft>
                <a:spcPts val="600"/>
              </a:spcAft>
              <a:buClr>
                <a:srgbClr val="003C71"/>
              </a:buClr>
              <a:buFont typeface="Wingdings" panose="05000000000000000000" pitchFamily="2" charset="2"/>
              <a:buChar char="§"/>
            </a:pPr>
            <a:r>
              <a:rPr lang="en-US" sz="2400" dirty="0">
                <a:solidFill>
                  <a:schemeClr val="tx2"/>
                </a:solidFill>
                <a:cs typeface="Intel Clear" panose="020B0604020203020204" pitchFamily="34" charset="0"/>
              </a:rPr>
              <a:t>Shared L3 changed from inclusive to non-inclusive:</a:t>
            </a:r>
          </a:p>
          <a:p>
            <a:pPr lvl="4">
              <a:spcBef>
                <a:spcPts val="0"/>
              </a:spcBef>
              <a:buClr>
                <a:srgbClr val="003C71"/>
              </a:buClr>
              <a:buFont typeface="Arial" panose="020B0604020202020204" pitchFamily="34" charset="0"/>
              <a:buChar char="•"/>
            </a:pPr>
            <a:r>
              <a:rPr lang="en-US" sz="1800" dirty="0">
                <a:solidFill>
                  <a:schemeClr val="tx2"/>
                </a:solidFill>
              </a:rPr>
              <a:t>Inclusive (prior architectures) </a:t>
            </a:r>
            <a:r>
              <a:rPr lang="en-US" sz="1800" dirty="0">
                <a:solidFill>
                  <a:schemeClr val="tx2"/>
                </a:solidFill>
                <a:sym typeface="Wingdings" panose="05000000000000000000" pitchFamily="2" charset="2"/>
              </a:rPr>
              <a:t> L3 has copies of all lines in L2</a:t>
            </a:r>
          </a:p>
          <a:p>
            <a:pPr lvl="4">
              <a:spcBef>
                <a:spcPts val="0"/>
              </a:spcBef>
              <a:buClr>
                <a:srgbClr val="003C71"/>
              </a:buClr>
              <a:buFont typeface="Arial" panose="020B0604020202020204" pitchFamily="34" charset="0"/>
              <a:buChar char="•"/>
            </a:pPr>
            <a:r>
              <a:rPr lang="en-US" sz="1800" dirty="0">
                <a:solidFill>
                  <a:schemeClr val="tx2"/>
                </a:solidFill>
                <a:sym typeface="Wingdings" panose="05000000000000000000" pitchFamily="2" charset="2"/>
              </a:rPr>
              <a:t>Non-inclusive (Skylake architecture)  lines in L2 </a:t>
            </a:r>
            <a:r>
              <a:rPr lang="en-US" sz="1800" b="1" i="1" dirty="0">
                <a:solidFill>
                  <a:schemeClr val="tx2"/>
                </a:solidFill>
                <a:sym typeface="Wingdings" panose="05000000000000000000" pitchFamily="2" charset="2"/>
              </a:rPr>
              <a:t>may not</a:t>
            </a:r>
            <a:r>
              <a:rPr lang="en-US" sz="1800" dirty="0">
                <a:solidFill>
                  <a:schemeClr val="tx2"/>
                </a:solidFill>
                <a:sym typeface="Wingdings" panose="05000000000000000000" pitchFamily="2" charset="2"/>
              </a:rPr>
              <a:t> exist in </a:t>
            </a:r>
            <a:r>
              <a:rPr lang="en-US" sz="1800" dirty="0" smtClean="0">
                <a:solidFill>
                  <a:schemeClr val="tx2"/>
                </a:solidFill>
                <a:sym typeface="Wingdings" panose="05000000000000000000" pitchFamily="2" charset="2"/>
              </a:rPr>
              <a:t>L3</a:t>
            </a:r>
            <a:endParaRPr lang="en-US" sz="1800" dirty="0">
              <a:solidFill>
                <a:schemeClr val="tx2"/>
              </a:solidFill>
              <a:sym typeface="Wingdings" panose="05000000000000000000" pitchFamily="2" charset="2"/>
            </a:endParaRPr>
          </a:p>
        </p:txBody>
      </p:sp>
      <p:sp>
        <p:nvSpPr>
          <p:cNvPr id="87" name="Rectangle 86"/>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defTabSz="914400"/>
            <a:r>
              <a:rPr lang="en-US" sz="2400" b="1" kern="0" dirty="0">
                <a:ln/>
                <a:solidFill>
                  <a:srgbClr val="F3D54E"/>
                </a:solidFill>
                <a:latin typeface="Intel Clear"/>
              </a:rPr>
              <a:t>On-chip cache balance shifted from shared-distributed </a:t>
            </a:r>
            <a:endParaRPr lang="en-US" sz="2400" b="1" kern="0" dirty="0" smtClean="0">
              <a:ln/>
              <a:solidFill>
                <a:srgbClr val="F3D54E"/>
              </a:solidFill>
              <a:latin typeface="Intel Clear"/>
            </a:endParaRPr>
          </a:p>
          <a:p>
            <a:pPr lvl="0" algn="ctr" defTabSz="914400"/>
            <a:r>
              <a:rPr lang="en-US" sz="2400" b="1" kern="0" dirty="0" smtClean="0">
                <a:ln/>
                <a:solidFill>
                  <a:srgbClr val="F3D54E"/>
                </a:solidFill>
                <a:latin typeface="Intel Clear"/>
              </a:rPr>
              <a:t>(</a:t>
            </a:r>
            <a:r>
              <a:rPr lang="en-US" sz="2400" b="1" kern="0" dirty="0">
                <a:ln/>
                <a:solidFill>
                  <a:srgbClr val="F3D54E"/>
                </a:solidFill>
                <a:latin typeface="Intel Clear"/>
              </a:rPr>
              <a:t>prior architectures</a:t>
            </a:r>
            <a:r>
              <a:rPr lang="en-US" sz="2400" b="1" kern="0" dirty="0" smtClean="0">
                <a:ln/>
                <a:solidFill>
                  <a:srgbClr val="F3D54E"/>
                </a:solidFill>
                <a:latin typeface="Intel Clear"/>
              </a:rPr>
              <a:t>)  to private-local </a:t>
            </a:r>
            <a:r>
              <a:rPr lang="en-US" sz="2400" b="1" kern="0" dirty="0">
                <a:ln/>
                <a:solidFill>
                  <a:srgbClr val="F3D54E"/>
                </a:solidFill>
                <a:latin typeface="Intel Clear"/>
              </a:rPr>
              <a:t>(</a:t>
            </a:r>
            <a:r>
              <a:rPr lang="en-US" sz="2400" b="1" kern="0" dirty="0" err="1">
                <a:ln/>
                <a:solidFill>
                  <a:srgbClr val="F3D54E"/>
                </a:solidFill>
                <a:latin typeface="Intel Clear"/>
              </a:rPr>
              <a:t>Skylake</a:t>
            </a:r>
            <a:r>
              <a:rPr lang="en-US" sz="2400" b="1" kern="0" dirty="0">
                <a:ln/>
                <a:solidFill>
                  <a:srgbClr val="F3D54E"/>
                </a:solidFill>
                <a:latin typeface="Intel Clear"/>
              </a:rPr>
              <a:t> architecture</a:t>
            </a:r>
            <a:r>
              <a:rPr lang="en-US" sz="2400" b="1" kern="0" dirty="0" smtClean="0">
                <a:ln/>
                <a:solidFill>
                  <a:srgbClr val="F3D54E"/>
                </a:solidFill>
                <a:latin typeface="Intel Clear"/>
              </a:rPr>
              <a:t>)</a:t>
            </a:r>
            <a:endParaRPr kumimoji="0" lang="en-US" sz="1800" b="1" i="0" u="none" strike="noStrike" kern="0" cap="none" spc="0" normalizeH="0" baseline="30000" noProof="0" dirty="0" smtClean="0">
              <a:ln/>
              <a:solidFill>
                <a:srgbClr val="F3D54E"/>
              </a:solidFill>
              <a:effectLst/>
              <a:uLnTx/>
              <a:uFillTx/>
              <a:latin typeface="Intel Clear"/>
              <a:ea typeface="+mn-ea"/>
              <a:cs typeface="+mn-cs"/>
            </a:endParaRPr>
          </a:p>
        </p:txBody>
      </p:sp>
      <p:sp>
        <p:nvSpPr>
          <p:cNvPr id="88" name="Content Placeholder 1"/>
          <p:cNvSpPr txBox="1">
            <a:spLocks/>
          </p:cNvSpPr>
          <p:nvPr/>
        </p:nvSpPr>
        <p:spPr>
          <a:xfrm>
            <a:off x="548640" y="1304979"/>
            <a:ext cx="11196914" cy="1354217"/>
          </a:xfrm>
          <a:prstGeom prst="rect">
            <a:avLst/>
          </a:prstGeom>
        </p:spPr>
        <p:txBody>
          <a:bodyPr vert="horz" wrap="square" lIns="91440" tIns="45720" rIns="91440" bIns="45720" rtlCol="0">
            <a:spAutoFit/>
          </a:bodyPr>
          <a:lstStyle>
            <a:lvl1pPr marL="0" indent="0" algn="l" defTabSz="914400" rtl="0" eaLnBrk="1" latinLnBrk="0" hangingPunct="1">
              <a:spcBef>
                <a:spcPts val="600"/>
              </a:spcBef>
              <a:buClr>
                <a:schemeClr val="accent2"/>
              </a:buClr>
              <a:buFont typeface="Wingdings" panose="05000000000000000000" pitchFamily="2" charset="2"/>
              <a:buNone/>
              <a:defRPr sz="1800" kern="1200">
                <a:solidFill>
                  <a:schemeClr val="accent1"/>
                </a:solidFill>
                <a:latin typeface="+mn-lt"/>
                <a:ea typeface="+mn-ea"/>
                <a:cs typeface="+mn-cs"/>
              </a:defRPr>
            </a:lvl1pPr>
            <a:lvl2pPr marL="171450" indent="-171450" algn="l" defTabSz="914400" rtl="0" eaLnBrk="1" latinLnBrk="0" hangingPunct="1">
              <a:spcBef>
                <a:spcPts val="600"/>
              </a:spcBef>
              <a:buClr>
                <a:schemeClr val="tx2"/>
              </a:buClr>
              <a:buFont typeface="Wingdings" panose="05000000000000000000" pitchFamily="2" charset="2"/>
              <a:buChar char="§"/>
              <a:defRPr sz="1800" kern="1200">
                <a:solidFill>
                  <a:schemeClr val="tx1">
                    <a:lumMod val="65000"/>
                    <a:lumOff val="35000"/>
                  </a:schemeClr>
                </a:solidFill>
                <a:latin typeface="+mn-lt"/>
                <a:ea typeface="+mn-ea"/>
                <a:cs typeface="+mn-cs"/>
              </a:defRPr>
            </a:lvl2pPr>
            <a:lvl3pPr marL="347663" indent="-171450" algn="l" defTabSz="914400" rtl="0" eaLnBrk="1" latinLnBrk="0" hangingPunct="1">
              <a:spcBef>
                <a:spcPts val="600"/>
              </a:spcBef>
              <a:buClr>
                <a:schemeClr val="tx2"/>
              </a:buClr>
              <a:buFont typeface="Intel Clear" panose="020B0604020203020204" pitchFamily="34" charset="0"/>
              <a:buChar char="–"/>
              <a:defRPr sz="1800" kern="1200">
                <a:solidFill>
                  <a:schemeClr val="tx1">
                    <a:lumMod val="65000"/>
                    <a:lumOff val="35000"/>
                  </a:schemeClr>
                </a:solidFill>
                <a:latin typeface="+mn-lt"/>
                <a:ea typeface="+mn-ea"/>
                <a:cs typeface="+mn-cs"/>
              </a:defRPr>
            </a:lvl3pPr>
            <a:lvl4pPr marL="511175" indent="-171450" algn="l" defTabSz="914400" rtl="0" eaLnBrk="1" latinLnBrk="0" hangingPunct="1">
              <a:spcBef>
                <a:spcPts val="600"/>
              </a:spcBef>
              <a:buClr>
                <a:schemeClr val="tx2"/>
              </a:buClr>
              <a:buFont typeface="Intel Clear" panose="020B0604020203020204" pitchFamily="34" charset="0"/>
              <a:buChar char="–"/>
              <a:defRPr sz="1600" kern="1200">
                <a:solidFill>
                  <a:schemeClr val="tx1">
                    <a:lumMod val="65000"/>
                    <a:lumOff val="35000"/>
                  </a:schemeClr>
                </a:solidFill>
                <a:latin typeface="+mn-lt"/>
                <a:ea typeface="+mn-ea"/>
                <a:cs typeface="+mn-cs"/>
              </a:defRPr>
            </a:lvl4pPr>
            <a:lvl5pPr marL="688975" indent="-168275" algn="l" defTabSz="914400" rtl="0" eaLnBrk="1" latinLnBrk="0" hangingPunct="1">
              <a:spcBef>
                <a:spcPts val="600"/>
              </a:spcBef>
              <a:buClr>
                <a:schemeClr val="tx2"/>
              </a:buClr>
              <a:buFont typeface="Intel Clear" panose="020B0604020203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spcBef>
                <a:spcPts val="0"/>
              </a:spcBef>
              <a:spcAft>
                <a:spcPts val="1200"/>
              </a:spcAft>
              <a:buClr>
                <a:srgbClr val="003C71"/>
              </a:buClr>
              <a:buFont typeface="Wingdings" panose="05000000000000000000" pitchFamily="2" charset="2"/>
              <a:buChar char="§"/>
            </a:pPr>
            <a:r>
              <a:rPr lang="en-US" sz="2400" dirty="0" smtClean="0">
                <a:solidFill>
                  <a:schemeClr val="tx2"/>
                </a:solidFill>
                <a:cs typeface="Intel Clear" panose="020B0604020203020204" pitchFamily="34" charset="0"/>
              </a:rPr>
              <a:t>Shared-distributed </a:t>
            </a:r>
            <a:r>
              <a:rPr lang="en-US" sz="2400" dirty="0">
                <a:solidFill>
                  <a:schemeClr val="tx2"/>
                </a:solidFill>
                <a:cs typeface="Intel Clear" panose="020B0604020203020204" pitchFamily="34" charset="0"/>
                <a:sym typeface="Wingdings" panose="05000000000000000000" pitchFamily="2" charset="2"/>
              </a:rPr>
              <a:t></a:t>
            </a:r>
            <a:r>
              <a:rPr lang="en-US" sz="2400" dirty="0">
                <a:solidFill>
                  <a:schemeClr val="tx2"/>
                </a:solidFill>
                <a:cs typeface="Intel Clear" panose="020B0604020203020204" pitchFamily="34" charset="0"/>
              </a:rPr>
              <a:t> shared-distributed L3 is primary </a:t>
            </a:r>
            <a:r>
              <a:rPr lang="en-US" sz="2400" dirty="0" smtClean="0">
                <a:solidFill>
                  <a:schemeClr val="tx2"/>
                </a:solidFill>
                <a:cs typeface="Intel Clear" panose="020B0604020203020204" pitchFamily="34" charset="0"/>
              </a:rPr>
              <a:t>cache</a:t>
            </a:r>
          </a:p>
          <a:p>
            <a:pPr lvl="2">
              <a:spcBef>
                <a:spcPts val="0"/>
              </a:spcBef>
              <a:buClr>
                <a:srgbClr val="003C71"/>
              </a:buClr>
              <a:buFont typeface="Wingdings" panose="05000000000000000000" pitchFamily="2" charset="2"/>
              <a:buChar char="§"/>
            </a:pPr>
            <a:r>
              <a:rPr lang="en-US" sz="2400" dirty="0" smtClean="0">
                <a:solidFill>
                  <a:schemeClr val="tx2"/>
                </a:solidFill>
                <a:cs typeface="Intel Clear" panose="020B0604020203020204" pitchFamily="34" charset="0"/>
              </a:rPr>
              <a:t>Private-local </a:t>
            </a:r>
            <a:r>
              <a:rPr lang="en-US" sz="2400" dirty="0">
                <a:solidFill>
                  <a:schemeClr val="tx2"/>
                </a:solidFill>
                <a:cs typeface="Intel Clear" panose="020B0604020203020204" pitchFamily="34" charset="0"/>
                <a:sym typeface="Wingdings" panose="05000000000000000000" pitchFamily="2" charset="2"/>
              </a:rPr>
              <a:t></a:t>
            </a:r>
            <a:r>
              <a:rPr lang="en-US" sz="2400" dirty="0">
                <a:solidFill>
                  <a:schemeClr val="tx2"/>
                </a:solidFill>
                <a:cs typeface="Intel Clear" panose="020B0604020203020204" pitchFamily="34" charset="0"/>
              </a:rPr>
              <a:t> private L2 becomes primary cache with shared L3 used as overflow </a:t>
            </a:r>
            <a:r>
              <a:rPr lang="en-US" sz="2400" dirty="0" smtClean="0">
                <a:solidFill>
                  <a:schemeClr val="tx2"/>
                </a:solidFill>
                <a:cs typeface="Intel Clear" panose="020B0604020203020204" pitchFamily="34" charset="0"/>
              </a:rPr>
              <a:t>cache</a:t>
            </a:r>
            <a:endParaRPr lang="en-US" sz="2400" dirty="0">
              <a:solidFill>
                <a:schemeClr val="tx2"/>
              </a:solidFill>
              <a:cs typeface="Intel Clear" panose="020B0604020203020204" pitchFamily="34" charset="0"/>
            </a:endParaRPr>
          </a:p>
        </p:txBody>
      </p:sp>
    </p:spTree>
    <p:extLst>
      <p:ext uri="{BB962C8B-B14F-4D97-AF65-F5344CB8AC3E}">
        <p14:creationId xmlns:p14="http://schemas.microsoft.com/office/powerpoint/2010/main" val="15290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a:t>
            </a:r>
            <a:r>
              <a:rPr lang="en-US" dirty="0"/>
              <a:t>vs Non-Inclusive L3</a:t>
            </a:r>
          </a:p>
        </p:txBody>
      </p:sp>
      <p:sp>
        <p:nvSpPr>
          <p:cNvPr id="33" name="Content Placeholder 2"/>
          <p:cNvSpPr txBox="1">
            <a:spLocks/>
          </p:cNvSpPr>
          <p:nvPr/>
        </p:nvSpPr>
        <p:spPr>
          <a:xfrm>
            <a:off x="296251" y="1132927"/>
            <a:ext cx="11989869" cy="2156043"/>
          </a:xfrm>
          <a:prstGeom prst="roundRect">
            <a:avLst>
              <a:gd name="adj" fmla="val 3862"/>
            </a:avLst>
          </a:prstGeom>
          <a:noFill/>
          <a:ln>
            <a:noFill/>
          </a:ln>
          <a:effectLst/>
        </p:spPr>
        <p:style>
          <a:lnRef idx="1">
            <a:schemeClr val="accent2"/>
          </a:lnRef>
          <a:fillRef idx="2">
            <a:schemeClr val="accent2"/>
          </a:fillRef>
          <a:effectRef idx="1">
            <a:schemeClr val="accent2"/>
          </a:effectRef>
          <a:fontRef idx="minor">
            <a:schemeClr val="dk1"/>
          </a:fontRef>
        </p:style>
        <p:txBody>
          <a:bodyPr lIns="121920" tIns="60960" rIns="121920" bIns="60960" anchor="ctr" anchorCtr="0"/>
          <a:lstStyle>
            <a:lvl1pPr marL="0" indent="0" algn="l" defTabSz="457200" rtl="0" eaLnBrk="1" latinLnBrk="0" hangingPunct="1">
              <a:spcBef>
                <a:spcPts val="1200"/>
              </a:spcBef>
              <a:spcAft>
                <a:spcPts val="0"/>
              </a:spcAft>
              <a:buFont typeface="Arial"/>
              <a:buNone/>
              <a:defRPr sz="1800" b="0" kern="1200">
                <a:solidFill>
                  <a:srgbClr val="0071C5"/>
                </a:solidFill>
                <a:latin typeface="Neo Sans Intel"/>
                <a:ea typeface="+mn-ea"/>
                <a:cs typeface="Neo Sans Intel"/>
              </a:defRPr>
            </a:lvl1pPr>
            <a:lvl2pPr marL="225425" indent="-225425" algn="l" defTabSz="457200" rtl="0" eaLnBrk="1" latinLnBrk="0" hangingPunct="1">
              <a:spcBef>
                <a:spcPts val="800"/>
              </a:spcBef>
              <a:buFont typeface="Wingdings" charset="2"/>
              <a:buChar char="§"/>
              <a:defRPr sz="1600" kern="1200" baseline="0">
                <a:solidFill>
                  <a:schemeClr val="tx2"/>
                </a:solidFill>
                <a:latin typeface="Neo Sans Intel"/>
                <a:ea typeface="+mn-ea"/>
                <a:cs typeface="Neo Sans Intel Medium"/>
              </a:defRPr>
            </a:lvl2pPr>
            <a:lvl3pPr marL="571500" indent="-228600" algn="l" defTabSz="457200" rtl="0" eaLnBrk="1" latinLnBrk="0" hangingPunct="1">
              <a:spcBef>
                <a:spcPts val="400"/>
              </a:spcBef>
              <a:buFont typeface="Wingdings" charset="2"/>
              <a:buChar char="§"/>
              <a:defRPr sz="1600" kern="1200">
                <a:solidFill>
                  <a:schemeClr val="tx2"/>
                </a:solidFill>
                <a:latin typeface="Neo Sans Intel"/>
                <a:ea typeface="+mn-ea"/>
                <a:cs typeface="Neo Sans Intel"/>
              </a:defRPr>
            </a:lvl3pPr>
            <a:lvl4pPr marL="969963" indent="-228600" algn="l" defTabSz="457200" rtl="0" eaLnBrk="1" latinLnBrk="0" hangingPunct="1">
              <a:spcBef>
                <a:spcPts val="2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lvl="2" indent="-171450" defTabSz="914400">
              <a:spcBef>
                <a:spcPts val="0"/>
              </a:spcBef>
              <a:spcAft>
                <a:spcPts val="1200"/>
              </a:spcAft>
              <a:buClr>
                <a:srgbClr val="003C71"/>
              </a:buClr>
              <a:buFont typeface="Wingdings" panose="05000000000000000000" pitchFamily="2" charset="2"/>
              <a:buChar char="§"/>
            </a:pPr>
            <a:r>
              <a:rPr lang="en-US" sz="2400" dirty="0">
                <a:latin typeface="+mn-lt"/>
                <a:cs typeface="Intel Clear" panose="020B0604020203020204" pitchFamily="34" charset="0"/>
              </a:rPr>
              <a:t>Memory reads fill directly to the L2, no longer to both the L2 and L3</a:t>
            </a:r>
          </a:p>
          <a:p>
            <a:pPr marL="347663" lvl="2" indent="-171450" defTabSz="914400">
              <a:spcBef>
                <a:spcPts val="0"/>
              </a:spcBef>
              <a:spcAft>
                <a:spcPts val="1200"/>
              </a:spcAft>
              <a:buClr>
                <a:srgbClr val="003C71"/>
              </a:buClr>
              <a:buFont typeface="Wingdings" panose="05000000000000000000" pitchFamily="2" charset="2"/>
              <a:buChar char="§"/>
            </a:pPr>
            <a:r>
              <a:rPr lang="en-US" sz="2400" dirty="0">
                <a:latin typeface="+mn-lt"/>
                <a:cs typeface="Intel Clear" panose="020B0604020203020204" pitchFamily="34" charset="0"/>
              </a:rPr>
              <a:t>When a L2 line needs to be removed, both modified and unmodified lines are written </a:t>
            </a:r>
            <a:r>
              <a:rPr lang="en-US" sz="2400" dirty="0" smtClean="0">
                <a:latin typeface="+mn-lt"/>
                <a:cs typeface="Intel Clear" panose="020B0604020203020204" pitchFamily="34" charset="0"/>
              </a:rPr>
              <a:t>back to DRAM</a:t>
            </a:r>
            <a:endParaRPr lang="en-US" sz="2400" dirty="0">
              <a:latin typeface="+mn-lt"/>
              <a:cs typeface="Intel Clear" panose="020B0604020203020204" pitchFamily="34" charset="0"/>
            </a:endParaRPr>
          </a:p>
          <a:p>
            <a:pPr marL="347663" lvl="2" indent="-171450" defTabSz="914400">
              <a:spcBef>
                <a:spcPts val="0"/>
              </a:spcBef>
              <a:spcAft>
                <a:spcPts val="1200"/>
              </a:spcAft>
              <a:buClr>
                <a:srgbClr val="003C71"/>
              </a:buClr>
              <a:buFont typeface="Wingdings" panose="05000000000000000000" pitchFamily="2" charset="2"/>
              <a:buChar char="§"/>
            </a:pPr>
            <a:r>
              <a:rPr lang="en-US" sz="2400" dirty="0">
                <a:latin typeface="+mn-lt"/>
                <a:cs typeface="Intel Clear" panose="020B0604020203020204" pitchFamily="34" charset="0"/>
              </a:rPr>
              <a:t>Data shared across cores are copied into the L3 for servicing future L2 misses</a:t>
            </a:r>
          </a:p>
        </p:txBody>
      </p:sp>
      <p:sp>
        <p:nvSpPr>
          <p:cNvPr id="90" name="Rectangle 89"/>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defTabSz="914400"/>
            <a:r>
              <a:rPr lang="en-US" sz="2400" b="1" kern="0" dirty="0" smtClean="0">
                <a:ln/>
                <a:solidFill>
                  <a:srgbClr val="F3D54E"/>
                </a:solidFill>
                <a:latin typeface="Intel Clear"/>
              </a:rPr>
              <a:t>Though </a:t>
            </a:r>
            <a:r>
              <a:rPr lang="en-US" sz="2400" b="1" kern="0" dirty="0">
                <a:ln/>
                <a:solidFill>
                  <a:srgbClr val="F3D54E"/>
                </a:solidFill>
                <a:latin typeface="Intel Clear"/>
              </a:rPr>
              <a:t>software should be agnostic to the change, </a:t>
            </a:r>
            <a:endParaRPr lang="en-US" sz="2400" b="1" kern="0" dirty="0" smtClean="0">
              <a:ln/>
              <a:solidFill>
                <a:srgbClr val="F3D54E"/>
              </a:solidFill>
              <a:latin typeface="Intel Clear"/>
            </a:endParaRPr>
          </a:p>
          <a:p>
            <a:pPr lvl="0" algn="ctr" defTabSz="914400"/>
            <a:r>
              <a:rPr lang="en-US" sz="2400" b="1" kern="0" dirty="0" smtClean="0">
                <a:ln/>
                <a:solidFill>
                  <a:srgbClr val="F3D54E"/>
                </a:solidFill>
                <a:latin typeface="Intel Clear"/>
              </a:rPr>
              <a:t>it </a:t>
            </a:r>
            <a:r>
              <a:rPr lang="en-US" sz="2400" b="1" kern="0" dirty="0">
                <a:ln/>
                <a:solidFill>
                  <a:srgbClr val="F3D54E"/>
                </a:solidFill>
                <a:latin typeface="Intel Clear"/>
              </a:rPr>
              <a:t>may see different traffic pattern versus prior server implementations</a:t>
            </a:r>
          </a:p>
        </p:txBody>
      </p:sp>
      <p:sp>
        <p:nvSpPr>
          <p:cNvPr id="102" name="Title 2"/>
          <p:cNvSpPr txBox="1">
            <a:spLocks/>
          </p:cNvSpPr>
          <p:nvPr/>
        </p:nvSpPr>
        <p:spPr>
          <a:xfrm>
            <a:off x="2630696" y="3150854"/>
            <a:ext cx="2015742" cy="452923"/>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71C5"/>
                </a:solidFill>
                <a:effectLst/>
                <a:uLnTx/>
                <a:uFillTx/>
                <a:latin typeface="Intel Clear"/>
                <a:ea typeface="+mj-ea"/>
                <a:cs typeface="+mj-cs"/>
              </a:rPr>
              <a:t>Inclusive L3</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71C5"/>
                </a:solidFill>
                <a:effectLst/>
                <a:uLnTx/>
                <a:uFillTx/>
                <a:latin typeface="Intel Clear"/>
                <a:ea typeface="+mj-ea"/>
                <a:cs typeface="+mj-cs"/>
              </a:rPr>
              <a:t>(prior architectures)</a:t>
            </a:r>
            <a:endParaRPr kumimoji="0" lang="en-US" sz="1400" b="1" i="0" u="none" strike="noStrike" kern="1200" cap="none" spc="0" normalizeH="0" baseline="0" noProof="0" dirty="0">
              <a:ln>
                <a:noFill/>
              </a:ln>
              <a:solidFill>
                <a:srgbClr val="0071C5"/>
              </a:solidFill>
              <a:effectLst/>
              <a:uLnTx/>
              <a:uFillTx/>
              <a:latin typeface="Intel Clear"/>
              <a:ea typeface="+mj-ea"/>
              <a:cs typeface="+mj-cs"/>
            </a:endParaRPr>
          </a:p>
        </p:txBody>
      </p:sp>
      <p:grpSp>
        <p:nvGrpSpPr>
          <p:cNvPr id="3" name="Group 2"/>
          <p:cNvGrpSpPr/>
          <p:nvPr/>
        </p:nvGrpSpPr>
        <p:grpSpPr>
          <a:xfrm>
            <a:off x="2668474" y="3634258"/>
            <a:ext cx="1304447" cy="2283380"/>
            <a:chOff x="1744096" y="3491383"/>
            <a:chExt cx="1304447" cy="2283380"/>
          </a:xfrm>
        </p:grpSpPr>
        <p:sp>
          <p:nvSpPr>
            <p:cNvPr id="93" name="Rectangle 92"/>
            <p:cNvSpPr/>
            <p:nvPr/>
          </p:nvSpPr>
          <p:spPr>
            <a:xfrm>
              <a:off x="2283740" y="3491383"/>
              <a:ext cx="648975" cy="440240"/>
            </a:xfrm>
            <a:prstGeom prst="rect">
              <a:avLst/>
            </a:prstGeom>
            <a:solidFill>
              <a:srgbClr val="0071C5"/>
            </a:soli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Intel Clear"/>
                  <a:ea typeface="+mn-ea"/>
                  <a:cs typeface="+mn-cs"/>
                </a:rPr>
                <a:t>L2</a:t>
              </a:r>
              <a:br>
                <a:rPr kumimoji="0" lang="en-US" sz="1200" b="1" i="0" u="none" strike="noStrike" kern="0" cap="none" spc="0" normalizeH="0" baseline="0" noProof="0" dirty="0" smtClean="0">
                  <a:ln>
                    <a:noFill/>
                  </a:ln>
                  <a:solidFill>
                    <a:prstClr val="white"/>
                  </a:solidFill>
                  <a:effectLst/>
                  <a:uLnTx/>
                  <a:uFillTx/>
                  <a:latin typeface="Intel Clear"/>
                  <a:ea typeface="+mn-ea"/>
                  <a:cs typeface="+mn-cs"/>
                </a:rPr>
              </a:br>
              <a:r>
                <a:rPr kumimoji="0" lang="en-US" sz="1200" b="1" i="0" u="none" strike="noStrike" kern="0" cap="none" spc="0" normalizeH="0" baseline="0" noProof="0" dirty="0" smtClean="0">
                  <a:ln>
                    <a:noFill/>
                  </a:ln>
                  <a:solidFill>
                    <a:prstClr val="white"/>
                  </a:solidFill>
                  <a:effectLst/>
                  <a:uLnTx/>
                  <a:uFillTx/>
                  <a:latin typeface="Intel Clear"/>
                  <a:ea typeface="+mn-ea"/>
                  <a:cs typeface="+mn-cs"/>
                </a:rPr>
                <a:t>256kB</a:t>
              </a:r>
            </a:p>
          </p:txBody>
        </p:sp>
        <p:sp>
          <p:nvSpPr>
            <p:cNvPr id="94" name="Rectangle 93"/>
            <p:cNvSpPr/>
            <p:nvPr/>
          </p:nvSpPr>
          <p:spPr>
            <a:xfrm>
              <a:off x="2097567" y="4253953"/>
              <a:ext cx="950976" cy="896071"/>
            </a:xfrm>
            <a:prstGeom prst="rect">
              <a:avLst/>
            </a:prstGeom>
            <a:solidFill>
              <a:srgbClr val="0071C5"/>
            </a:soli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2.5 MB</a:t>
              </a:r>
            </a:p>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L3</a:t>
              </a:r>
            </a:p>
          </p:txBody>
        </p:sp>
        <p:sp>
          <p:nvSpPr>
            <p:cNvPr id="95" name="Freeform 94"/>
            <p:cNvSpPr/>
            <p:nvPr/>
          </p:nvSpPr>
          <p:spPr>
            <a:xfrm>
              <a:off x="1744096" y="3659455"/>
              <a:ext cx="547266" cy="1996874"/>
            </a:xfrm>
            <a:custGeom>
              <a:avLst/>
              <a:gdLst>
                <a:gd name="connsiteX0" fmla="*/ 687229 w 847249"/>
                <a:gd name="connsiteY0" fmla="*/ 2499360 h 2499360"/>
                <a:gd name="connsiteX1" fmla="*/ 77629 w 847249"/>
                <a:gd name="connsiteY1" fmla="*/ 1988820 h 2499360"/>
                <a:gd name="connsiteX2" fmla="*/ 92869 w 847249"/>
                <a:gd name="connsiteY2" fmla="*/ 419100 h 2499360"/>
                <a:gd name="connsiteX3" fmla="*/ 847249 w 847249"/>
                <a:gd name="connsiteY3" fmla="*/ 0 h 2499360"/>
              </a:gdLst>
              <a:ahLst/>
              <a:cxnLst>
                <a:cxn ang="0">
                  <a:pos x="connsiteX0" y="connsiteY0"/>
                </a:cxn>
                <a:cxn ang="0">
                  <a:pos x="connsiteX1" y="connsiteY1"/>
                </a:cxn>
                <a:cxn ang="0">
                  <a:pos x="connsiteX2" y="connsiteY2"/>
                </a:cxn>
                <a:cxn ang="0">
                  <a:pos x="connsiteX3" y="connsiteY3"/>
                </a:cxn>
              </a:cxnLst>
              <a:rect l="l" t="t" r="r" b="b"/>
              <a:pathLst>
                <a:path w="847249" h="2499360">
                  <a:moveTo>
                    <a:pt x="687229" y="2499360"/>
                  </a:moveTo>
                  <a:cubicBezTo>
                    <a:pt x="431959" y="2417445"/>
                    <a:pt x="176689" y="2335530"/>
                    <a:pt x="77629" y="1988820"/>
                  </a:cubicBezTo>
                  <a:cubicBezTo>
                    <a:pt x="-21431" y="1642110"/>
                    <a:pt x="-35401" y="750570"/>
                    <a:pt x="92869" y="419100"/>
                  </a:cubicBezTo>
                  <a:cubicBezTo>
                    <a:pt x="221139" y="87630"/>
                    <a:pt x="534194" y="43815"/>
                    <a:pt x="847249" y="0"/>
                  </a:cubicBezTo>
                </a:path>
              </a:pathLst>
            </a:custGeom>
            <a:noFill/>
            <a:ln w="9525" cap="flat" cmpd="sng" algn="ctr">
              <a:solidFill>
                <a:srgbClr val="00AEEF"/>
              </a:solidFill>
              <a:prstDash val="solid"/>
              <a:tailEnd type="triangle"/>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6" name="TextBox 95"/>
            <p:cNvSpPr txBox="1"/>
            <p:nvPr/>
          </p:nvSpPr>
          <p:spPr>
            <a:xfrm>
              <a:off x="1757182" y="5436209"/>
              <a:ext cx="335280" cy="33855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C71"/>
                  </a:solidFill>
                  <a:effectLst/>
                  <a:uLnTx/>
                  <a:uFillTx/>
                  <a:latin typeface="Intel Clear"/>
                  <a:cs typeface="Intel Clear" panose="020B0604020203020204" pitchFamily="34" charset="0"/>
                </a:rPr>
                <a:t>1</a:t>
              </a:r>
            </a:p>
          </p:txBody>
        </p:sp>
        <p:sp>
          <p:nvSpPr>
            <p:cNvPr id="97" name="Freeform 96"/>
            <p:cNvSpPr/>
            <p:nvPr/>
          </p:nvSpPr>
          <p:spPr>
            <a:xfrm>
              <a:off x="1841855" y="4594295"/>
              <a:ext cx="612328" cy="1031554"/>
            </a:xfrm>
            <a:custGeom>
              <a:avLst/>
              <a:gdLst>
                <a:gd name="connsiteX0" fmla="*/ 612328 w 612328"/>
                <a:gd name="connsiteY0" fmla="*/ 1031554 h 1031554"/>
                <a:gd name="connsiteX1" fmla="*/ 147508 w 612328"/>
                <a:gd name="connsiteY1" fmla="*/ 719134 h 1031554"/>
                <a:gd name="connsiteX2" fmla="*/ 2728 w 612328"/>
                <a:gd name="connsiteY2" fmla="*/ 109534 h 1031554"/>
                <a:gd name="connsiteX3" fmla="*/ 246568 w 612328"/>
                <a:gd name="connsiteY3" fmla="*/ 2854 h 1031554"/>
              </a:gdLst>
              <a:ahLst/>
              <a:cxnLst>
                <a:cxn ang="0">
                  <a:pos x="connsiteX0" y="connsiteY0"/>
                </a:cxn>
                <a:cxn ang="0">
                  <a:pos x="connsiteX1" y="connsiteY1"/>
                </a:cxn>
                <a:cxn ang="0">
                  <a:pos x="connsiteX2" y="connsiteY2"/>
                </a:cxn>
                <a:cxn ang="0">
                  <a:pos x="connsiteX3" y="connsiteY3"/>
                </a:cxn>
              </a:cxnLst>
              <a:rect l="l" t="t" r="r" b="b"/>
              <a:pathLst>
                <a:path w="612328" h="1031554">
                  <a:moveTo>
                    <a:pt x="612328" y="1031554"/>
                  </a:moveTo>
                  <a:cubicBezTo>
                    <a:pt x="430718" y="952179"/>
                    <a:pt x="249108" y="872804"/>
                    <a:pt x="147508" y="719134"/>
                  </a:cubicBezTo>
                  <a:cubicBezTo>
                    <a:pt x="45908" y="565464"/>
                    <a:pt x="-13782" y="228914"/>
                    <a:pt x="2728" y="109534"/>
                  </a:cubicBezTo>
                  <a:cubicBezTo>
                    <a:pt x="19238" y="-9846"/>
                    <a:pt x="132903" y="-3496"/>
                    <a:pt x="246568" y="2854"/>
                  </a:cubicBezTo>
                </a:path>
              </a:pathLst>
            </a:custGeom>
            <a:noFill/>
            <a:ln w="9525" cap="flat" cmpd="sng" algn="ctr">
              <a:solidFill>
                <a:srgbClr val="00AEEF"/>
              </a:solidFill>
              <a:prstDash val="solid"/>
              <a:tailEnd type="triangle"/>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8" name="TextBox 97"/>
            <p:cNvSpPr txBox="1"/>
            <p:nvPr/>
          </p:nvSpPr>
          <p:spPr>
            <a:xfrm>
              <a:off x="2216781" y="3897388"/>
              <a:ext cx="335280" cy="33855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C71"/>
                  </a:solidFill>
                  <a:effectLst/>
                  <a:uLnTx/>
                  <a:uFillTx/>
                  <a:latin typeface="Intel Clear"/>
                  <a:cs typeface="Intel Clear" panose="020B0604020203020204" pitchFamily="34" charset="0"/>
                </a:rPr>
                <a:t>2</a:t>
              </a:r>
            </a:p>
          </p:txBody>
        </p:sp>
        <p:cxnSp>
          <p:nvCxnSpPr>
            <p:cNvPr id="99" name="Straight Connector 98"/>
            <p:cNvCxnSpPr/>
            <p:nvPr/>
          </p:nvCxnSpPr>
          <p:spPr>
            <a:xfrm>
              <a:off x="2512341" y="3924509"/>
              <a:ext cx="0" cy="311433"/>
            </a:xfrm>
            <a:prstGeom prst="line">
              <a:avLst/>
            </a:prstGeom>
            <a:noFill/>
            <a:ln w="9525" cap="flat" cmpd="sng" algn="ctr">
              <a:solidFill>
                <a:srgbClr val="00AEEF"/>
              </a:solidFill>
              <a:prstDash val="dash"/>
              <a:tailEnd type="triangle"/>
            </a:ln>
            <a:effectLst/>
          </p:spPr>
        </p:cxnSp>
        <p:sp>
          <p:nvSpPr>
            <p:cNvPr id="103" name="Rectangle 102"/>
            <p:cNvSpPr/>
            <p:nvPr/>
          </p:nvSpPr>
          <p:spPr>
            <a:xfrm>
              <a:off x="2167719" y="5402488"/>
              <a:ext cx="867919" cy="332475"/>
            </a:xfrm>
            <a:prstGeom prst="rect">
              <a:avLst/>
            </a:prstGeom>
            <a:solidFill>
              <a:srgbClr val="C3D600"/>
            </a:soli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Intel Clear"/>
                  <a:ea typeface="+mn-ea"/>
                  <a:cs typeface="+mn-cs"/>
                </a:rPr>
                <a:t>Memory</a:t>
              </a:r>
              <a:endParaRPr kumimoji="0" lang="en-US" sz="1100" b="1"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113" name="Title 2"/>
          <p:cNvSpPr txBox="1">
            <a:spLocks/>
          </p:cNvSpPr>
          <p:nvPr/>
        </p:nvSpPr>
        <p:spPr>
          <a:xfrm>
            <a:off x="7295946" y="3150854"/>
            <a:ext cx="2492943" cy="452923"/>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lvl="0" algn="ctr">
              <a:defRPr/>
            </a:pPr>
            <a:r>
              <a:rPr lang="en-US" sz="1600" b="1" dirty="0">
                <a:solidFill>
                  <a:srgbClr val="0071C5"/>
                </a:solidFill>
                <a:latin typeface="Intel Clear"/>
              </a:rPr>
              <a:t>Non-Inclusive L3</a:t>
            </a:r>
          </a:p>
          <a:p>
            <a:pPr lvl="0" algn="ctr">
              <a:defRPr/>
            </a:pPr>
            <a:r>
              <a:rPr lang="en-US" sz="1600" b="1" dirty="0">
                <a:solidFill>
                  <a:srgbClr val="0071C5"/>
                </a:solidFill>
                <a:latin typeface="Intel Clear"/>
              </a:rPr>
              <a:t>(</a:t>
            </a:r>
            <a:r>
              <a:rPr lang="en-US" sz="1600" b="1" dirty="0" err="1">
                <a:solidFill>
                  <a:srgbClr val="0071C5"/>
                </a:solidFill>
                <a:latin typeface="Intel Clear"/>
              </a:rPr>
              <a:t>Skylake</a:t>
            </a:r>
            <a:r>
              <a:rPr lang="en-US" sz="1600" b="1" dirty="0">
                <a:solidFill>
                  <a:srgbClr val="0071C5"/>
                </a:solidFill>
                <a:latin typeface="Intel Clear"/>
              </a:rPr>
              <a:t>-SP architecture</a:t>
            </a:r>
            <a:r>
              <a:rPr lang="en-US" sz="1600" b="1" dirty="0" smtClean="0">
                <a:solidFill>
                  <a:srgbClr val="0071C5"/>
                </a:solidFill>
                <a:latin typeface="Intel Clear"/>
              </a:rPr>
              <a:t>)</a:t>
            </a:r>
            <a:endParaRPr lang="en-US" sz="1600" b="1" dirty="0">
              <a:solidFill>
                <a:srgbClr val="0071C5"/>
              </a:solidFill>
              <a:latin typeface="Intel Clear"/>
            </a:endParaRPr>
          </a:p>
        </p:txBody>
      </p:sp>
      <p:grpSp>
        <p:nvGrpSpPr>
          <p:cNvPr id="114" name="Group 113"/>
          <p:cNvGrpSpPr/>
          <p:nvPr/>
        </p:nvGrpSpPr>
        <p:grpSpPr>
          <a:xfrm>
            <a:off x="7457469" y="3634258"/>
            <a:ext cx="1304447" cy="2283380"/>
            <a:chOff x="1744096" y="3491383"/>
            <a:chExt cx="1304447" cy="2283380"/>
          </a:xfrm>
        </p:grpSpPr>
        <p:sp>
          <p:nvSpPr>
            <p:cNvPr id="115" name="Rectangle 114"/>
            <p:cNvSpPr/>
            <p:nvPr/>
          </p:nvSpPr>
          <p:spPr>
            <a:xfrm>
              <a:off x="2283740" y="3491383"/>
              <a:ext cx="648975" cy="440240"/>
            </a:xfrm>
            <a:prstGeom prst="rect">
              <a:avLst/>
            </a:prstGeom>
            <a:solidFill>
              <a:srgbClr val="0071C5"/>
            </a:soli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Intel Clear"/>
                  <a:ea typeface="+mn-ea"/>
                  <a:cs typeface="+mn-cs"/>
                </a:rPr>
                <a:t>L2</a:t>
              </a:r>
              <a:br>
                <a:rPr kumimoji="0" lang="en-US" sz="1200" b="1" i="0" u="none" strike="noStrike" kern="0" cap="none" spc="0" normalizeH="0" baseline="0" noProof="0" dirty="0" smtClean="0">
                  <a:ln>
                    <a:noFill/>
                  </a:ln>
                  <a:solidFill>
                    <a:prstClr val="white"/>
                  </a:solidFill>
                  <a:effectLst/>
                  <a:uLnTx/>
                  <a:uFillTx/>
                  <a:latin typeface="Intel Clear"/>
                  <a:ea typeface="+mn-ea"/>
                  <a:cs typeface="+mn-cs"/>
                </a:rPr>
              </a:br>
              <a:r>
                <a:rPr kumimoji="0" lang="en-US" sz="1200" b="1" i="0" u="none" strike="noStrike" kern="0" cap="none" spc="0" normalizeH="0" baseline="0" noProof="0" dirty="0" smtClean="0">
                  <a:ln>
                    <a:noFill/>
                  </a:ln>
                  <a:solidFill>
                    <a:prstClr val="white"/>
                  </a:solidFill>
                  <a:effectLst/>
                  <a:uLnTx/>
                  <a:uFillTx/>
                  <a:latin typeface="Intel Clear"/>
                  <a:ea typeface="+mn-ea"/>
                  <a:cs typeface="+mn-cs"/>
                </a:rPr>
                <a:t>1MB</a:t>
              </a:r>
            </a:p>
          </p:txBody>
        </p:sp>
        <p:sp>
          <p:nvSpPr>
            <p:cNvPr id="116" name="Rectangle 115"/>
            <p:cNvSpPr/>
            <p:nvPr/>
          </p:nvSpPr>
          <p:spPr>
            <a:xfrm>
              <a:off x="2097567" y="4253953"/>
              <a:ext cx="950976" cy="896071"/>
            </a:xfrm>
            <a:prstGeom prst="rect">
              <a:avLst/>
            </a:prstGeom>
            <a:solidFill>
              <a:srgbClr val="0071C5"/>
            </a:soli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Intel Clear"/>
                  <a:ea typeface="+mn-ea"/>
                  <a:cs typeface="+mn-cs"/>
                </a:rPr>
                <a:t>1.375 MB</a:t>
              </a:r>
            </a:p>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Intel Clear"/>
                  <a:ea typeface="+mn-ea"/>
                  <a:cs typeface="+mn-cs"/>
                </a:rPr>
                <a:t>L3</a:t>
              </a:r>
            </a:p>
          </p:txBody>
        </p:sp>
        <p:sp>
          <p:nvSpPr>
            <p:cNvPr id="117" name="Freeform 116"/>
            <p:cNvSpPr/>
            <p:nvPr/>
          </p:nvSpPr>
          <p:spPr>
            <a:xfrm>
              <a:off x="1744096" y="3659455"/>
              <a:ext cx="547266" cy="1996874"/>
            </a:xfrm>
            <a:custGeom>
              <a:avLst/>
              <a:gdLst>
                <a:gd name="connsiteX0" fmla="*/ 687229 w 847249"/>
                <a:gd name="connsiteY0" fmla="*/ 2499360 h 2499360"/>
                <a:gd name="connsiteX1" fmla="*/ 77629 w 847249"/>
                <a:gd name="connsiteY1" fmla="*/ 1988820 h 2499360"/>
                <a:gd name="connsiteX2" fmla="*/ 92869 w 847249"/>
                <a:gd name="connsiteY2" fmla="*/ 419100 h 2499360"/>
                <a:gd name="connsiteX3" fmla="*/ 847249 w 847249"/>
                <a:gd name="connsiteY3" fmla="*/ 0 h 2499360"/>
              </a:gdLst>
              <a:ahLst/>
              <a:cxnLst>
                <a:cxn ang="0">
                  <a:pos x="connsiteX0" y="connsiteY0"/>
                </a:cxn>
                <a:cxn ang="0">
                  <a:pos x="connsiteX1" y="connsiteY1"/>
                </a:cxn>
                <a:cxn ang="0">
                  <a:pos x="connsiteX2" y="connsiteY2"/>
                </a:cxn>
                <a:cxn ang="0">
                  <a:pos x="connsiteX3" y="connsiteY3"/>
                </a:cxn>
              </a:cxnLst>
              <a:rect l="l" t="t" r="r" b="b"/>
              <a:pathLst>
                <a:path w="847249" h="2499360">
                  <a:moveTo>
                    <a:pt x="687229" y="2499360"/>
                  </a:moveTo>
                  <a:cubicBezTo>
                    <a:pt x="431959" y="2417445"/>
                    <a:pt x="176689" y="2335530"/>
                    <a:pt x="77629" y="1988820"/>
                  </a:cubicBezTo>
                  <a:cubicBezTo>
                    <a:pt x="-21431" y="1642110"/>
                    <a:pt x="-35401" y="750570"/>
                    <a:pt x="92869" y="419100"/>
                  </a:cubicBezTo>
                  <a:cubicBezTo>
                    <a:pt x="221139" y="87630"/>
                    <a:pt x="534194" y="43815"/>
                    <a:pt x="847249" y="0"/>
                  </a:cubicBezTo>
                </a:path>
              </a:pathLst>
            </a:custGeom>
            <a:noFill/>
            <a:ln w="9525" cap="flat" cmpd="sng" algn="ctr">
              <a:solidFill>
                <a:srgbClr val="00AEEF"/>
              </a:solidFill>
              <a:prstDash val="solid"/>
              <a:tailEnd type="triangle"/>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18" name="TextBox 117"/>
            <p:cNvSpPr txBox="1"/>
            <p:nvPr/>
          </p:nvSpPr>
          <p:spPr>
            <a:xfrm>
              <a:off x="1757182" y="5436209"/>
              <a:ext cx="335280" cy="33855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C71"/>
                  </a:solidFill>
                  <a:effectLst/>
                  <a:uLnTx/>
                  <a:uFillTx/>
                  <a:latin typeface="Intel Clear"/>
                  <a:cs typeface="Intel Clear" panose="020B0604020203020204" pitchFamily="34" charset="0"/>
                </a:rPr>
                <a:t>1</a:t>
              </a:r>
            </a:p>
          </p:txBody>
        </p:sp>
        <p:sp>
          <p:nvSpPr>
            <p:cNvPr id="120" name="TextBox 119"/>
            <p:cNvSpPr txBox="1"/>
            <p:nvPr/>
          </p:nvSpPr>
          <p:spPr>
            <a:xfrm>
              <a:off x="2216781" y="3897388"/>
              <a:ext cx="335280" cy="33855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C71"/>
                  </a:solidFill>
                  <a:effectLst/>
                  <a:uLnTx/>
                  <a:uFillTx/>
                  <a:latin typeface="Intel Clear"/>
                  <a:cs typeface="Intel Clear" panose="020B0604020203020204" pitchFamily="34" charset="0"/>
                </a:rPr>
                <a:t>2</a:t>
              </a:r>
            </a:p>
          </p:txBody>
        </p:sp>
        <p:cxnSp>
          <p:nvCxnSpPr>
            <p:cNvPr id="121" name="Straight Connector 120"/>
            <p:cNvCxnSpPr/>
            <p:nvPr/>
          </p:nvCxnSpPr>
          <p:spPr>
            <a:xfrm>
              <a:off x="2512341" y="3924509"/>
              <a:ext cx="0" cy="311433"/>
            </a:xfrm>
            <a:prstGeom prst="line">
              <a:avLst/>
            </a:prstGeom>
            <a:noFill/>
            <a:ln w="9525" cap="flat" cmpd="sng" algn="ctr">
              <a:solidFill>
                <a:srgbClr val="00AEEF"/>
              </a:solidFill>
              <a:prstDash val="dash"/>
              <a:tailEnd type="triangle"/>
            </a:ln>
            <a:effectLst/>
          </p:spPr>
        </p:cxnSp>
        <p:sp>
          <p:nvSpPr>
            <p:cNvPr id="122" name="Rectangle 121"/>
            <p:cNvSpPr/>
            <p:nvPr/>
          </p:nvSpPr>
          <p:spPr>
            <a:xfrm>
              <a:off x="2167719" y="5402488"/>
              <a:ext cx="867919" cy="332475"/>
            </a:xfrm>
            <a:prstGeom prst="rect">
              <a:avLst/>
            </a:prstGeom>
            <a:solidFill>
              <a:srgbClr val="C3D600"/>
            </a:solidFill>
            <a:ln w="9525" cap="flat" cmpd="sng" algn="ctr">
              <a:noFill/>
              <a:prstDash val="solid"/>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Intel Clear"/>
                  <a:ea typeface="+mn-ea"/>
                  <a:cs typeface="+mn-cs"/>
                </a:rPr>
                <a:t>Memory</a:t>
              </a:r>
              <a:endParaRPr kumimoji="0" lang="en-US" sz="1100" b="1"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123" name="Straight Arrow Connector 122"/>
          <p:cNvCxnSpPr/>
          <p:nvPr/>
        </p:nvCxnSpPr>
        <p:spPr>
          <a:xfrm flipV="1">
            <a:off x="3853959" y="3956517"/>
            <a:ext cx="515111" cy="582729"/>
          </a:xfrm>
          <a:prstGeom prst="straightConnector1">
            <a:avLst/>
          </a:prstGeom>
          <a:noFill/>
          <a:ln w="25400" cap="flat" cmpd="sng" algn="ctr">
            <a:solidFill>
              <a:srgbClr val="00AEEF"/>
            </a:solidFill>
            <a:prstDash val="solid"/>
            <a:tailEnd type="triangle"/>
          </a:ln>
          <a:effectLst/>
        </p:spPr>
      </p:cxnSp>
      <p:sp>
        <p:nvSpPr>
          <p:cNvPr id="124" name="TextBox 123"/>
          <p:cNvSpPr txBox="1"/>
          <p:nvPr/>
        </p:nvSpPr>
        <p:spPr>
          <a:xfrm>
            <a:off x="4311158" y="3718784"/>
            <a:ext cx="335280" cy="33855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C71"/>
                </a:solidFill>
                <a:effectLst/>
                <a:uLnTx/>
                <a:uFillTx/>
                <a:latin typeface="Intel Clear"/>
                <a:cs typeface="Intel Clear" panose="020B0604020203020204" pitchFamily="34" charset="0"/>
              </a:rPr>
              <a:t>3</a:t>
            </a:r>
          </a:p>
        </p:txBody>
      </p:sp>
      <p:cxnSp>
        <p:nvCxnSpPr>
          <p:cNvPr id="125" name="Straight Connector 124"/>
          <p:cNvCxnSpPr/>
          <p:nvPr/>
        </p:nvCxnSpPr>
        <p:spPr>
          <a:xfrm>
            <a:off x="8363087" y="4067384"/>
            <a:ext cx="0" cy="311433"/>
          </a:xfrm>
          <a:prstGeom prst="line">
            <a:avLst/>
          </a:prstGeom>
          <a:noFill/>
          <a:ln w="9525" cap="flat" cmpd="sng" algn="ctr">
            <a:solidFill>
              <a:srgbClr val="00AEEF"/>
            </a:solidFill>
            <a:prstDash val="solid"/>
            <a:tailEnd type="triangle"/>
          </a:ln>
          <a:effectLst/>
        </p:spPr>
      </p:cxnSp>
      <p:cxnSp>
        <p:nvCxnSpPr>
          <p:cNvPr id="126" name="Straight Arrow Connector 125"/>
          <p:cNvCxnSpPr/>
          <p:nvPr/>
        </p:nvCxnSpPr>
        <p:spPr>
          <a:xfrm flipV="1">
            <a:off x="8684525" y="3980521"/>
            <a:ext cx="515111" cy="582729"/>
          </a:xfrm>
          <a:prstGeom prst="straightConnector1">
            <a:avLst/>
          </a:prstGeom>
          <a:noFill/>
          <a:ln w="25400" cap="flat" cmpd="sng" algn="ctr">
            <a:solidFill>
              <a:srgbClr val="00AEEF"/>
            </a:solidFill>
            <a:prstDash val="solid"/>
            <a:tailEnd type="triangle"/>
          </a:ln>
          <a:effectLst/>
        </p:spPr>
      </p:cxnSp>
      <p:sp>
        <p:nvSpPr>
          <p:cNvPr id="127" name="TextBox 126"/>
          <p:cNvSpPr txBox="1"/>
          <p:nvPr/>
        </p:nvSpPr>
        <p:spPr>
          <a:xfrm>
            <a:off x="9141724" y="3742788"/>
            <a:ext cx="335280" cy="33855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3C71"/>
                </a:solidFill>
                <a:effectLst/>
                <a:uLnTx/>
                <a:uFillTx/>
                <a:latin typeface="Intel Clear"/>
                <a:cs typeface="Intel Clear" panose="020B0604020203020204" pitchFamily="34" charset="0"/>
              </a:rPr>
              <a:t>3</a:t>
            </a:r>
          </a:p>
        </p:txBody>
      </p:sp>
    </p:spTree>
    <p:extLst>
      <p:ext uri="{BB962C8B-B14F-4D97-AF65-F5344CB8AC3E}">
        <p14:creationId xmlns:p14="http://schemas.microsoft.com/office/powerpoint/2010/main" val="216040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Usage on I/O and Core </a:t>
            </a:r>
            <a:r>
              <a:rPr lang="en-US" dirty="0" smtClean="0"/>
              <a:t>Interactions</a:t>
            </a:r>
            <a:endParaRPr lang="en-US" dirty="0"/>
          </a:p>
        </p:txBody>
      </p:sp>
      <p:sp>
        <p:nvSpPr>
          <p:cNvPr id="90" name="Rectangle 89"/>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defTabSz="914400"/>
            <a:r>
              <a:rPr lang="en-US" sz="2400" b="1" kern="0" dirty="0">
                <a:ln/>
                <a:solidFill>
                  <a:srgbClr val="F3D54E"/>
                </a:solidFill>
                <a:latin typeface="Intel Clear"/>
              </a:rPr>
              <a:t>Any performance enhancement technology </a:t>
            </a:r>
            <a:endParaRPr lang="en-US" sz="2400" b="1" kern="0" dirty="0" smtClean="0">
              <a:ln/>
              <a:solidFill>
                <a:srgbClr val="F3D54E"/>
              </a:solidFill>
              <a:latin typeface="Intel Clear"/>
            </a:endParaRPr>
          </a:p>
          <a:p>
            <a:pPr lvl="0" algn="ctr" defTabSz="914400"/>
            <a:r>
              <a:rPr lang="en-US" sz="2400" b="1" kern="0" dirty="0" smtClean="0">
                <a:ln/>
                <a:solidFill>
                  <a:srgbClr val="F3D54E"/>
                </a:solidFill>
                <a:latin typeface="Intel Clear"/>
              </a:rPr>
              <a:t>built </a:t>
            </a:r>
            <a:r>
              <a:rPr lang="en-US" sz="2400" b="1" kern="0" dirty="0">
                <a:ln/>
                <a:solidFill>
                  <a:srgbClr val="F3D54E"/>
                </a:solidFill>
                <a:latin typeface="Intel Clear"/>
              </a:rPr>
              <a:t>around last level cache </a:t>
            </a:r>
            <a:r>
              <a:rPr lang="en-US" sz="2400" b="1" kern="0" dirty="0" smtClean="0">
                <a:ln/>
                <a:solidFill>
                  <a:srgbClr val="F3D54E"/>
                </a:solidFill>
                <a:latin typeface="Intel Clear"/>
              </a:rPr>
              <a:t>may </a:t>
            </a:r>
            <a:r>
              <a:rPr lang="en-US" sz="2400" b="1" kern="0" dirty="0">
                <a:ln/>
                <a:solidFill>
                  <a:srgbClr val="F3D54E"/>
                </a:solidFill>
                <a:latin typeface="Intel Clear"/>
              </a:rPr>
              <a:t>need to be </a:t>
            </a:r>
            <a:r>
              <a:rPr lang="en-US" sz="2400" b="1" kern="0" dirty="0" smtClean="0">
                <a:ln/>
                <a:solidFill>
                  <a:srgbClr val="F3D54E"/>
                </a:solidFill>
                <a:latin typeface="Intel Clear"/>
              </a:rPr>
              <a:t>revisited</a:t>
            </a:r>
            <a:endParaRPr lang="en-US" sz="2400" b="1" kern="0" dirty="0">
              <a:ln/>
              <a:solidFill>
                <a:srgbClr val="F3D54E"/>
              </a:solidFill>
              <a:latin typeface="Intel Clear"/>
            </a:endParaRPr>
          </a:p>
        </p:txBody>
      </p:sp>
      <p:sp>
        <p:nvSpPr>
          <p:cNvPr id="29" name="Content Placeholder 2"/>
          <p:cNvSpPr txBox="1">
            <a:spLocks/>
          </p:cNvSpPr>
          <p:nvPr/>
        </p:nvSpPr>
        <p:spPr>
          <a:xfrm>
            <a:off x="0" y="1178168"/>
            <a:ext cx="12192000" cy="4782839"/>
          </a:xfrm>
          <a:prstGeom prst="roundRect">
            <a:avLst>
              <a:gd name="adj" fmla="val 3862"/>
            </a:avLst>
          </a:prstGeom>
          <a:noFill/>
          <a:ln>
            <a:noFill/>
          </a:ln>
          <a:effectLst/>
        </p:spPr>
        <p:style>
          <a:lnRef idx="1">
            <a:schemeClr val="accent2"/>
          </a:lnRef>
          <a:fillRef idx="2">
            <a:schemeClr val="accent2"/>
          </a:fillRef>
          <a:effectRef idx="1">
            <a:schemeClr val="accent2"/>
          </a:effectRef>
          <a:fontRef idx="minor">
            <a:schemeClr val="dk1"/>
          </a:fontRef>
        </p:style>
        <p:txBody>
          <a:bodyPr lIns="121920" tIns="60960" rIns="121920" bIns="60960" anchor="ctr" anchorCtr="0"/>
          <a:lstStyle>
            <a:lvl1pPr marL="0" indent="0" algn="l" defTabSz="457200" rtl="0" eaLnBrk="1" latinLnBrk="0" hangingPunct="1">
              <a:spcBef>
                <a:spcPts val="1200"/>
              </a:spcBef>
              <a:spcAft>
                <a:spcPts val="0"/>
              </a:spcAft>
              <a:buFont typeface="Arial"/>
              <a:buNone/>
              <a:defRPr sz="1800" b="0" kern="1200">
                <a:solidFill>
                  <a:srgbClr val="0071C5"/>
                </a:solidFill>
                <a:latin typeface="Neo Sans Intel"/>
                <a:ea typeface="+mn-ea"/>
                <a:cs typeface="Neo Sans Intel"/>
              </a:defRPr>
            </a:lvl1pPr>
            <a:lvl2pPr marL="225425" indent="-225425" algn="l" defTabSz="457200" rtl="0" eaLnBrk="1" latinLnBrk="0" hangingPunct="1">
              <a:spcBef>
                <a:spcPts val="800"/>
              </a:spcBef>
              <a:buFont typeface="Wingdings" charset="2"/>
              <a:buChar char="§"/>
              <a:defRPr sz="1600" kern="1200" baseline="0">
                <a:solidFill>
                  <a:schemeClr val="tx2"/>
                </a:solidFill>
                <a:latin typeface="Neo Sans Intel"/>
                <a:ea typeface="+mn-ea"/>
                <a:cs typeface="Neo Sans Intel Medium"/>
              </a:defRPr>
            </a:lvl2pPr>
            <a:lvl3pPr marL="571500" indent="-228600" algn="l" defTabSz="457200" rtl="0" eaLnBrk="1" latinLnBrk="0" hangingPunct="1">
              <a:spcBef>
                <a:spcPts val="400"/>
              </a:spcBef>
              <a:buFont typeface="Wingdings" charset="2"/>
              <a:buChar char="§"/>
              <a:defRPr sz="1600" kern="1200">
                <a:solidFill>
                  <a:schemeClr val="tx2"/>
                </a:solidFill>
                <a:latin typeface="Neo Sans Intel"/>
                <a:ea typeface="+mn-ea"/>
                <a:cs typeface="Neo Sans Intel"/>
              </a:defRPr>
            </a:lvl3pPr>
            <a:lvl4pPr marL="969963" indent="-228600" algn="l" defTabSz="457200" rtl="0" eaLnBrk="1" latinLnBrk="0" hangingPunct="1">
              <a:spcBef>
                <a:spcPts val="2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lvl="2" indent="-171450" defTabSz="914400">
              <a:spcBef>
                <a:spcPts val="0"/>
              </a:spcBef>
              <a:spcAft>
                <a:spcPts val="600"/>
              </a:spcAft>
              <a:buClr>
                <a:srgbClr val="003C71"/>
              </a:buClr>
              <a:buFont typeface="Wingdings" panose="05000000000000000000" pitchFamily="2" charset="2"/>
              <a:buChar char="§"/>
            </a:pPr>
            <a:r>
              <a:rPr lang="en-US" sz="2400" dirty="0">
                <a:latin typeface="+mn-lt"/>
                <a:cs typeface="Intel Clear" panose="020B0604020203020204" pitchFamily="34" charset="0"/>
              </a:rPr>
              <a:t>I/O reads to memory are non-allocating, i.e., if line is not present in LLC it is not allocated; if line is in LLC, it stays there, if it is in one of L2s, it moves or gets copied to LLC</a:t>
            </a:r>
          </a:p>
          <a:p>
            <a:pPr marL="347663" lvl="2" indent="-171450" defTabSz="914400">
              <a:spcBef>
                <a:spcPts val="0"/>
              </a:spcBef>
              <a:spcAft>
                <a:spcPts val="600"/>
              </a:spcAft>
              <a:buClr>
                <a:srgbClr val="003C71"/>
              </a:buClr>
              <a:buFont typeface="Wingdings" panose="05000000000000000000" pitchFamily="2" charset="2"/>
              <a:buChar char="§"/>
            </a:pPr>
            <a:r>
              <a:rPr lang="en-US" sz="2400" dirty="0">
                <a:latin typeface="+mn-lt"/>
                <a:cs typeface="Intel Clear" panose="020B0604020203020204" pitchFamily="34" charset="0"/>
              </a:rPr>
              <a:t>I/O writes to memory can be allocating or non-allocating based on no-snoop attribute</a:t>
            </a:r>
          </a:p>
          <a:p>
            <a:pPr marL="347663" lvl="2" indent="-171450" defTabSz="914400">
              <a:spcBef>
                <a:spcPts val="0"/>
              </a:spcBef>
              <a:spcAft>
                <a:spcPts val="600"/>
              </a:spcAft>
              <a:buClr>
                <a:srgbClr val="003C71"/>
              </a:buClr>
              <a:buFont typeface="Wingdings" panose="05000000000000000000" pitchFamily="2" charset="2"/>
              <a:buChar char="§"/>
            </a:pPr>
            <a:r>
              <a:rPr lang="en-US" sz="2400" dirty="0">
                <a:latin typeface="+mn-lt"/>
                <a:cs typeface="Intel Clear" panose="020B0604020203020204" pitchFamily="34" charset="0"/>
              </a:rPr>
              <a:t>Allocating writes: Writes invalidate core caches and allocate the line in LLC cache where </a:t>
            </a:r>
            <a:r>
              <a:rPr lang="en-US" sz="2400" dirty="0" smtClean="0">
                <a:latin typeface="+mn-lt"/>
                <a:cs typeface="Intel Clear" panose="020B0604020203020204" pitchFamily="34" charset="0"/>
              </a:rPr>
              <a:t>I/O </a:t>
            </a:r>
            <a:r>
              <a:rPr lang="en-US" sz="2400" dirty="0">
                <a:latin typeface="+mn-lt"/>
                <a:cs typeface="Intel Clear" panose="020B0604020203020204" pitchFamily="34" charset="0"/>
              </a:rPr>
              <a:t>is done</a:t>
            </a:r>
          </a:p>
          <a:p>
            <a:pPr marL="347663" lvl="2" indent="-171450" defTabSz="914400">
              <a:spcBef>
                <a:spcPts val="0"/>
              </a:spcBef>
              <a:spcAft>
                <a:spcPts val="600"/>
              </a:spcAft>
              <a:buClr>
                <a:srgbClr val="003C71"/>
              </a:buClr>
              <a:buFont typeface="Wingdings" panose="05000000000000000000" pitchFamily="2" charset="2"/>
              <a:buChar char="§"/>
            </a:pPr>
            <a:r>
              <a:rPr lang="en-US" sz="2400" dirty="0">
                <a:latin typeface="+mn-lt"/>
                <a:cs typeface="Intel Clear" panose="020B0604020203020204" pitchFamily="34" charset="0"/>
              </a:rPr>
              <a:t>Non-allocating writes: Writes invalidate core caches and update memory</a:t>
            </a:r>
          </a:p>
          <a:p>
            <a:pPr marL="347663" lvl="2" indent="-171450" defTabSz="914400">
              <a:spcBef>
                <a:spcPts val="0"/>
              </a:spcBef>
              <a:spcAft>
                <a:spcPts val="600"/>
              </a:spcAft>
              <a:buClr>
                <a:srgbClr val="003C71"/>
              </a:buClr>
              <a:buFont typeface="Wingdings" panose="05000000000000000000" pitchFamily="2" charset="2"/>
              <a:buChar char="§"/>
            </a:pPr>
            <a:r>
              <a:rPr lang="en-US" sz="2400" dirty="0">
                <a:latin typeface="+mn-lt"/>
                <a:cs typeface="Intel Clear" panose="020B0604020203020204" pitchFamily="34" charset="0"/>
              </a:rPr>
              <a:t>CPU supports DDIO where a subset of ways (default is 2) in LLC cache is used to allocate data brought in by I/O </a:t>
            </a:r>
            <a:r>
              <a:rPr lang="en-US" sz="2400" dirty="0" smtClean="0">
                <a:latin typeface="+mn-lt"/>
                <a:cs typeface="Intel Clear" panose="020B0604020203020204" pitchFamily="34" charset="0"/>
              </a:rPr>
              <a:t>agents</a:t>
            </a:r>
          </a:p>
          <a:p>
            <a:pPr marL="347663" lvl="2" indent="-171450" defTabSz="914400">
              <a:spcBef>
                <a:spcPts val="0"/>
              </a:spcBef>
              <a:spcAft>
                <a:spcPts val="600"/>
              </a:spcAft>
              <a:buClr>
                <a:srgbClr val="003C71"/>
              </a:buClr>
              <a:buFont typeface="Wingdings" panose="05000000000000000000" pitchFamily="2" charset="2"/>
              <a:buChar char="§"/>
            </a:pPr>
            <a:r>
              <a:rPr lang="en-US" sz="2400" dirty="0" smtClean="0">
                <a:latin typeface="+mn-lt"/>
                <a:cs typeface="Intel Clear" panose="020B0604020203020204" pitchFamily="34" charset="0"/>
              </a:rPr>
              <a:t>DDIO ways </a:t>
            </a:r>
            <a:r>
              <a:rPr lang="en-US" sz="2400" dirty="0">
                <a:latin typeface="+mn-lt"/>
                <a:cs typeface="Intel Clear" panose="020B0604020203020204" pitchFamily="34" charset="0"/>
              </a:rPr>
              <a:t>can be written </a:t>
            </a:r>
            <a:r>
              <a:rPr lang="en-US" sz="2400" dirty="0" smtClean="0">
                <a:latin typeface="+mn-lt"/>
                <a:cs typeface="Intel Clear" panose="020B0604020203020204" pitchFamily="34" charset="0"/>
              </a:rPr>
              <a:t>by </a:t>
            </a:r>
            <a:r>
              <a:rPr lang="en-US" sz="2400" dirty="0">
                <a:latin typeface="+mn-lt"/>
                <a:cs typeface="Intel Clear" panose="020B0604020203020204" pitchFamily="34" charset="0"/>
              </a:rPr>
              <a:t>cores, whereas </a:t>
            </a:r>
            <a:r>
              <a:rPr lang="en-US" sz="2400" dirty="0" smtClean="0">
                <a:latin typeface="+mn-lt"/>
                <a:cs typeface="Intel Clear" panose="020B0604020203020204" pitchFamily="34" charset="0"/>
              </a:rPr>
              <a:t>I/O </a:t>
            </a:r>
            <a:r>
              <a:rPr lang="en-US" sz="2400" dirty="0">
                <a:latin typeface="+mn-lt"/>
                <a:cs typeface="Intel Clear" panose="020B0604020203020204" pitchFamily="34" charset="0"/>
              </a:rPr>
              <a:t>can’t write into core ways</a:t>
            </a:r>
          </a:p>
        </p:txBody>
      </p:sp>
    </p:spTree>
    <p:extLst>
      <p:ext uri="{BB962C8B-B14F-4D97-AF65-F5344CB8AC3E}">
        <p14:creationId xmlns:p14="http://schemas.microsoft.com/office/powerpoint/2010/main" val="41330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IIO transaction flow – </a:t>
            </a:r>
            <a:r>
              <a:rPr lang="en-US" dirty="0" smtClean="0"/>
              <a:t>Overview</a:t>
            </a:r>
            <a:endParaRPr lang="en-US" dirty="0"/>
          </a:p>
        </p:txBody>
      </p:sp>
      <p:pic>
        <p:nvPicPr>
          <p:cNvPr id="5" name="Picture 4"/>
          <p:cNvPicPr>
            <a:picLocks noChangeAspect="1"/>
          </p:cNvPicPr>
          <p:nvPr/>
        </p:nvPicPr>
        <p:blipFill>
          <a:blip r:embed="rId3"/>
          <a:stretch>
            <a:fillRect/>
          </a:stretch>
        </p:blipFill>
        <p:spPr>
          <a:xfrm>
            <a:off x="8044181" y="1580398"/>
            <a:ext cx="3865245" cy="3760590"/>
          </a:xfrm>
          <a:prstGeom prst="rect">
            <a:avLst/>
          </a:prstGeom>
        </p:spPr>
      </p:pic>
      <p:sp>
        <p:nvSpPr>
          <p:cNvPr id="7" name="Rectangle 6"/>
          <p:cNvSpPr/>
          <p:nvPr/>
        </p:nvSpPr>
        <p:spPr>
          <a:xfrm>
            <a:off x="254000" y="1416773"/>
            <a:ext cx="7790181" cy="3954929"/>
          </a:xfrm>
          <a:prstGeom prst="rect">
            <a:avLst/>
          </a:prstGeom>
        </p:spPr>
        <p:txBody>
          <a:bodyPr wrap="square">
            <a:spAutoFit/>
          </a:bodyPr>
          <a:lstStyle/>
          <a:p>
            <a:pPr marL="285750" indent="-285750">
              <a:buFont typeface="Wingdings" panose="05000000000000000000" pitchFamily="2" charset="2"/>
              <a:buChar char="§"/>
            </a:pPr>
            <a:r>
              <a:rPr lang="en-US" sz="2400" b="1" dirty="0">
                <a:solidFill>
                  <a:schemeClr val="tx2"/>
                </a:solidFill>
              </a:rPr>
              <a:t>IIO – Integrated </a:t>
            </a:r>
            <a:r>
              <a:rPr lang="en-US" sz="2400" b="1" dirty="0" smtClean="0">
                <a:solidFill>
                  <a:schemeClr val="tx2"/>
                </a:solidFill>
              </a:rPr>
              <a:t>I/O Controller</a:t>
            </a:r>
          </a:p>
          <a:p>
            <a:pPr marL="742950" lvl="1" indent="-285750">
              <a:spcBef>
                <a:spcPts val="600"/>
              </a:spcBef>
              <a:buFont typeface="Arial" panose="020B0604020202020204" pitchFamily="34" charset="0"/>
              <a:buChar char="•"/>
            </a:pPr>
            <a:r>
              <a:rPr lang="en-US" dirty="0">
                <a:solidFill>
                  <a:schemeClr val="tx2"/>
                </a:solidFill>
              </a:rPr>
              <a:t>Controls </a:t>
            </a:r>
            <a:r>
              <a:rPr lang="en-US" dirty="0" smtClean="0">
                <a:solidFill>
                  <a:schemeClr val="tx2"/>
                </a:solidFill>
              </a:rPr>
              <a:t>I/O </a:t>
            </a:r>
            <a:r>
              <a:rPr lang="en-US" dirty="0">
                <a:solidFill>
                  <a:schemeClr val="tx2"/>
                </a:solidFill>
              </a:rPr>
              <a:t>flow between PCIe devices and </a:t>
            </a:r>
            <a:r>
              <a:rPr lang="en-US" dirty="0" smtClean="0">
                <a:solidFill>
                  <a:schemeClr val="tx2"/>
                </a:solidFill>
              </a:rPr>
              <a:t>Main Memory</a:t>
            </a:r>
          </a:p>
          <a:p>
            <a:pPr marL="742950" lvl="1" indent="-285750">
              <a:spcBef>
                <a:spcPts val="600"/>
              </a:spcBef>
              <a:buFont typeface="Arial" panose="020B0604020202020204" pitchFamily="34" charset="0"/>
              <a:buChar char="•"/>
            </a:pPr>
            <a:r>
              <a:rPr lang="en-US" dirty="0">
                <a:solidFill>
                  <a:schemeClr val="tx2"/>
                </a:solidFill>
              </a:rPr>
              <a:t>“Allocating write transactions”</a:t>
            </a:r>
          </a:p>
          <a:p>
            <a:pPr marL="1200150" lvl="2" indent="-285750">
              <a:buFont typeface="Arial" panose="020B0604020202020204" pitchFamily="34" charset="0"/>
              <a:buChar char="•"/>
            </a:pPr>
            <a:r>
              <a:rPr lang="en-US" sz="1200" dirty="0">
                <a:solidFill>
                  <a:schemeClr val="tx2"/>
                </a:solidFill>
              </a:rPr>
              <a:t>PCI Root Port will utilize write buffers backed </a:t>
            </a:r>
            <a:r>
              <a:rPr lang="en-US" sz="1200" dirty="0" smtClean="0">
                <a:solidFill>
                  <a:schemeClr val="tx2"/>
                </a:solidFill>
              </a:rPr>
              <a:t>by LLC </a:t>
            </a:r>
            <a:r>
              <a:rPr lang="en-US" sz="1200" dirty="0">
                <a:solidFill>
                  <a:schemeClr val="tx2"/>
                </a:solidFill>
              </a:rPr>
              <a:t>core cache when the target write buffer </a:t>
            </a:r>
            <a:r>
              <a:rPr lang="en-US" sz="1200" dirty="0" smtClean="0">
                <a:solidFill>
                  <a:schemeClr val="tx2"/>
                </a:solidFill>
              </a:rPr>
              <a:t>has WB attribute</a:t>
            </a:r>
          </a:p>
          <a:p>
            <a:pPr marL="1200150" lvl="2" indent="-285750">
              <a:buFont typeface="Arial" panose="020B0604020202020204" pitchFamily="34" charset="0"/>
              <a:buChar char="•"/>
            </a:pPr>
            <a:r>
              <a:rPr lang="en-US" sz="1200" dirty="0">
                <a:solidFill>
                  <a:schemeClr val="tx2"/>
                </a:solidFill>
              </a:rPr>
              <a:t>Data buffers naturally aged out of cache to </a:t>
            </a:r>
            <a:r>
              <a:rPr lang="en-US" sz="1200" dirty="0" smtClean="0">
                <a:solidFill>
                  <a:schemeClr val="tx2"/>
                </a:solidFill>
              </a:rPr>
              <a:t>main memory</a:t>
            </a:r>
          </a:p>
          <a:p>
            <a:pPr marL="742950" lvl="1" indent="-285750">
              <a:spcBef>
                <a:spcPts val="600"/>
              </a:spcBef>
              <a:buFont typeface="Arial" panose="020B0604020202020204" pitchFamily="34" charset="0"/>
              <a:buChar char="•"/>
            </a:pPr>
            <a:r>
              <a:rPr lang="en-US" dirty="0" smtClean="0">
                <a:solidFill>
                  <a:schemeClr val="tx2"/>
                </a:solidFill>
              </a:rPr>
              <a:t>“</a:t>
            </a:r>
            <a:r>
              <a:rPr lang="en-US" dirty="0">
                <a:solidFill>
                  <a:schemeClr val="tx2"/>
                </a:solidFill>
              </a:rPr>
              <a:t>Non-Allocating write transactions”</a:t>
            </a:r>
          </a:p>
          <a:p>
            <a:pPr marL="1200150" lvl="2" indent="-285750">
              <a:buFont typeface="Arial" panose="020B0604020202020204" pitchFamily="34" charset="0"/>
              <a:buChar char="•"/>
            </a:pPr>
            <a:r>
              <a:rPr lang="en-US" sz="1200" dirty="0">
                <a:solidFill>
                  <a:schemeClr val="tx2"/>
                </a:solidFill>
              </a:rPr>
              <a:t>PCI Root Port Write transactions utilize buffers </a:t>
            </a:r>
            <a:r>
              <a:rPr lang="en-US" sz="1200" dirty="0" smtClean="0">
                <a:solidFill>
                  <a:schemeClr val="tx2"/>
                </a:solidFill>
              </a:rPr>
              <a:t>not backed </a:t>
            </a:r>
            <a:r>
              <a:rPr lang="en-US" sz="1200" dirty="0">
                <a:solidFill>
                  <a:schemeClr val="tx2"/>
                </a:solidFill>
              </a:rPr>
              <a:t>by </a:t>
            </a:r>
            <a:r>
              <a:rPr lang="en-US" sz="1200" dirty="0" smtClean="0">
                <a:solidFill>
                  <a:schemeClr val="tx2"/>
                </a:solidFill>
              </a:rPr>
              <a:t>cache – write </a:t>
            </a:r>
            <a:r>
              <a:rPr lang="en-US" sz="1200" dirty="0">
                <a:solidFill>
                  <a:schemeClr val="tx2"/>
                </a:solidFill>
              </a:rPr>
              <a:t>data moves to the </a:t>
            </a:r>
            <a:r>
              <a:rPr lang="en-US" sz="1200" dirty="0" err="1">
                <a:solidFill>
                  <a:schemeClr val="tx2"/>
                </a:solidFill>
              </a:rPr>
              <a:t>iMC</a:t>
            </a:r>
            <a:r>
              <a:rPr lang="en-US" sz="1200" dirty="0">
                <a:solidFill>
                  <a:schemeClr val="tx2"/>
                </a:solidFill>
              </a:rPr>
              <a:t> without </a:t>
            </a:r>
            <a:r>
              <a:rPr lang="en-US" sz="1200" dirty="0" smtClean="0">
                <a:solidFill>
                  <a:schemeClr val="tx2"/>
                </a:solidFill>
              </a:rPr>
              <a:t>cache delay</a:t>
            </a:r>
          </a:p>
          <a:p>
            <a:pPr marL="285750" indent="-285750">
              <a:spcBef>
                <a:spcPts val="1200"/>
              </a:spcBef>
              <a:buFont typeface="Wingdings" panose="05000000000000000000" pitchFamily="2" charset="2"/>
              <a:buChar char="§"/>
            </a:pPr>
            <a:r>
              <a:rPr lang="en-US" sz="2400" b="1" dirty="0" smtClean="0">
                <a:solidFill>
                  <a:schemeClr val="tx2"/>
                </a:solidFill>
              </a:rPr>
              <a:t>DDIO </a:t>
            </a:r>
            <a:r>
              <a:rPr lang="en-US" sz="2400" b="1" dirty="0">
                <a:solidFill>
                  <a:schemeClr val="tx2"/>
                </a:solidFill>
              </a:rPr>
              <a:t>– Data Direct I/O</a:t>
            </a:r>
          </a:p>
          <a:p>
            <a:pPr marL="742950" lvl="1" indent="-285750">
              <a:spcBef>
                <a:spcPts val="600"/>
              </a:spcBef>
              <a:buFont typeface="Arial" panose="020B0604020202020204" pitchFamily="34" charset="0"/>
              <a:buChar char="•"/>
            </a:pPr>
            <a:r>
              <a:rPr lang="en-US" dirty="0">
                <a:solidFill>
                  <a:schemeClr val="tx2"/>
                </a:solidFill>
              </a:rPr>
              <a:t>Allows Bus Mastering PCI &amp; RDMA </a:t>
            </a:r>
            <a:r>
              <a:rPr lang="en-US" dirty="0" smtClean="0">
                <a:solidFill>
                  <a:schemeClr val="tx2"/>
                </a:solidFill>
              </a:rPr>
              <a:t>I/O </a:t>
            </a:r>
            <a:r>
              <a:rPr lang="en-US" dirty="0">
                <a:solidFill>
                  <a:schemeClr val="tx2"/>
                </a:solidFill>
              </a:rPr>
              <a:t>to move data directly in/out of LLC Core Caches</a:t>
            </a:r>
          </a:p>
          <a:p>
            <a:pPr marL="742950" lvl="1" indent="-285750">
              <a:spcBef>
                <a:spcPts val="600"/>
              </a:spcBef>
              <a:buFont typeface="Arial" panose="020B0604020202020204" pitchFamily="34" charset="0"/>
              <a:buChar char="•"/>
            </a:pPr>
            <a:r>
              <a:rPr lang="en-US" dirty="0">
                <a:solidFill>
                  <a:schemeClr val="tx2"/>
                </a:solidFill>
              </a:rPr>
              <a:t>Allocating Write transactions will utilize </a:t>
            </a:r>
            <a:r>
              <a:rPr lang="en-US" dirty="0" smtClean="0">
                <a:solidFill>
                  <a:schemeClr val="tx2"/>
                </a:solidFill>
              </a:rPr>
              <a:t>DDIO</a:t>
            </a:r>
            <a:endParaRPr lang="ru-RU" dirty="0">
              <a:solidFill>
                <a:schemeClr val="tx2"/>
              </a:solidFill>
            </a:endParaRPr>
          </a:p>
        </p:txBody>
      </p:sp>
      <p:sp>
        <p:nvSpPr>
          <p:cNvPr id="8" name="Rectangle 7"/>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defTabSz="914400"/>
            <a:r>
              <a:rPr lang="en-US" sz="2400" b="1" kern="0" dirty="0" smtClean="0">
                <a:ln/>
                <a:solidFill>
                  <a:srgbClr val="F3D54E"/>
                </a:solidFill>
                <a:latin typeface="Intel Clear"/>
              </a:rPr>
              <a:t>Configurable globally </a:t>
            </a:r>
            <a:r>
              <a:rPr lang="en-US" sz="2400" b="1" kern="0" dirty="0">
                <a:ln/>
                <a:solidFill>
                  <a:srgbClr val="F3D54E"/>
                </a:solidFill>
                <a:latin typeface="Intel Clear"/>
              </a:rPr>
              <a:t>per platform</a:t>
            </a:r>
            <a:r>
              <a:rPr lang="en-US" sz="2400" b="1" kern="0" dirty="0" smtClean="0">
                <a:ln/>
                <a:solidFill>
                  <a:srgbClr val="F3D54E"/>
                </a:solidFill>
                <a:latin typeface="Intel Clear"/>
              </a:rPr>
              <a:t>, per </a:t>
            </a:r>
            <a:r>
              <a:rPr lang="en-US" sz="2400" b="1" kern="0" dirty="0">
                <a:ln/>
                <a:solidFill>
                  <a:srgbClr val="F3D54E"/>
                </a:solidFill>
                <a:latin typeface="Intel Clear"/>
              </a:rPr>
              <a:t>Root PCI Port, or per PCI </a:t>
            </a:r>
            <a:r>
              <a:rPr lang="en-US" sz="2400" b="1" kern="0" dirty="0" smtClean="0">
                <a:ln/>
                <a:solidFill>
                  <a:srgbClr val="F3D54E"/>
                </a:solidFill>
                <a:latin typeface="Intel Clear"/>
              </a:rPr>
              <a:t>Transaction</a:t>
            </a:r>
            <a:endParaRPr lang="en-US" sz="2400" b="1" kern="0" dirty="0">
              <a:ln/>
              <a:solidFill>
                <a:srgbClr val="F3D54E"/>
              </a:solidFill>
              <a:latin typeface="Intel Clear"/>
            </a:endParaRPr>
          </a:p>
        </p:txBody>
      </p:sp>
    </p:spTree>
    <p:extLst>
      <p:ext uri="{BB962C8B-B14F-4D97-AF65-F5344CB8AC3E}">
        <p14:creationId xmlns:p14="http://schemas.microsoft.com/office/powerpoint/2010/main" val="24686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t>
            </a:r>
            <a:r>
              <a:rPr lang="en-US" dirty="0" smtClean="0"/>
              <a:t>IIO </a:t>
            </a:r>
            <a:r>
              <a:rPr lang="en-US" dirty="0"/>
              <a:t>transaction </a:t>
            </a:r>
            <a:r>
              <a:rPr lang="en-US" dirty="0" smtClean="0"/>
              <a:t>flow</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804364196"/>
              </p:ext>
            </p:extLst>
          </p:nvPr>
        </p:nvGraphicFramePr>
        <p:xfrm>
          <a:off x="181234" y="2740436"/>
          <a:ext cx="11710346" cy="2946161"/>
        </p:xfrm>
        <a:graphic>
          <a:graphicData uri="http://schemas.openxmlformats.org/drawingml/2006/table">
            <a:tbl>
              <a:tblPr firstRow="1" firstCol="1" bandRow="1"/>
              <a:tblGrid>
                <a:gridCol w="746474"/>
                <a:gridCol w="2597115"/>
                <a:gridCol w="1757330"/>
                <a:gridCol w="2113600"/>
                <a:gridCol w="1204843"/>
                <a:gridCol w="944597"/>
                <a:gridCol w="687051"/>
                <a:gridCol w="1659336"/>
              </a:tblGrid>
              <a:tr h="690958">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a:effectLst/>
                        </a:rPr>
                        <a:t>Option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err="1" smtClean="0">
                          <a:effectLst/>
                        </a:rPr>
                        <a:t>Disable_all_allocating_flows</a:t>
                      </a:r>
                      <a:endParaRPr lang="en-US" sz="1400" dirty="0" smtClean="0">
                        <a:effectLst/>
                      </a:endParaRPr>
                    </a:p>
                    <a:p>
                      <a:pPr algn="ctr">
                        <a:lnSpc>
                          <a:spcPct val="107000"/>
                        </a:lnSpc>
                        <a:spcAft>
                          <a:spcPts val="0"/>
                        </a:spcAft>
                      </a:pPr>
                      <a:r>
                        <a:rPr lang="en-US" sz="1600" dirty="0" smtClean="0">
                          <a:effectLst/>
                        </a:rPr>
                        <a:t> </a:t>
                      </a:r>
                      <a:r>
                        <a:rPr lang="en-US" sz="1400" dirty="0" smtClean="0">
                          <a:effectLst/>
                        </a:rPr>
                        <a:t>(PER PLATFORM</a:t>
                      </a:r>
                      <a:r>
                        <a:rPr lang="en-US"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b="1" kern="1200" dirty="0" err="1" smtClean="0">
                          <a:solidFill>
                            <a:schemeClr val="lt1"/>
                          </a:solidFill>
                          <a:effectLst/>
                          <a:latin typeface="Intel Clear"/>
                          <a:ea typeface="+mn-ea"/>
                          <a:cs typeface="+mn-cs"/>
                        </a:rPr>
                        <a:t>NoSnoopOpWrEn</a:t>
                      </a:r>
                      <a:endParaRPr lang="ru-RU" sz="1400" dirty="0">
                        <a:effectLst/>
                      </a:endParaRPr>
                    </a:p>
                    <a:p>
                      <a:pPr algn="ctr">
                        <a:lnSpc>
                          <a:spcPct val="107000"/>
                        </a:lnSpc>
                        <a:spcAft>
                          <a:spcPts val="0"/>
                        </a:spcAft>
                      </a:pPr>
                      <a:r>
                        <a:rPr lang="en-US" sz="1400" dirty="0" smtClean="0">
                          <a:effectLst/>
                        </a:rPr>
                        <a:t>(</a:t>
                      </a:r>
                      <a:r>
                        <a:rPr lang="en-US" sz="1400" dirty="0">
                          <a:effectLst/>
                        </a:rPr>
                        <a:t>PER </a:t>
                      </a:r>
                      <a:r>
                        <a:rPr lang="en-US" sz="1400" dirty="0" smtClean="0">
                          <a:effectLst/>
                        </a:rPr>
                        <a:t>ROOT PORT</a:t>
                      </a:r>
                      <a:r>
                        <a:rPr lang="en-US"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err="1" smtClean="0">
                          <a:effectLst/>
                        </a:rPr>
                        <a:t>UseAllocatingFlowWr</a:t>
                      </a:r>
                      <a:endParaRPr lang="ru-RU" sz="1400" dirty="0">
                        <a:effectLst/>
                      </a:endParaRPr>
                    </a:p>
                    <a:p>
                      <a:pPr algn="ctr">
                        <a:lnSpc>
                          <a:spcPct val="107000"/>
                        </a:lnSpc>
                        <a:spcAft>
                          <a:spcPts val="0"/>
                        </a:spcAft>
                      </a:pPr>
                      <a:r>
                        <a:rPr lang="en-US" sz="1400" dirty="0" smtClean="0">
                          <a:effectLst/>
                        </a:rPr>
                        <a:t>(</a:t>
                      </a:r>
                      <a:r>
                        <a:rPr lang="en-US" sz="1400" dirty="0">
                          <a:effectLst/>
                        </a:rPr>
                        <a:t>PER </a:t>
                      </a:r>
                      <a:r>
                        <a:rPr lang="en-US" sz="1400" dirty="0" smtClean="0">
                          <a:effectLst/>
                        </a:rPr>
                        <a:t>ROOT PORT</a:t>
                      </a:r>
                      <a:r>
                        <a:rPr lang="en-US"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smtClean="0">
                          <a:effectLst/>
                        </a:rPr>
                        <a:t>TLP NS </a:t>
                      </a:r>
                      <a:r>
                        <a:rPr lang="en-US" sz="1400" dirty="0">
                          <a:effectLst/>
                        </a:rPr>
                        <a:t>Bit </a:t>
                      </a:r>
                      <a:endParaRPr lang="ru-RU" sz="1400" dirty="0">
                        <a:effectLst/>
                      </a:endParaRPr>
                    </a:p>
                    <a:p>
                      <a:pPr algn="ctr">
                        <a:lnSpc>
                          <a:spcPct val="107000"/>
                        </a:lnSpc>
                        <a:spcAft>
                          <a:spcPts val="0"/>
                        </a:spcAft>
                      </a:pPr>
                      <a:r>
                        <a:rPr lang="en-US" sz="1400" dirty="0">
                          <a:effectLst/>
                        </a:rPr>
                        <a:t>(PER PCI IO)</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a:effectLst/>
                        </a:rPr>
                        <a:t>Resulting </a:t>
                      </a:r>
                      <a:endParaRPr lang="en-US" sz="1400" dirty="0" smtClean="0">
                        <a:effectLst/>
                      </a:endParaRPr>
                    </a:p>
                    <a:p>
                      <a:pPr algn="ctr">
                        <a:lnSpc>
                          <a:spcPct val="107000"/>
                        </a:lnSpc>
                        <a:spcAft>
                          <a:spcPts val="0"/>
                        </a:spcAft>
                      </a:pPr>
                      <a:r>
                        <a:rPr lang="en-US" sz="1400" dirty="0" smtClean="0">
                          <a:effectLst/>
                        </a:rPr>
                        <a:t>IIO </a:t>
                      </a:r>
                      <a:r>
                        <a:rPr lang="en-US" sz="1400" dirty="0">
                          <a:effectLst/>
                        </a:rPr>
                        <a:t>Write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a:effectLst/>
                        </a:rPr>
                        <a:t>DDIO</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400" dirty="0">
                          <a:effectLst/>
                        </a:rPr>
                        <a:t>Notes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r>
              <a:tr h="460639">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200" dirty="0">
                          <a:effectLst/>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1</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X</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X</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X</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Non-</a:t>
                      </a:r>
                      <a:endParaRPr lang="ru-RU" sz="1200" b="1" dirty="0">
                        <a:effectLst/>
                      </a:endParaRPr>
                    </a:p>
                    <a:p>
                      <a:pPr algn="ctr">
                        <a:lnSpc>
                          <a:spcPct val="107000"/>
                        </a:lnSpc>
                        <a:spcAft>
                          <a:spcPts val="0"/>
                        </a:spcAft>
                      </a:pPr>
                      <a:r>
                        <a:rPr lang="en-US" sz="1200" b="1" dirty="0">
                          <a:effectLst/>
                        </a:rPr>
                        <a:t>Allocating</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NO</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OPTIONAL PLATFORM GLOBAL</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r>
              <a:tr h="460639">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X</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Non-</a:t>
                      </a:r>
                      <a:endParaRPr lang="ru-RU" sz="1200" b="1">
                        <a:effectLst/>
                      </a:endParaRPr>
                    </a:p>
                    <a:p>
                      <a:pPr algn="ctr">
                        <a:lnSpc>
                          <a:spcPct val="107000"/>
                        </a:lnSpc>
                        <a:spcAft>
                          <a:spcPts val="0"/>
                        </a:spcAft>
                      </a:pPr>
                      <a:r>
                        <a:rPr lang="en-US" sz="1200" b="1">
                          <a:effectLst/>
                        </a:rPr>
                        <a:t>Allocating</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NO</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OPTIONAL PER ROOT PORT</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r>
              <a:tr h="460639">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1</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X</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Allocating</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YES</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DEFAULT SETTING PER ROOT PORT</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r>
              <a:tr h="412647">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0</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X</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Allocating</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YES</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rowSpan="2">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Enable Per Root and OPTIONAL PER PCI TRANSACTION</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r>
              <a:tr h="460639">
                <a:tc>
                  <a:txBody>
                    <a:bodyPr/>
                    <a:lstStyle>
                      <a:lvl1pPr marL="0" algn="l" defTabSz="457200" rtl="0" eaLnBrk="1" latinLnBrk="0" hangingPunct="1">
                        <a:defRPr sz="1800" b="1" kern="1200">
                          <a:solidFill>
                            <a:schemeClr val="lt1"/>
                          </a:solidFill>
                          <a:latin typeface="Intel Clear"/>
                        </a:defRPr>
                      </a:lvl1pPr>
                      <a:lvl2pPr marL="457200" algn="l" defTabSz="457200" rtl="0" eaLnBrk="1" latinLnBrk="0" hangingPunct="1">
                        <a:defRPr sz="1800" b="1" kern="1200">
                          <a:solidFill>
                            <a:schemeClr val="lt1"/>
                          </a:solidFill>
                          <a:latin typeface="Intel Clear"/>
                        </a:defRPr>
                      </a:lvl2pPr>
                      <a:lvl3pPr marL="914400" algn="l" defTabSz="457200" rtl="0" eaLnBrk="1" latinLnBrk="0" hangingPunct="1">
                        <a:defRPr sz="1800" b="1" kern="1200">
                          <a:solidFill>
                            <a:schemeClr val="lt1"/>
                          </a:solidFill>
                          <a:latin typeface="Intel Clear"/>
                        </a:defRPr>
                      </a:lvl3pPr>
                      <a:lvl4pPr marL="1371600" algn="l" defTabSz="457200" rtl="0" eaLnBrk="1" latinLnBrk="0" hangingPunct="1">
                        <a:defRPr sz="1800" b="1" kern="1200">
                          <a:solidFill>
                            <a:schemeClr val="lt1"/>
                          </a:solidFill>
                          <a:latin typeface="Intel Clear"/>
                        </a:defRPr>
                      </a:lvl4pPr>
                      <a:lvl5pPr marL="1828800" algn="l" defTabSz="457200" rtl="0" eaLnBrk="1" latinLnBrk="0" hangingPunct="1">
                        <a:defRPr sz="1800" b="1" kern="1200">
                          <a:solidFill>
                            <a:schemeClr val="lt1"/>
                          </a:solidFill>
                          <a:latin typeface="Intel Clear"/>
                        </a:defRPr>
                      </a:lvl5pPr>
                      <a:lvl6pPr marL="2286000" algn="l" defTabSz="457200" rtl="0" eaLnBrk="1" latinLnBrk="0" hangingPunct="1">
                        <a:defRPr sz="1800" b="1" kern="1200">
                          <a:solidFill>
                            <a:schemeClr val="lt1"/>
                          </a:solidFill>
                          <a:latin typeface="Intel Clear"/>
                        </a:defRPr>
                      </a:lvl6pPr>
                      <a:lvl7pPr marL="2743200" algn="l" defTabSz="457200" rtl="0" eaLnBrk="1" latinLnBrk="0" hangingPunct="1">
                        <a:defRPr sz="1800" b="1" kern="1200">
                          <a:solidFill>
                            <a:schemeClr val="lt1"/>
                          </a:solidFill>
                          <a:latin typeface="Intel Clear"/>
                        </a:defRPr>
                      </a:lvl7pPr>
                      <a:lvl8pPr marL="3200400" algn="l" defTabSz="457200" rtl="0" eaLnBrk="1" latinLnBrk="0" hangingPunct="1">
                        <a:defRPr sz="1800" b="1" kern="1200">
                          <a:solidFill>
                            <a:schemeClr val="lt1"/>
                          </a:solidFill>
                          <a:latin typeface="Intel Clear"/>
                        </a:defRPr>
                      </a:lvl8pPr>
                      <a:lvl9pPr marL="3657600" algn="l" defTabSz="457200" rtl="0" eaLnBrk="1" latinLnBrk="0" hangingPunct="1">
                        <a:defRPr sz="1800" b="1" kern="1200">
                          <a:solidFill>
                            <a:schemeClr val="lt1"/>
                          </a:solidFill>
                          <a:latin typeface="Intel Clear"/>
                        </a:defRPr>
                      </a:lvl9pPr>
                    </a:lstStyle>
                    <a:p>
                      <a:pPr algn="ctr">
                        <a:lnSpc>
                          <a:spcPct val="107000"/>
                        </a:lnSpc>
                        <a:spcAft>
                          <a:spcPts val="0"/>
                        </a:spcAft>
                      </a:pPr>
                      <a:r>
                        <a:rPr lang="en-US"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0</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X</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a:effectLst/>
                        </a:rPr>
                        <a:t>1</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Non-</a:t>
                      </a:r>
                      <a:endParaRPr lang="ru-RU" sz="1200" b="1" dirty="0">
                        <a:effectLst/>
                      </a:endParaRPr>
                    </a:p>
                    <a:p>
                      <a:pPr algn="ctr">
                        <a:lnSpc>
                          <a:spcPct val="107000"/>
                        </a:lnSpc>
                        <a:spcAft>
                          <a:spcPts val="0"/>
                        </a:spcAft>
                      </a:pPr>
                      <a:r>
                        <a:rPr lang="en-US" sz="1200" b="1" dirty="0">
                          <a:effectLst/>
                        </a:rPr>
                        <a:t>Allocating</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457200" rtl="0" eaLnBrk="1" latinLnBrk="0" hangingPunct="1">
                        <a:defRPr sz="1800" kern="1200">
                          <a:solidFill>
                            <a:schemeClr val="dk1"/>
                          </a:solidFill>
                          <a:latin typeface="Intel Clear"/>
                        </a:defRPr>
                      </a:lvl1pPr>
                      <a:lvl2pPr marL="457200" algn="l" defTabSz="457200" rtl="0" eaLnBrk="1" latinLnBrk="0" hangingPunct="1">
                        <a:defRPr sz="1800" kern="1200">
                          <a:solidFill>
                            <a:schemeClr val="dk1"/>
                          </a:solidFill>
                          <a:latin typeface="Intel Clear"/>
                        </a:defRPr>
                      </a:lvl2pPr>
                      <a:lvl3pPr marL="914400" algn="l" defTabSz="457200" rtl="0" eaLnBrk="1" latinLnBrk="0" hangingPunct="1">
                        <a:defRPr sz="1800" kern="1200">
                          <a:solidFill>
                            <a:schemeClr val="dk1"/>
                          </a:solidFill>
                          <a:latin typeface="Intel Clear"/>
                        </a:defRPr>
                      </a:lvl3pPr>
                      <a:lvl4pPr marL="1371600" algn="l" defTabSz="457200" rtl="0" eaLnBrk="1" latinLnBrk="0" hangingPunct="1">
                        <a:defRPr sz="1800" kern="1200">
                          <a:solidFill>
                            <a:schemeClr val="dk1"/>
                          </a:solidFill>
                          <a:latin typeface="Intel Clear"/>
                        </a:defRPr>
                      </a:lvl4pPr>
                      <a:lvl5pPr marL="1828800" algn="l" defTabSz="457200" rtl="0" eaLnBrk="1" latinLnBrk="0" hangingPunct="1">
                        <a:defRPr sz="1800" kern="1200">
                          <a:solidFill>
                            <a:schemeClr val="dk1"/>
                          </a:solidFill>
                          <a:latin typeface="Intel Clear"/>
                        </a:defRPr>
                      </a:lvl5pPr>
                      <a:lvl6pPr marL="2286000" algn="l" defTabSz="457200" rtl="0" eaLnBrk="1" latinLnBrk="0" hangingPunct="1">
                        <a:defRPr sz="1800" kern="1200">
                          <a:solidFill>
                            <a:schemeClr val="dk1"/>
                          </a:solidFill>
                          <a:latin typeface="Intel Clear"/>
                        </a:defRPr>
                      </a:lvl6pPr>
                      <a:lvl7pPr marL="2743200" algn="l" defTabSz="457200" rtl="0" eaLnBrk="1" latinLnBrk="0" hangingPunct="1">
                        <a:defRPr sz="1800" kern="1200">
                          <a:solidFill>
                            <a:schemeClr val="dk1"/>
                          </a:solidFill>
                          <a:latin typeface="Intel Clear"/>
                        </a:defRPr>
                      </a:lvl7pPr>
                      <a:lvl8pPr marL="3200400" algn="l" defTabSz="457200" rtl="0" eaLnBrk="1" latinLnBrk="0" hangingPunct="1">
                        <a:defRPr sz="1800" kern="1200">
                          <a:solidFill>
                            <a:schemeClr val="dk1"/>
                          </a:solidFill>
                          <a:latin typeface="Intel Clear"/>
                        </a:defRPr>
                      </a:lvl8pPr>
                      <a:lvl9pPr marL="3657600" algn="l" defTabSz="457200" rtl="0" eaLnBrk="1" latinLnBrk="0" hangingPunct="1">
                        <a:defRPr sz="1800" kern="1200">
                          <a:solidFill>
                            <a:schemeClr val="dk1"/>
                          </a:solidFill>
                          <a:latin typeface="Intel Clear"/>
                        </a:defRPr>
                      </a:lvl9pPr>
                    </a:lstStyle>
                    <a:p>
                      <a:pPr algn="ctr">
                        <a:lnSpc>
                          <a:spcPct val="107000"/>
                        </a:lnSpc>
                        <a:spcAft>
                          <a:spcPts val="0"/>
                        </a:spcAft>
                      </a:pPr>
                      <a:r>
                        <a:rPr lang="en-US" sz="1200" b="1" dirty="0">
                          <a:effectLst/>
                        </a:rPr>
                        <a:t>NO</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vMerge="1">
                  <a:txBody>
                    <a:bodyPr/>
                    <a:lstStyle/>
                    <a:p>
                      <a:endParaRPr lang="ru-RU"/>
                    </a:p>
                  </a:txBody>
                  <a:tcPr/>
                </a:tc>
              </a:tr>
            </a:tbl>
          </a:graphicData>
        </a:graphic>
      </p:graphicFrame>
      <p:sp>
        <p:nvSpPr>
          <p:cNvPr id="13" name="Content Placeholder 2"/>
          <p:cNvSpPr txBox="1">
            <a:spLocks/>
          </p:cNvSpPr>
          <p:nvPr/>
        </p:nvSpPr>
        <p:spPr>
          <a:xfrm>
            <a:off x="473971" y="1246881"/>
            <a:ext cx="11518003" cy="1398306"/>
          </a:xfrm>
          <a:prstGeom prst="roundRect">
            <a:avLst>
              <a:gd name="adj" fmla="val 3862"/>
            </a:avLst>
          </a:prstGeom>
          <a:noFill/>
          <a:ln>
            <a:noFill/>
          </a:ln>
          <a:effectLst/>
        </p:spPr>
        <p:style>
          <a:lnRef idx="1">
            <a:schemeClr val="accent2"/>
          </a:lnRef>
          <a:fillRef idx="2">
            <a:schemeClr val="accent2"/>
          </a:fillRef>
          <a:effectRef idx="1">
            <a:schemeClr val="accent2"/>
          </a:effectRef>
          <a:fontRef idx="minor">
            <a:schemeClr val="dk1"/>
          </a:fontRef>
        </p:style>
        <p:txBody>
          <a:bodyPr lIns="121920" tIns="60960" rIns="121920" bIns="60960" anchor="ctr" anchorCtr="0"/>
          <a:lstStyle>
            <a:lvl1pPr marL="0" indent="0" algn="l" defTabSz="457200" rtl="0" eaLnBrk="1" latinLnBrk="0" hangingPunct="1">
              <a:spcBef>
                <a:spcPts val="1200"/>
              </a:spcBef>
              <a:spcAft>
                <a:spcPts val="0"/>
              </a:spcAft>
              <a:buFont typeface="Arial"/>
              <a:buNone/>
              <a:defRPr sz="1800" b="0" kern="1200">
                <a:solidFill>
                  <a:srgbClr val="0071C5"/>
                </a:solidFill>
                <a:latin typeface="Neo Sans Intel"/>
                <a:ea typeface="+mn-ea"/>
                <a:cs typeface="Neo Sans Intel"/>
              </a:defRPr>
            </a:lvl1pPr>
            <a:lvl2pPr marL="225425" indent="-225425" algn="l" defTabSz="457200" rtl="0" eaLnBrk="1" latinLnBrk="0" hangingPunct="1">
              <a:spcBef>
                <a:spcPts val="800"/>
              </a:spcBef>
              <a:buFont typeface="Wingdings" charset="2"/>
              <a:buChar char="§"/>
              <a:defRPr sz="1600" kern="1200" baseline="0">
                <a:solidFill>
                  <a:schemeClr val="tx2"/>
                </a:solidFill>
                <a:latin typeface="Neo Sans Intel"/>
                <a:ea typeface="+mn-ea"/>
                <a:cs typeface="Neo Sans Intel Medium"/>
              </a:defRPr>
            </a:lvl2pPr>
            <a:lvl3pPr marL="571500" indent="-228600" algn="l" defTabSz="457200" rtl="0" eaLnBrk="1" latinLnBrk="0" hangingPunct="1">
              <a:spcBef>
                <a:spcPts val="400"/>
              </a:spcBef>
              <a:buFont typeface="Wingdings" charset="2"/>
              <a:buChar char="§"/>
              <a:defRPr sz="1600" kern="1200">
                <a:solidFill>
                  <a:schemeClr val="tx2"/>
                </a:solidFill>
                <a:latin typeface="Neo Sans Intel"/>
                <a:ea typeface="+mn-ea"/>
                <a:cs typeface="Neo Sans Intel"/>
              </a:defRPr>
            </a:lvl3pPr>
            <a:lvl4pPr marL="969963" indent="-228600" algn="l" defTabSz="457200" rtl="0" eaLnBrk="1" latinLnBrk="0" hangingPunct="1">
              <a:spcBef>
                <a:spcPts val="2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lvl="2" indent="-171450" defTabSz="914400">
              <a:spcBef>
                <a:spcPts val="0"/>
              </a:spcBef>
              <a:spcAft>
                <a:spcPts val="600"/>
              </a:spcAft>
              <a:buClr>
                <a:srgbClr val="003C71"/>
              </a:buClr>
              <a:buFont typeface="Wingdings" panose="05000000000000000000" pitchFamily="2" charset="2"/>
              <a:buChar char="§"/>
            </a:pPr>
            <a:r>
              <a:rPr lang="en-US" sz="2400" dirty="0" err="1" smtClean="0">
                <a:latin typeface="+mn-lt"/>
                <a:cs typeface="Intel Clear" panose="020B0604020203020204" pitchFamily="34" charset="0"/>
              </a:rPr>
              <a:t>Disable_all_allocating_flows</a:t>
            </a:r>
            <a:r>
              <a:rPr lang="en-US" sz="2400" dirty="0" smtClean="0">
                <a:latin typeface="+mn-lt"/>
                <a:cs typeface="Intel Clear" panose="020B0604020203020204" pitchFamily="34" charset="0"/>
              </a:rPr>
              <a:t> </a:t>
            </a:r>
            <a:r>
              <a:rPr lang="en-US" sz="2400" dirty="0">
                <a:latin typeface="+mn-lt"/>
                <a:cs typeface="Intel Clear" panose="020B0604020203020204" pitchFamily="34" charset="0"/>
              </a:rPr>
              <a:t>setting trumps all other settings</a:t>
            </a:r>
          </a:p>
          <a:p>
            <a:pPr marL="347663" lvl="2" indent="-171450" defTabSz="914400">
              <a:spcBef>
                <a:spcPts val="0"/>
              </a:spcBef>
              <a:spcAft>
                <a:spcPts val="600"/>
              </a:spcAft>
              <a:buClr>
                <a:srgbClr val="003C71"/>
              </a:buClr>
              <a:buFont typeface="Wingdings" panose="05000000000000000000" pitchFamily="2" charset="2"/>
              <a:buChar char="§"/>
            </a:pPr>
            <a:r>
              <a:rPr lang="en-US" sz="2400" dirty="0">
                <a:latin typeface="+mn-lt"/>
                <a:cs typeface="Intel Clear" panose="020B0604020203020204" pitchFamily="34" charset="0"/>
              </a:rPr>
              <a:t>when </a:t>
            </a:r>
            <a:r>
              <a:rPr lang="en-US" sz="2400" dirty="0" err="1" smtClean="0">
                <a:latin typeface="+mn-lt"/>
                <a:cs typeface="Intel Clear" panose="020B0604020203020204" pitchFamily="34" charset="0"/>
              </a:rPr>
              <a:t>NoSnoopOpWrEn</a:t>
            </a:r>
            <a:r>
              <a:rPr lang="en-US" sz="2400" dirty="0" smtClean="0">
                <a:latin typeface="+mn-lt"/>
                <a:cs typeface="Intel Clear" panose="020B0604020203020204" pitchFamily="34" charset="0"/>
              </a:rPr>
              <a:t> is set </a:t>
            </a:r>
            <a:r>
              <a:rPr lang="en-US" sz="2400" dirty="0">
                <a:latin typeface="+mn-lt"/>
                <a:cs typeface="Intel Clear" panose="020B0604020203020204" pitchFamily="34" charset="0"/>
              </a:rPr>
              <a:t>to 1, </a:t>
            </a:r>
            <a:r>
              <a:rPr lang="en-US" sz="2400" dirty="0" err="1" smtClean="0">
                <a:latin typeface="+mn-lt"/>
                <a:cs typeface="Intel Clear" panose="020B0604020203020204" pitchFamily="34" charset="0"/>
              </a:rPr>
              <a:t>UseAllocatingFlowWr</a:t>
            </a:r>
            <a:r>
              <a:rPr lang="en-US" sz="2400" dirty="0" smtClean="0">
                <a:latin typeface="+mn-lt"/>
                <a:cs typeface="Intel Clear" panose="020B0604020203020204" pitchFamily="34" charset="0"/>
              </a:rPr>
              <a:t> </a:t>
            </a:r>
            <a:r>
              <a:rPr lang="en-US" sz="2400" dirty="0">
                <a:latin typeface="+mn-lt"/>
                <a:cs typeface="Intel Clear" panose="020B0604020203020204" pitchFamily="34" charset="0"/>
              </a:rPr>
              <a:t>is a don’t </a:t>
            </a:r>
            <a:r>
              <a:rPr lang="en-US" sz="2400" dirty="0" smtClean="0">
                <a:latin typeface="+mn-lt"/>
                <a:cs typeface="Intel Clear" panose="020B0604020203020204" pitchFamily="34" charset="0"/>
              </a:rPr>
              <a:t>care</a:t>
            </a:r>
          </a:p>
          <a:p>
            <a:pPr marL="347663" lvl="2" indent="-171450" defTabSz="914400">
              <a:spcBef>
                <a:spcPts val="0"/>
              </a:spcBef>
              <a:buClr>
                <a:srgbClr val="003C71"/>
              </a:buClr>
              <a:buFont typeface="Wingdings" panose="05000000000000000000" pitchFamily="2" charset="2"/>
              <a:buChar char="§"/>
            </a:pPr>
            <a:r>
              <a:rPr lang="en-US" sz="2400" dirty="0">
                <a:latin typeface="+mn-lt"/>
                <a:cs typeface="Intel Clear" panose="020B0604020203020204" pitchFamily="34" charset="0"/>
              </a:rPr>
              <a:t>when </a:t>
            </a:r>
            <a:r>
              <a:rPr lang="en-US" sz="2400" dirty="0" err="1">
                <a:latin typeface="+mn-lt"/>
                <a:cs typeface="Intel Clear" panose="020B0604020203020204" pitchFamily="34" charset="0"/>
              </a:rPr>
              <a:t>NoSnoopOpWrEn</a:t>
            </a:r>
            <a:r>
              <a:rPr lang="en-US" sz="2400" dirty="0">
                <a:latin typeface="+mn-lt"/>
                <a:cs typeface="Intel Clear" panose="020B0604020203020204" pitchFamily="34" charset="0"/>
              </a:rPr>
              <a:t> is set to 0, the NS PCI Header bit is a don’t care</a:t>
            </a:r>
          </a:p>
        </p:txBody>
      </p:sp>
      <p:sp>
        <p:nvSpPr>
          <p:cNvPr id="14" name="Rectangle 13"/>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defTabSz="914400"/>
            <a:r>
              <a:rPr lang="en-US" sz="2400" b="1" kern="0" dirty="0">
                <a:ln/>
                <a:solidFill>
                  <a:srgbClr val="F3D54E"/>
                </a:solidFill>
                <a:latin typeface="Intel Clear"/>
              </a:rPr>
              <a:t>Starting with </a:t>
            </a:r>
            <a:r>
              <a:rPr lang="en-US" sz="2400" b="1" kern="0" dirty="0" err="1">
                <a:ln/>
                <a:solidFill>
                  <a:srgbClr val="F3D54E"/>
                </a:solidFill>
                <a:latin typeface="Intel Clear"/>
              </a:rPr>
              <a:t>Skylake</a:t>
            </a:r>
            <a:r>
              <a:rPr lang="en-US" sz="2400" b="1" kern="0" dirty="0">
                <a:ln/>
                <a:solidFill>
                  <a:srgbClr val="F3D54E"/>
                </a:solidFill>
                <a:latin typeface="Intel Clear"/>
              </a:rPr>
              <a:t> Server IIO HW will look at the Non-Snoop bit </a:t>
            </a:r>
            <a:endParaRPr lang="en-US" sz="2400" b="1" kern="0" dirty="0" smtClean="0">
              <a:ln/>
              <a:solidFill>
                <a:srgbClr val="F3D54E"/>
              </a:solidFill>
              <a:latin typeface="Intel Clear"/>
            </a:endParaRPr>
          </a:p>
          <a:p>
            <a:pPr algn="ctr" defTabSz="914400"/>
            <a:r>
              <a:rPr lang="en-US" sz="2400" b="1" kern="0" dirty="0" smtClean="0">
                <a:ln/>
                <a:solidFill>
                  <a:srgbClr val="F3D54E"/>
                </a:solidFill>
                <a:latin typeface="Intel Clear"/>
              </a:rPr>
              <a:t>in </a:t>
            </a:r>
            <a:r>
              <a:rPr lang="en-US" sz="2400" b="1" kern="0" dirty="0">
                <a:ln/>
                <a:solidFill>
                  <a:srgbClr val="F3D54E"/>
                </a:solidFill>
                <a:latin typeface="Intel Clear"/>
              </a:rPr>
              <a:t>the PCI Header to determine allocating or non-allocating </a:t>
            </a:r>
            <a:r>
              <a:rPr lang="en-US" sz="2400" b="1" kern="0" dirty="0" smtClean="0">
                <a:ln/>
                <a:solidFill>
                  <a:srgbClr val="F3D54E"/>
                </a:solidFill>
                <a:latin typeface="Intel Clear"/>
              </a:rPr>
              <a:t>flows</a:t>
            </a:r>
            <a:endParaRPr lang="en-US" sz="2400" b="1" kern="0" dirty="0">
              <a:ln/>
              <a:solidFill>
                <a:srgbClr val="F3D54E"/>
              </a:solidFill>
              <a:latin typeface="Intel Clear"/>
            </a:endParaRPr>
          </a:p>
        </p:txBody>
      </p:sp>
    </p:spTree>
    <p:extLst>
      <p:ext uri="{BB962C8B-B14F-4D97-AF65-F5344CB8AC3E}">
        <p14:creationId xmlns:p14="http://schemas.microsoft.com/office/powerpoint/2010/main" val="255767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Chassis Performance </a:t>
            </a:r>
            <a:r>
              <a:rPr lang="en-US" dirty="0" smtClean="0"/>
              <a:t>Monitoring</a:t>
            </a:r>
            <a:endParaRPr lang="en-US" dirty="0"/>
          </a:p>
        </p:txBody>
      </p:sp>
      <p:sp>
        <p:nvSpPr>
          <p:cNvPr id="14" name="Rectangle 13"/>
          <p:cNvSpPr/>
          <p:nvPr/>
        </p:nvSpPr>
        <p:spPr>
          <a:xfrm>
            <a:off x="327260" y="5961008"/>
            <a:ext cx="11418294" cy="716514"/>
          </a:xfrm>
          <a:prstGeom prst="rect">
            <a:avLst/>
          </a:prstGeom>
          <a:gradFill rotWithShape="1">
            <a:gsLst>
              <a:gs pos="0">
                <a:srgbClr val="00AEEF">
                  <a:lumMod val="75000"/>
                </a:srgbClr>
              </a:gs>
              <a:gs pos="100000">
                <a:srgbClr val="0071C5">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defTabSz="914400"/>
            <a:r>
              <a:rPr lang="ru-RU" sz="2400" b="1" kern="0" dirty="0">
                <a:ln/>
                <a:solidFill>
                  <a:srgbClr val="F3D54E"/>
                </a:solidFill>
                <a:latin typeface="Intel Clear"/>
              </a:rPr>
              <a:t>https://</a:t>
            </a:r>
            <a:r>
              <a:rPr lang="ru-RU" sz="2400" b="1" kern="0" dirty="0" smtClean="0">
                <a:ln/>
                <a:solidFill>
                  <a:srgbClr val="F3D54E"/>
                </a:solidFill>
                <a:latin typeface="Intel Clear"/>
              </a:rPr>
              <a:t>software.intel.com/en-us/blogs/2014/07/11/documentation-for-uncore-performance-monitoring-units</a:t>
            </a:r>
            <a:r>
              <a:rPr lang="en-US" sz="2400" b="1" kern="0" dirty="0" smtClean="0">
                <a:ln/>
                <a:solidFill>
                  <a:srgbClr val="F3D54E"/>
                </a:solidFill>
                <a:latin typeface="Intel Clear"/>
              </a:rPr>
              <a:t> </a:t>
            </a:r>
            <a:endParaRPr lang="en-US" sz="2400" b="1" kern="0" dirty="0">
              <a:ln/>
              <a:solidFill>
                <a:srgbClr val="F3D54E"/>
              </a:solidFill>
              <a:latin typeface="Intel Clear"/>
            </a:endParaRPr>
          </a:p>
        </p:txBody>
      </p:sp>
      <p:sp>
        <p:nvSpPr>
          <p:cNvPr id="6" name="Content Placeholder 2"/>
          <p:cNvSpPr txBox="1">
            <a:spLocks/>
          </p:cNvSpPr>
          <p:nvPr/>
        </p:nvSpPr>
        <p:spPr>
          <a:xfrm>
            <a:off x="6202756" y="1722308"/>
            <a:ext cx="5865419" cy="3763269"/>
          </a:xfrm>
          <a:prstGeom prst="roundRect">
            <a:avLst>
              <a:gd name="adj" fmla="val 3862"/>
            </a:avLst>
          </a:prstGeom>
          <a:noFill/>
          <a:ln>
            <a:noFill/>
          </a:ln>
          <a:effectLst/>
        </p:spPr>
        <p:style>
          <a:lnRef idx="1">
            <a:schemeClr val="accent2"/>
          </a:lnRef>
          <a:fillRef idx="2">
            <a:schemeClr val="accent2"/>
          </a:fillRef>
          <a:effectRef idx="1">
            <a:schemeClr val="accent2"/>
          </a:effectRef>
          <a:fontRef idx="minor">
            <a:schemeClr val="dk1"/>
          </a:fontRef>
        </p:style>
        <p:txBody>
          <a:bodyPr lIns="121920" tIns="60960" rIns="121920" bIns="60960" anchor="ctr" anchorCtr="0"/>
          <a:lstStyle>
            <a:lvl1pPr marL="0" indent="0" algn="l" defTabSz="457200" rtl="0" eaLnBrk="1" latinLnBrk="0" hangingPunct="1">
              <a:spcBef>
                <a:spcPts val="1200"/>
              </a:spcBef>
              <a:spcAft>
                <a:spcPts val="0"/>
              </a:spcAft>
              <a:buFont typeface="Arial"/>
              <a:buNone/>
              <a:defRPr sz="1800" b="0" kern="1200">
                <a:solidFill>
                  <a:srgbClr val="0071C5"/>
                </a:solidFill>
                <a:latin typeface="Neo Sans Intel"/>
                <a:ea typeface="+mn-ea"/>
                <a:cs typeface="Neo Sans Intel"/>
              </a:defRPr>
            </a:lvl1pPr>
            <a:lvl2pPr marL="225425" indent="-225425" algn="l" defTabSz="457200" rtl="0" eaLnBrk="1" latinLnBrk="0" hangingPunct="1">
              <a:spcBef>
                <a:spcPts val="800"/>
              </a:spcBef>
              <a:buFont typeface="Wingdings" charset="2"/>
              <a:buChar char="§"/>
              <a:defRPr sz="1600" kern="1200" baseline="0">
                <a:solidFill>
                  <a:schemeClr val="tx2"/>
                </a:solidFill>
                <a:latin typeface="Neo Sans Intel"/>
                <a:ea typeface="+mn-ea"/>
                <a:cs typeface="Neo Sans Intel Medium"/>
              </a:defRPr>
            </a:lvl2pPr>
            <a:lvl3pPr marL="571500" indent="-228600" algn="l" defTabSz="457200" rtl="0" eaLnBrk="1" latinLnBrk="0" hangingPunct="1">
              <a:spcBef>
                <a:spcPts val="400"/>
              </a:spcBef>
              <a:buFont typeface="Wingdings" charset="2"/>
              <a:buChar char="§"/>
              <a:defRPr sz="1600" kern="1200">
                <a:solidFill>
                  <a:schemeClr val="tx2"/>
                </a:solidFill>
                <a:latin typeface="Neo Sans Intel"/>
                <a:ea typeface="+mn-ea"/>
                <a:cs typeface="Neo Sans Intel"/>
              </a:defRPr>
            </a:lvl3pPr>
            <a:lvl4pPr marL="969963" indent="-228600" algn="l" defTabSz="457200" rtl="0" eaLnBrk="1" latinLnBrk="0" hangingPunct="1">
              <a:spcBef>
                <a:spcPts val="2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lvl="2" indent="-171450" defTabSz="914400">
              <a:spcBef>
                <a:spcPts val="0"/>
              </a:spcBef>
              <a:spcAft>
                <a:spcPts val="1200"/>
              </a:spcAft>
              <a:buClr>
                <a:srgbClr val="003C71"/>
              </a:buClr>
              <a:buFont typeface="Wingdings" panose="05000000000000000000" pitchFamily="2" charset="2"/>
              <a:buChar char="§"/>
            </a:pPr>
            <a:r>
              <a:rPr lang="en-US" sz="2400" dirty="0">
                <a:latin typeface="+mn-lt"/>
                <a:cs typeface="Intel Clear" panose="020B0604020203020204" pitchFamily="34" charset="0"/>
              </a:rPr>
              <a:t>Core </a:t>
            </a:r>
            <a:r>
              <a:rPr lang="en-US" sz="2400" dirty="0" err="1">
                <a:latin typeface="+mn-lt"/>
                <a:cs typeface="Intel Clear" panose="020B0604020203020204" pitchFamily="34" charset="0"/>
              </a:rPr>
              <a:t>PerfMon</a:t>
            </a:r>
            <a:r>
              <a:rPr lang="en-US" sz="2400" dirty="0">
                <a:latin typeface="+mn-lt"/>
                <a:cs typeface="Intel Clear" panose="020B0604020203020204" pitchFamily="34" charset="0"/>
              </a:rPr>
              <a:t> can tell SW how it is performing on an </a:t>
            </a:r>
            <a:r>
              <a:rPr lang="en-US" sz="2400" dirty="0" err="1">
                <a:latin typeface="+mn-lt"/>
                <a:cs typeface="Intel Clear" panose="020B0604020203020204" pitchFamily="34" charset="0"/>
              </a:rPr>
              <a:t>iA</a:t>
            </a:r>
            <a:r>
              <a:rPr lang="en-US" sz="2400" dirty="0">
                <a:latin typeface="+mn-lt"/>
                <a:cs typeface="Intel Clear" panose="020B0604020203020204" pitchFamily="34" charset="0"/>
              </a:rPr>
              <a:t> core - e.g. was the code scheduled to execute efficiently?  Were the tasks well balanced</a:t>
            </a:r>
            <a:r>
              <a:rPr lang="en-US" sz="2400" dirty="0" smtClean="0">
                <a:latin typeface="+mn-lt"/>
                <a:cs typeface="Intel Clear" panose="020B0604020203020204" pitchFamily="34" charset="0"/>
              </a:rPr>
              <a:t>?</a:t>
            </a:r>
          </a:p>
          <a:p>
            <a:pPr marL="347663" lvl="2" indent="-171450" defTabSz="914400">
              <a:spcBef>
                <a:spcPts val="0"/>
              </a:spcBef>
              <a:spcAft>
                <a:spcPts val="1200"/>
              </a:spcAft>
              <a:buClr>
                <a:srgbClr val="003C71"/>
              </a:buClr>
              <a:buFont typeface="Wingdings" panose="05000000000000000000" pitchFamily="2" charset="2"/>
              <a:buChar char="§"/>
            </a:pPr>
            <a:r>
              <a:rPr lang="en-US" sz="2400" dirty="0">
                <a:latin typeface="+mn-lt"/>
                <a:cs typeface="Intel Clear" panose="020B0604020203020204" pitchFamily="34" charset="0"/>
              </a:rPr>
              <a:t>Uncore monitoring can give SW a better sense where all that traffic was routed and what was involved in processing it.</a:t>
            </a:r>
          </a:p>
        </p:txBody>
      </p:sp>
      <p:pic>
        <p:nvPicPr>
          <p:cNvPr id="7" name="Picture 6"/>
          <p:cNvPicPr>
            <a:picLocks noChangeAspect="1"/>
          </p:cNvPicPr>
          <p:nvPr/>
        </p:nvPicPr>
        <p:blipFill>
          <a:blip r:embed="rId3"/>
          <a:stretch>
            <a:fillRect/>
          </a:stretch>
        </p:blipFill>
        <p:spPr>
          <a:xfrm>
            <a:off x="327260" y="1567022"/>
            <a:ext cx="5875496" cy="4073843"/>
          </a:xfrm>
          <a:prstGeom prst="rect">
            <a:avLst/>
          </a:prstGeom>
        </p:spPr>
      </p:pic>
    </p:spTree>
    <p:extLst>
      <p:ext uri="{BB962C8B-B14F-4D97-AF65-F5344CB8AC3E}">
        <p14:creationId xmlns:p14="http://schemas.microsoft.com/office/powerpoint/2010/main" val="31580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DK Summit Templat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DPDK Summit Template" id="{5A5C03D9-3724-4796-8CF1-B787CF7AA7C7}" vid="{96E1B639-B5AA-44BD-8F2E-BC68291A3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6272</TotalTime>
  <Words>1805</Words>
  <Application>Microsoft Office PowerPoint</Application>
  <PresentationFormat>Widescreen</PresentationFormat>
  <Paragraphs>371</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PGothic</vt:lpstr>
      <vt:lpstr>Arial</vt:lpstr>
      <vt:lpstr>Calibri</vt:lpstr>
      <vt:lpstr>Century Gothic</vt:lpstr>
      <vt:lpstr>Intel Clear</vt:lpstr>
      <vt:lpstr>メイリオ</vt:lpstr>
      <vt:lpstr>Times New Roman</vt:lpstr>
      <vt:lpstr>Wingdings</vt:lpstr>
      <vt:lpstr>Wingdings 3</vt:lpstr>
      <vt:lpstr>DPDK Summit Template</vt:lpstr>
      <vt:lpstr>Hardware-Level Performance Analysis of Platform I/O</vt:lpstr>
      <vt:lpstr>Legal Disclaimer &amp; Optimization Notice </vt:lpstr>
      <vt:lpstr>New Modular PCIe Controller Interconnect</vt:lpstr>
      <vt:lpstr>Re-Architected L2 &amp; L3 Cache Hierarchy</vt:lpstr>
      <vt:lpstr>Inclusive vs Non-Inclusive L3</vt:lpstr>
      <vt:lpstr>Cache Usage on I/O and Core Interactions</vt:lpstr>
      <vt:lpstr>IIO transaction flow – Overview</vt:lpstr>
      <vt:lpstr>Configuring IIO transaction flow</vt:lpstr>
      <vt:lpstr>Chassis Performance Monitoring</vt:lpstr>
      <vt:lpstr>DPDK packet processing using Direct Data I/O</vt:lpstr>
      <vt:lpstr>Telemetry points</vt:lpstr>
      <vt:lpstr>Understanding PCIe performance</vt:lpstr>
      <vt:lpstr>Measuring memory bandwidth</vt:lpstr>
      <vt:lpstr>Measuring cross socket bandwidth</vt:lpstr>
      <vt:lpstr>Intel® Vtune Amplifier</vt:lpstr>
      <vt:lpstr>Intel® Vtune Amplifier</vt:lpstr>
      <vt:lpstr>Performance Counter Monitor (PCM)</vt:lpstr>
      <vt:lpstr>DPDK ip_pipeline Forwarding Example</vt:lpstr>
      <vt:lpstr>Analyzing performance with Intel tools</vt:lpstr>
      <vt:lpstr>Questions?</vt:lpstr>
      <vt:lpstr>Backup</vt:lpstr>
      <vt:lpstr>IIO transaction flow</vt:lpstr>
      <vt:lpstr>Configuring IIO transaction flow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Brian</dc:creator>
  <cp:keywords>CTPClassification=CTP_PUBLIC:VisualMarkings=, CTPClassification=CTP_NT</cp:keywords>
  <cp:lastModifiedBy>Lu, Patrick</cp:lastModifiedBy>
  <cp:revision>136</cp:revision>
  <dcterms:created xsi:type="dcterms:W3CDTF">2017-11-15T17:31:17Z</dcterms:created>
  <dcterms:modified xsi:type="dcterms:W3CDTF">2018-06-20T17:14:48Z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61e049b8-ffcb-48eb-b586-0775093f7232</vt:lpwstr>
  </property>
  <property fmtid="{D5CDD505-2E9C-101B-9397-08002B2CF9AE}" pid="3" name="CTP_TimeStamp">
    <vt:lpwstr>2018-06-20 17:14:47Z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