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68" r:id="rId5"/>
    <p:sldId id="269" r:id="rId6"/>
    <p:sldId id="270"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2183">
          <p15:clr>
            <a:srgbClr val="A4A3A4"/>
          </p15:clr>
        </p15:guide>
        <p15:guide id="4" orient="horz" pos="663">
          <p15:clr>
            <a:srgbClr val="A4A3A4"/>
          </p15:clr>
        </p15:guide>
        <p15:guide id="5" pos="5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230"/>
    <a:srgbClr val="442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0128" autoAdjust="0"/>
  </p:normalViewPr>
  <p:slideViewPr>
    <p:cSldViewPr snapToGrid="0">
      <p:cViewPr varScale="1">
        <p:scale>
          <a:sx n="70" d="100"/>
          <a:sy n="70" d="100"/>
        </p:scale>
        <p:origin x="418" y="58"/>
      </p:cViewPr>
      <p:guideLst>
        <p:guide orient="horz" pos="2184"/>
        <p:guide pos="3840"/>
        <p:guide orient="horz" pos="2183"/>
        <p:guide orient="horz" pos="663"/>
        <p:guide pos="506"/>
      </p:guideLst>
    </p:cSldViewPr>
  </p:slideViewPr>
  <p:notesTextViewPr>
    <p:cViewPr>
      <p:scale>
        <a:sx n="1" d="1"/>
        <a:sy n="1" d="1"/>
      </p:scale>
      <p:origin x="0" y="0"/>
    </p:cViewPr>
  </p:notesText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B38013-A3EC-3B45-817A-5929A218602D}" type="datetimeFigureOut">
              <a:rPr lang="en-US" smtClean="0"/>
              <a:t>6/28/2018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F47F7-EAD3-824A-BCB1-958757616BDA}" type="slidenum">
              <a:rPr lang="en-US" smtClean="0"/>
              <a:t>‹#›</a:t>
            </a:fld>
            <a:endParaRPr lang="en-US"/>
          </a:p>
        </p:txBody>
      </p:sp>
    </p:spTree>
    <p:extLst>
      <p:ext uri="{BB962C8B-B14F-4D97-AF65-F5344CB8AC3E}">
        <p14:creationId xmlns:p14="http://schemas.microsoft.com/office/powerpoint/2010/main" val="76407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A57C-E99C-4A15-BB18-24DDDF8EDE65}" type="datetimeFigureOut">
              <a:rPr lang="en-US" smtClean="0"/>
              <a:t>6/28/2018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FEEB5-CC4A-4A0C-9074-7C4D080A58D8}" type="slidenum">
              <a:rPr lang="en-US" smtClean="0"/>
              <a:t>‹#›</a:t>
            </a:fld>
            <a:endParaRPr lang="en-US"/>
          </a:p>
        </p:txBody>
      </p:sp>
    </p:spTree>
    <p:extLst>
      <p:ext uri="{BB962C8B-B14F-4D97-AF65-F5344CB8AC3E}">
        <p14:creationId xmlns:p14="http://schemas.microsoft.com/office/powerpoint/2010/main" val="227881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we are trying to solve – Why do we need Queue APIs and driver framework?</a:t>
            </a:r>
          </a:p>
          <a:p>
            <a:endParaRPr lang="en-US" dirty="0"/>
          </a:p>
          <a:p>
            <a:r>
              <a:rPr lang="en-US" dirty="0"/>
              <a:t>How do Queue APIs and driver framework solve the problem</a:t>
            </a:r>
          </a:p>
          <a:p>
            <a:endParaRPr lang="en-US" dirty="0"/>
          </a:p>
          <a:p>
            <a:r>
              <a:rPr lang="en-US" dirty="0"/>
              <a:t>If time permits – discuss the RFC. RFC will be on the mailing list to review further. This discussion will touch upon thinking behind the APIs and few important features/fields.</a:t>
            </a:r>
          </a:p>
        </p:txBody>
      </p:sp>
      <p:sp>
        <p:nvSpPr>
          <p:cNvPr id="4" name="Slide Number Placeholder 3"/>
          <p:cNvSpPr>
            <a:spLocks noGrp="1"/>
          </p:cNvSpPr>
          <p:nvPr>
            <p:ph type="sldNum" sz="quarter" idx="10"/>
          </p:nvPr>
        </p:nvSpPr>
        <p:spPr/>
        <p:txBody>
          <a:bodyPr/>
          <a:lstStyle/>
          <a:p>
            <a:fld id="{99DFEEB5-CC4A-4A0C-9074-7C4D080A58D8}" type="slidenum">
              <a:rPr lang="en-US" smtClean="0"/>
              <a:t>2</a:t>
            </a:fld>
            <a:endParaRPr lang="en-US"/>
          </a:p>
        </p:txBody>
      </p:sp>
    </p:spTree>
    <p:extLst>
      <p:ext uri="{BB962C8B-B14F-4D97-AF65-F5344CB8AC3E}">
        <p14:creationId xmlns:p14="http://schemas.microsoft.com/office/powerpoint/2010/main" val="394849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DPDK supports pipeline model of packet processing. In this model, different parts of packet processing logic runs on dedicated cores. Each core, after processing the packets, hands over the packets to the next core/processing block in the pipeline. Many applications exist today that make use of this model. DPDK documentation clearly describes some of the advantages of this model.</a:t>
            </a:r>
          </a:p>
          <a:p>
            <a:endParaRPr lang="en-US" dirty="0"/>
          </a:p>
          <a:p>
            <a:r>
              <a:rPr lang="en-US" dirty="0"/>
              <a:t>This model uses </a:t>
            </a:r>
            <a:r>
              <a:rPr lang="en-US" dirty="0" err="1"/>
              <a:t>rte_ring</a:t>
            </a:r>
            <a:r>
              <a:rPr lang="en-US" dirty="0"/>
              <a:t> to exchange packets between the cores. </a:t>
            </a:r>
            <a:r>
              <a:rPr lang="en-US" dirty="0" err="1"/>
              <a:t>rte_ring</a:t>
            </a:r>
            <a:r>
              <a:rPr lang="en-US" dirty="0"/>
              <a:t> is a software implementation of queue.</a:t>
            </a:r>
          </a:p>
          <a:p>
            <a:endParaRPr lang="en-US" dirty="0"/>
          </a:p>
          <a:p>
            <a:r>
              <a:rPr lang="en-US" dirty="0"/>
              <a:t>DPDK also have </a:t>
            </a:r>
            <a:r>
              <a:rPr lang="en-US" dirty="0" err="1"/>
              <a:t>rte_event_ring</a:t>
            </a:r>
            <a:r>
              <a:rPr lang="en-US" dirty="0"/>
              <a:t> APIs as a means to exchange events between cores. However, these APIs are again tied to the software implementation (</a:t>
            </a:r>
            <a:r>
              <a:rPr lang="en-US" dirty="0" err="1"/>
              <a:t>rte_ring</a:t>
            </a:r>
            <a:r>
              <a:rPr lang="en-US" dirty="0"/>
              <a:t>)</a:t>
            </a:r>
          </a:p>
          <a:p>
            <a:endParaRPr lang="en-US" dirty="0"/>
          </a:p>
          <a:p>
            <a:r>
              <a:rPr lang="en-US" dirty="0"/>
              <a:t>Essentially, </a:t>
            </a:r>
            <a:r>
              <a:rPr lang="en-US" dirty="0" err="1"/>
              <a:t>rte_ring</a:t>
            </a:r>
            <a:r>
              <a:rPr lang="en-US" dirty="0"/>
              <a:t> is the only way to do core-core communication currently in the pipeline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when these applications are run on SoCs with queues implemented in hardware, they still continue to use </a:t>
            </a:r>
            <a:r>
              <a:rPr lang="en-US" dirty="0" err="1"/>
              <a:t>rte_ring</a:t>
            </a:r>
            <a:r>
              <a:rPr lang="en-US" dirty="0"/>
              <a:t>, instead of using hardware implementations.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Hence the APIs and implementation need to be separated.</a:t>
            </a:r>
          </a:p>
        </p:txBody>
      </p:sp>
      <p:sp>
        <p:nvSpPr>
          <p:cNvPr id="4" name="Slide Number Placeholder 3"/>
          <p:cNvSpPr>
            <a:spLocks noGrp="1"/>
          </p:cNvSpPr>
          <p:nvPr>
            <p:ph type="sldNum" sz="quarter" idx="10"/>
          </p:nvPr>
        </p:nvSpPr>
        <p:spPr/>
        <p:txBody>
          <a:bodyPr/>
          <a:lstStyle/>
          <a:p>
            <a:fld id="{99DFEEB5-CC4A-4A0C-9074-7C4D080A58D8}" type="slidenum">
              <a:rPr lang="en-US" smtClean="0"/>
              <a:t>3</a:t>
            </a:fld>
            <a:endParaRPr lang="en-US"/>
          </a:p>
        </p:txBody>
      </p:sp>
    </p:spTree>
    <p:extLst>
      <p:ext uri="{BB962C8B-B14F-4D97-AF65-F5344CB8AC3E}">
        <p14:creationId xmlns:p14="http://schemas.microsoft.com/office/powerpoint/2010/main" val="247722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the APIs and queue implementation using the well established API and driver model used by other devices like crypto.</a:t>
            </a:r>
          </a:p>
          <a:p>
            <a:endParaRPr lang="en-US" dirty="0"/>
          </a:p>
          <a:p>
            <a:r>
              <a:rPr lang="en-US" dirty="0"/>
              <a:t>This will allow implementation of multiple queue drivers which can be enabled depending on the underlying platform.</a:t>
            </a:r>
          </a:p>
          <a:p>
            <a:endParaRPr lang="en-US" dirty="0"/>
          </a:p>
          <a:p>
            <a:r>
              <a:rPr lang="en-US" dirty="0"/>
              <a:t>The device itself is represented as a ‘Queue Manager’ which can allocate and free the queues.</a:t>
            </a:r>
          </a:p>
          <a:p>
            <a:endParaRPr lang="en-US" dirty="0"/>
          </a:p>
          <a:p>
            <a:r>
              <a:rPr lang="en-US" dirty="0"/>
              <a:t>Once the queues are allocated, the queue handle can be used to enqueue and dequeue objects.</a:t>
            </a:r>
          </a:p>
        </p:txBody>
      </p:sp>
      <p:sp>
        <p:nvSpPr>
          <p:cNvPr id="4" name="Slide Number Placeholder 3"/>
          <p:cNvSpPr>
            <a:spLocks noGrp="1"/>
          </p:cNvSpPr>
          <p:nvPr>
            <p:ph type="sldNum" sz="quarter" idx="10"/>
          </p:nvPr>
        </p:nvSpPr>
        <p:spPr/>
        <p:txBody>
          <a:bodyPr/>
          <a:lstStyle/>
          <a:p>
            <a:fld id="{99DFEEB5-CC4A-4A0C-9074-7C4D080A58D8}" type="slidenum">
              <a:rPr lang="en-US" smtClean="0"/>
              <a:t>4</a:t>
            </a:fld>
            <a:endParaRPr lang="en-US"/>
          </a:p>
        </p:txBody>
      </p:sp>
    </p:spTree>
    <p:extLst>
      <p:ext uri="{BB962C8B-B14F-4D97-AF65-F5344CB8AC3E}">
        <p14:creationId xmlns:p14="http://schemas.microsoft.com/office/powerpoint/2010/main" val="86388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portability is important. Customers would like to have a single application that can run across different platforms. Platforms may use software algorithms or hardware implementations. To guarantee seamless portability, where possible, it is important to make sure different implementations behave the same. If not, the characteristics of the implementations should be brought out clearly in the APIs. This will help the application writer aware of differing characteristics and help choose the right characteristics required.</a:t>
            </a:r>
          </a:p>
          <a:p>
            <a:endParaRPr lang="en-US" dirty="0"/>
          </a:p>
          <a:p>
            <a:r>
              <a:rPr lang="en-US" dirty="0"/>
              <a:t>The APIs for Queue address the needs of both software and hardware implementations.</a:t>
            </a:r>
          </a:p>
          <a:p>
            <a:endParaRPr lang="en-US" dirty="0"/>
          </a:p>
          <a:p>
            <a:r>
              <a:rPr lang="en-US" dirty="0"/>
              <a:t>Currently, I have added just the basic APIs.</a:t>
            </a:r>
          </a:p>
        </p:txBody>
      </p:sp>
      <p:sp>
        <p:nvSpPr>
          <p:cNvPr id="4" name="Slide Number Placeholder 3"/>
          <p:cNvSpPr>
            <a:spLocks noGrp="1"/>
          </p:cNvSpPr>
          <p:nvPr>
            <p:ph type="sldNum" sz="quarter" idx="10"/>
          </p:nvPr>
        </p:nvSpPr>
        <p:spPr/>
        <p:txBody>
          <a:bodyPr/>
          <a:lstStyle/>
          <a:p>
            <a:fld id="{99DFEEB5-CC4A-4A0C-9074-7C4D080A58D8}" type="slidenum">
              <a:rPr lang="en-US" smtClean="0"/>
              <a:t>5</a:t>
            </a:fld>
            <a:endParaRPr lang="en-US"/>
          </a:p>
        </p:txBody>
      </p:sp>
    </p:spTree>
    <p:extLst>
      <p:ext uri="{BB962C8B-B14F-4D97-AF65-F5344CB8AC3E}">
        <p14:creationId xmlns:p14="http://schemas.microsoft.com/office/powerpoint/2010/main" val="382064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FEEB5-CC4A-4A0C-9074-7C4D080A58D8}" type="slidenum">
              <a:rPr lang="en-US" smtClean="0"/>
              <a:t>6</a:t>
            </a:fld>
            <a:endParaRPr lang="en-US"/>
          </a:p>
        </p:txBody>
      </p:sp>
    </p:spTree>
    <p:extLst>
      <p:ext uri="{BB962C8B-B14F-4D97-AF65-F5344CB8AC3E}">
        <p14:creationId xmlns:p14="http://schemas.microsoft.com/office/powerpoint/2010/main" val="2561727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2349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
        <p:nvSpPr>
          <p:cNvPr id="2" name="Title 1"/>
          <p:cNvSpPr>
            <a:spLocks noGrp="1"/>
          </p:cNvSpPr>
          <p:nvPr>
            <p:ph type="ctrTitle"/>
          </p:nvPr>
        </p:nvSpPr>
        <p:spPr>
          <a:xfrm>
            <a:off x="1154955" y="2729559"/>
            <a:ext cx="9480220" cy="2047821"/>
          </a:xfrm>
        </p:spPr>
        <p:txBody>
          <a:bodyPr anchor="b"/>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4955" y="811417"/>
            <a:ext cx="4294463" cy="1106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1" r="1" b="41370"/>
          <a:stretch/>
        </p:blipFill>
        <p:spPr>
          <a:xfrm>
            <a:off x="0" y="-1"/>
            <a:ext cx="12191999" cy="4020941"/>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solidFill>
                  <a:schemeClr val="bg1"/>
                </a:solidFill>
              </a:defRPr>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985"/>
            <a:ext cx="9244897" cy="1676071"/>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6/28/2018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09481" y="1981200"/>
            <a:ext cx="9583381" cy="4050323"/>
          </a:xfrm>
        </p:spPr>
        <p:txBody>
          <a:bodyPr/>
          <a:lstStyle>
            <a:lvl1pPr>
              <a:spcBef>
                <a:spcPts val="600"/>
              </a:spcBef>
              <a:defRPr sz="2400"/>
            </a:lvl1pPr>
            <a:lvl2pPr>
              <a:spcBef>
                <a:spcPts val="0"/>
              </a:spcBef>
              <a:spcAft>
                <a:spcPts val="600"/>
              </a:spcAft>
              <a:buClr>
                <a:schemeClr val="accent6"/>
              </a:buClr>
              <a:buSzPct val="75000"/>
              <a:defRPr sz="2000"/>
            </a:lvl2pPr>
            <a:lvl3pPr marL="1143000" indent="-228600">
              <a:spcBef>
                <a:spcPts val="0"/>
              </a:spcBef>
              <a:spcAft>
                <a:spcPts val="300"/>
              </a:spcAft>
              <a:buClr>
                <a:schemeClr val="accent6"/>
              </a:buClr>
              <a:buSzPct val="75000"/>
              <a:buFont typeface="Wingdings" panose="05000000000000000000" pitchFamily="2" charset="2"/>
              <a:buChar char="Ø"/>
              <a:defRPr sz="1800"/>
            </a:lvl3pPr>
            <a:lvl4pPr marL="1600200" indent="-228600">
              <a:spcBef>
                <a:spcPts val="0"/>
              </a:spcBef>
              <a:buClr>
                <a:schemeClr val="accent5"/>
              </a:buClr>
              <a:buFont typeface="Arial" panose="020B0604020202020204" pitchFamily="34" charset="0"/>
              <a:buChar char="•"/>
              <a:defRPr/>
            </a:lvl4pPr>
            <a:lvl5pPr marL="2057400" indent="-228600">
              <a:lnSpc>
                <a:spcPct val="85000"/>
              </a:lnSpc>
              <a:spcBef>
                <a:spcPts val="0"/>
              </a:spcBef>
              <a:spcAft>
                <a:spcPts val="300"/>
              </a:spcAft>
              <a:buClr>
                <a:schemeClr val="accent5"/>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6/28/2018</a:t>
            </a:fld>
            <a:endParaRPr lang="en-US" dirty="0"/>
          </a:p>
        </p:txBody>
      </p:sp>
      <p:sp>
        <p:nvSpPr>
          <p:cNvPr id="5" name="Footer Placeholder 4"/>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47962" b="2"/>
          <a:stretch/>
        </p:blipFill>
        <p:spPr>
          <a:xfrm>
            <a:off x="0" y="0"/>
            <a:ext cx="6344529"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6/28/2018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3" name="Picture 22">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6/28/2018</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6/28/2018</a:t>
            </a:fld>
            <a:endParaRPr lang="en-US" dirty="0"/>
          </a:p>
        </p:txBody>
      </p:sp>
      <p:sp>
        <p:nvSpPr>
          <p:cNvPr id="8" name="Footer Placeholder 7"/>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685398" y="503152"/>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6/28/2018</a:t>
            </a:fld>
            <a:endParaRPr lang="en-US" dirty="0"/>
          </a:p>
        </p:txBody>
      </p:sp>
      <p:sp>
        <p:nvSpPr>
          <p:cNvPr id="4" name="Footer Placeholder 3"/>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pic>
        <p:nvPicPr>
          <p:cNvPr id="24" name="Picture 23">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
        <p:nvSpPr>
          <p:cNvPr id="2" name="Title 1"/>
          <p:cNvSpPr>
            <a:spLocks noGrp="1"/>
          </p:cNvSpPr>
          <p:nvPr>
            <p:ph type="title"/>
          </p:nvPr>
        </p:nvSpPr>
        <p:spPr>
          <a:xfrm>
            <a:off x="561111" y="1295400"/>
            <a:ext cx="2793158" cy="1600200"/>
          </a:xfrm>
        </p:spPr>
        <p:txBody>
          <a:bodyPr anchor="b"/>
          <a:lstStyle>
            <a:lvl1pPr algn="l">
              <a:defRPr sz="24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98609" y="1447800"/>
            <a:ext cx="6945094" cy="4572000"/>
          </a:xfrm>
        </p:spPr>
        <p:txBody>
          <a:bodyPr anchor="ctr">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561110"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6/28/2018</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sp>
        <p:nvSpPr>
          <p:cNvPr id="2" name="Title 1"/>
          <p:cNvSpPr>
            <a:spLocks noGrp="1"/>
          </p:cNvSpPr>
          <p:nvPr>
            <p:ph type="title"/>
          </p:nvPr>
        </p:nvSpPr>
        <p:spPr>
          <a:xfrm>
            <a:off x="401396" y="1835747"/>
            <a:ext cx="3204844" cy="1593253"/>
          </a:xfrm>
        </p:spPr>
        <p:txBody>
          <a:bodyPr anchor="b">
            <a:normAutofit/>
          </a:bodyPr>
          <a:lstStyle>
            <a:lvl1pPr algn="l">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4349506" y="1143000"/>
            <a:ext cx="7294197" cy="4572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401395" y="3770142"/>
            <a:ext cx="3199934" cy="1259058"/>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6/28/2018</a:t>
            </a:fld>
            <a:endParaRPr lang="en-US" dirty="0"/>
          </a:p>
        </p:txBody>
      </p:sp>
      <p:sp>
        <p:nvSpPr>
          <p:cNvPr id="6" name="Footer Placeholder 5"/>
          <p:cNvSpPr>
            <a:spLocks noGrp="1"/>
          </p:cNvSpPr>
          <p:nvPr>
            <p:ph type="ftr" sz="quarter" idx="11"/>
          </p:nvPr>
        </p:nvSpPr>
        <p:spPr/>
        <p:txBody>
          <a:bodyPr/>
          <a:lstStyle/>
          <a:p>
            <a:r>
              <a:rPr lang="en-US" dirty="0"/>
              <a:t>
              </a:t>
            </a:r>
          </a:p>
        </p:txBody>
      </p:sp>
      <p:pic>
        <p:nvPicPr>
          <p:cNvPr id="9" name="Picture 8">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 r="1" b="64474"/>
          <a:stretch/>
        </p:blipFill>
        <p:spPr>
          <a:xfrm>
            <a:off x="0" y="0"/>
            <a:ext cx="12191999" cy="2436403"/>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solidFill>
                  <a:schemeClr val="bg1"/>
                </a:solidFill>
              </a:defRPr>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6/28/2018</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2">
            <a:extLst>
              <a:ext uri="{28A0092B-C50C-407E-A947-70E740481C1C}">
                <a14:useLocalDpi xmlns:a14="http://schemas.microsoft.com/office/drawing/2010/main" val="0"/>
              </a:ext>
            </a:extLst>
          </a:blip>
          <a:srcRect t="27835" b="70449"/>
          <a:stretch/>
        </p:blipFill>
        <p:spPr>
          <a:xfrm>
            <a:off x="0" y="6740315"/>
            <a:ext cx="12192000" cy="117685"/>
          </a:xfrm>
          <a:prstGeom prst="rect">
            <a:avLst/>
          </a:prstGeom>
        </p:spPr>
      </p:pic>
      <p:sp>
        <p:nvSpPr>
          <p:cNvPr id="2" name="Title Placeholder 1"/>
          <p:cNvSpPr>
            <a:spLocks noGrp="1"/>
          </p:cNvSpPr>
          <p:nvPr>
            <p:ph type="title"/>
          </p:nvPr>
        </p:nvSpPr>
        <p:spPr bwMode="gray">
          <a:xfrm>
            <a:off x="709481" y="539917"/>
            <a:ext cx="7899532"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09480" y="1920240"/>
            <a:ext cx="10146092" cy="4079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latin typeface="Arial" charset="0"/>
                <a:ea typeface="Arial" charset="0"/>
                <a:cs typeface="Arial" charset="0"/>
              </a:defRPr>
            </a:lvl1pPr>
          </a:lstStyle>
          <a:p>
            <a:fld id="{2BE451C3-0FF4-47C4-B829-773ADF60F88C}" type="datetimeFigureOut">
              <a:rPr lang="en-US" smtClean="0"/>
              <a:pPr/>
              <a:t>6/28/2018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latin typeface="Arial" charset="0"/>
                <a:ea typeface="Arial" charset="0"/>
                <a:cs typeface="Arial" charset="0"/>
              </a:defRPr>
            </a:lvl1pPr>
          </a:lstStyle>
          <a:p>
            <a:r>
              <a:rPr lang="en-US"/>
              <a:t>
              </a:t>
            </a:r>
            <a:endParaRPr lang="en-US" dirty="0"/>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53872" y="461518"/>
            <a:ext cx="2003399" cy="516296"/>
          </a:xfrm>
          <a:prstGeom prst="rect">
            <a:avLst/>
          </a:prstGeom>
        </p:spPr>
      </p:pic>
      <p:sp>
        <p:nvSpPr>
          <p:cNvPr id="11" name="TextBox 10"/>
          <p:cNvSpPr txBox="1"/>
          <p:nvPr userDrawn="1"/>
        </p:nvSpPr>
        <p:spPr>
          <a:xfrm>
            <a:off x="11620140" y="6392880"/>
            <a:ext cx="565483" cy="307777"/>
          </a:xfrm>
          <a:prstGeom prst="rect">
            <a:avLst/>
          </a:prstGeom>
          <a:noFill/>
        </p:spPr>
        <p:txBody>
          <a:bodyPr wrap="square" rtlCol="0">
            <a:spAutoFit/>
          </a:bodyPr>
          <a:lstStyle/>
          <a:p>
            <a:pPr algn="ctr"/>
            <a:fld id="{54C021AB-C713-4AAB-AA5D-FE8D557E84BB}" type="slidenum">
              <a:rPr lang="en-US" sz="1400" b="1" smtClean="0">
                <a:solidFill>
                  <a:schemeClr val="accent4"/>
                </a:solidFill>
                <a:latin typeface="Arial" charset="0"/>
                <a:ea typeface="Arial" charset="0"/>
                <a:cs typeface="Arial" charset="0"/>
              </a:rPr>
              <a:pPr algn="ctr"/>
              <a:t>‹#›</a:t>
            </a:fld>
            <a:endParaRPr lang="en-US" sz="1400" b="1" dirty="0">
              <a:solidFill>
                <a:schemeClr val="accent4"/>
              </a:solidFill>
              <a:latin typeface="Arial" charset="0"/>
              <a:ea typeface="Arial" charset="0"/>
              <a:cs typeface="Arial" charset="0"/>
            </a:endParaRPr>
          </a:p>
        </p:txBody>
      </p:sp>
      <p:cxnSp>
        <p:nvCxnSpPr>
          <p:cNvPr id="7" name="Straight Connector 6"/>
          <p:cNvCxnSpPr/>
          <p:nvPr userDrawn="1"/>
        </p:nvCxnSpPr>
        <p:spPr>
          <a:xfrm>
            <a:off x="709480" y="1139483"/>
            <a:ext cx="11147791" cy="0"/>
          </a:xfrm>
          <a:prstGeom prst="line">
            <a:avLst/>
          </a:prstGeom>
          <a:ln w="28575">
            <a:solidFill>
              <a:srgbClr val="F6523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6" r:id="rId7"/>
    <p:sldLayoutId id="2147483668" r:id="rId8"/>
    <p:sldLayoutId id="2147483661" r:id="rId9"/>
    <p:sldLayoutId id="214748367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200" b="0" i="0" kern="1200">
          <a:solidFill>
            <a:srgbClr val="442A56"/>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marR="0" indent="-342900" algn="l" defTabSz="457200" rtl="0" eaLnBrk="1" fontAlgn="auto" latinLnBrk="0" hangingPunct="1">
        <a:lnSpc>
          <a:spcPct val="100000"/>
        </a:lnSpc>
        <a:spcBef>
          <a:spcPts val="0"/>
        </a:spcBef>
        <a:spcAft>
          <a:spcPts val="600"/>
        </a:spcAft>
        <a:buClr>
          <a:srgbClr val="F65230"/>
        </a:buClr>
        <a:buSzPct val="80000"/>
        <a:buFont typeface="Arial" charset="0"/>
        <a:buChar char="•"/>
        <a:tabLst/>
        <a:defRPr sz="2000" b="0" i="0" kern="1200">
          <a:solidFill>
            <a:schemeClr val="tx1">
              <a:lumMod val="75000"/>
              <a:lumOff val="25000"/>
            </a:schemeClr>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rgbClr val="F65230"/>
        </a:buClr>
        <a:buSzPct val="75000"/>
        <a:buFont typeface="Arial" charset="0"/>
        <a:buChar char="•"/>
        <a:tabLst/>
        <a:defRPr sz="1800" b="0" i="0" kern="1200">
          <a:solidFill>
            <a:schemeClr val="tx1">
              <a:lumMod val="75000"/>
              <a:lumOff val="25000"/>
            </a:schemeClr>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rgbClr val="F65230"/>
        </a:buClr>
        <a:buSzPct val="75000"/>
        <a:buFont typeface="Arial" charset="0"/>
        <a:buChar char="•"/>
        <a:tabLst/>
        <a:defRPr sz="1600" b="0" i="0" kern="1200">
          <a:solidFill>
            <a:schemeClr val="tx1">
              <a:lumMod val="75000"/>
              <a:lumOff val="25000"/>
            </a:schemeClr>
          </a:solidFill>
          <a:latin typeface="Arial" charset="0"/>
          <a:ea typeface="Arial" charset="0"/>
          <a:cs typeface="Arial" charset="0"/>
        </a:defRPr>
      </a:lvl3pPr>
      <a:lvl4pPr marL="1428750" marR="0" indent="-168275"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4pPr>
      <a:lvl5pPr marL="1598613" marR="0" indent="-115888"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96DD-9991-4DFF-BCBB-D70B388588D0}"/>
              </a:ext>
            </a:extLst>
          </p:cNvPr>
          <p:cNvSpPr>
            <a:spLocks noGrp="1"/>
          </p:cNvSpPr>
          <p:nvPr>
            <p:ph type="ctrTitle"/>
          </p:nvPr>
        </p:nvSpPr>
        <p:spPr/>
        <p:txBody>
          <a:bodyPr/>
          <a:lstStyle/>
          <a:p>
            <a:r>
              <a:rPr lang="en-US" dirty="0"/>
              <a:t>A case for Queue APIs</a:t>
            </a:r>
          </a:p>
        </p:txBody>
      </p:sp>
      <p:sp>
        <p:nvSpPr>
          <p:cNvPr id="3" name="Subtitle 2">
            <a:extLst>
              <a:ext uri="{FF2B5EF4-FFF2-40B4-BE49-F238E27FC236}">
                <a16:creationId xmlns:a16="http://schemas.microsoft.com/office/drawing/2014/main" id="{3384B67E-C425-409A-AE72-735DB9208A03}"/>
              </a:ext>
            </a:extLst>
          </p:cNvPr>
          <p:cNvSpPr>
            <a:spLocks noGrp="1"/>
          </p:cNvSpPr>
          <p:nvPr>
            <p:ph type="subTitle" idx="1"/>
          </p:nvPr>
        </p:nvSpPr>
        <p:spPr/>
        <p:txBody>
          <a:bodyPr>
            <a:normAutofit fontScale="77500" lnSpcReduction="20000"/>
          </a:bodyPr>
          <a:lstStyle/>
          <a:p>
            <a:pPr algn="r"/>
            <a:r>
              <a:rPr lang="en-US" dirty="0">
                <a:solidFill>
                  <a:schemeClr val="bg1"/>
                </a:solidFill>
              </a:rPr>
              <a:t>Honnappa Nagarahalli</a:t>
            </a:r>
          </a:p>
          <a:p>
            <a:pPr algn="r"/>
            <a:r>
              <a:rPr lang="en-US" dirty="0">
                <a:solidFill>
                  <a:schemeClr val="bg1"/>
                </a:solidFill>
              </a:rPr>
              <a:t>Principal Software Engineer</a:t>
            </a:r>
          </a:p>
          <a:p>
            <a:pPr algn="r"/>
            <a:r>
              <a:rPr lang="en-US" dirty="0">
                <a:solidFill>
                  <a:schemeClr val="bg1"/>
                </a:solidFill>
              </a:rPr>
              <a:t>Arm</a:t>
            </a:r>
          </a:p>
        </p:txBody>
      </p:sp>
    </p:spTree>
    <p:extLst>
      <p:ext uri="{BB962C8B-B14F-4D97-AF65-F5344CB8AC3E}">
        <p14:creationId xmlns:p14="http://schemas.microsoft.com/office/powerpoint/2010/main" val="32304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lstStyle/>
          <a:p>
            <a:pPr>
              <a:lnSpc>
                <a:spcPct val="150000"/>
              </a:lnSpc>
            </a:pPr>
            <a:r>
              <a:rPr lang="en-US" dirty="0"/>
              <a:t>Motivation</a:t>
            </a:r>
          </a:p>
          <a:p>
            <a:pPr>
              <a:lnSpc>
                <a:spcPct val="150000"/>
              </a:lnSpc>
            </a:pPr>
            <a:r>
              <a:rPr lang="en-US" dirty="0"/>
              <a:t>Queue APIs/driver design</a:t>
            </a:r>
          </a:p>
          <a:p>
            <a:pPr>
              <a:lnSpc>
                <a:spcPct val="150000"/>
              </a:lnSpc>
            </a:pPr>
            <a:r>
              <a:rPr lang="en-US" dirty="0"/>
              <a:t>APIs</a:t>
            </a:r>
          </a:p>
          <a:p>
            <a:pPr>
              <a:lnSpc>
                <a:spcPct val="150000"/>
              </a:lnSpc>
            </a:pPr>
            <a:endParaRPr lang="en-US" dirty="0"/>
          </a:p>
        </p:txBody>
      </p:sp>
    </p:spTree>
    <p:extLst>
      <p:ext uri="{BB962C8B-B14F-4D97-AF65-F5344CB8AC3E}">
        <p14:creationId xmlns:p14="http://schemas.microsoft.com/office/powerpoint/2010/main" val="2759044931"/>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709481" y="1523998"/>
            <a:ext cx="10045605" cy="555173"/>
          </a:xfrm>
        </p:spPr>
        <p:txBody>
          <a:bodyPr>
            <a:normAutofit/>
          </a:bodyPr>
          <a:lstStyle/>
          <a:p>
            <a:r>
              <a:rPr lang="en-US" dirty="0"/>
              <a:t>DPDK supports Pipeline Model</a:t>
            </a:r>
          </a:p>
          <a:p>
            <a:endParaRPr lang="en-US" dirty="0"/>
          </a:p>
          <a:p>
            <a:endParaRPr lang="en-US" dirty="0"/>
          </a:p>
          <a:p>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B6CCD77D-68C3-4679-ADA7-7F70E34AEF4F}"/>
              </a:ext>
            </a:extLst>
          </p:cNvPr>
          <p:cNvPicPr>
            <a:picLocks noChangeAspect="1"/>
          </p:cNvPicPr>
          <p:nvPr/>
        </p:nvPicPr>
        <p:blipFill>
          <a:blip r:embed="rId3"/>
          <a:stretch>
            <a:fillRect/>
          </a:stretch>
        </p:blipFill>
        <p:spPr>
          <a:xfrm>
            <a:off x="1993319" y="2175209"/>
            <a:ext cx="7270128" cy="916329"/>
          </a:xfrm>
          <a:prstGeom prst="rect">
            <a:avLst/>
          </a:prstGeom>
        </p:spPr>
      </p:pic>
      <p:pic>
        <p:nvPicPr>
          <p:cNvPr id="7" name="Picture 6">
            <a:extLst>
              <a:ext uri="{FF2B5EF4-FFF2-40B4-BE49-F238E27FC236}">
                <a16:creationId xmlns:a16="http://schemas.microsoft.com/office/drawing/2014/main" id="{81EBDE21-471A-4218-B772-CA2A13C28904}"/>
              </a:ext>
            </a:extLst>
          </p:cNvPr>
          <p:cNvPicPr>
            <a:picLocks noChangeAspect="1"/>
          </p:cNvPicPr>
          <p:nvPr/>
        </p:nvPicPr>
        <p:blipFill>
          <a:blip r:embed="rId4"/>
          <a:stretch>
            <a:fillRect/>
          </a:stretch>
        </p:blipFill>
        <p:spPr>
          <a:xfrm>
            <a:off x="3636132" y="2897413"/>
            <a:ext cx="3929444" cy="1152073"/>
          </a:xfrm>
          <a:prstGeom prst="rect">
            <a:avLst/>
          </a:prstGeom>
        </p:spPr>
      </p:pic>
      <p:sp>
        <p:nvSpPr>
          <p:cNvPr id="8" name="Content Placeholder 2">
            <a:extLst>
              <a:ext uri="{FF2B5EF4-FFF2-40B4-BE49-F238E27FC236}">
                <a16:creationId xmlns:a16="http://schemas.microsoft.com/office/drawing/2014/main" id="{226088DF-6281-435A-A5AD-D06FE5ED077C}"/>
              </a:ext>
            </a:extLst>
          </p:cNvPr>
          <p:cNvSpPr txBox="1">
            <a:spLocks/>
          </p:cNvSpPr>
          <p:nvPr/>
        </p:nvSpPr>
        <p:spPr>
          <a:xfrm>
            <a:off x="709481" y="4049486"/>
            <a:ext cx="10045605" cy="2166257"/>
          </a:xfrm>
          <a:prstGeom prst="rect">
            <a:avLst/>
          </a:prstGeom>
        </p:spPr>
        <p:txBody>
          <a:bodyPr vert="horz" lIns="91440" tIns="45720" rIns="91440" bIns="45720" rtlCol="0">
            <a:normAutofit fontScale="92500"/>
          </a:bodyPr>
          <a:lstStyle>
            <a:lvl1pPr marL="342900" marR="0" indent="-342900" algn="l" defTabSz="457200" rtl="0" eaLnBrk="1" fontAlgn="auto" latinLnBrk="0" hangingPunct="1">
              <a:lnSpc>
                <a:spcPct val="100000"/>
              </a:lnSpc>
              <a:spcBef>
                <a:spcPts val="600"/>
              </a:spcBef>
              <a:spcAft>
                <a:spcPts val="600"/>
              </a:spcAft>
              <a:buClr>
                <a:srgbClr val="F65230"/>
              </a:buClr>
              <a:buSzPct val="80000"/>
              <a:buFont typeface="Arial" charset="0"/>
              <a:buChar char="•"/>
              <a:tabLst/>
              <a:defRPr sz="2400" b="0" i="0" kern="1200">
                <a:solidFill>
                  <a:schemeClr val="tx1">
                    <a:lumMod val="75000"/>
                    <a:lumOff val="25000"/>
                  </a:schemeClr>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chemeClr val="accent6"/>
              </a:buClr>
              <a:buSzPct val="75000"/>
              <a:buFont typeface="Arial" charset="0"/>
              <a:buChar char="•"/>
              <a:tabLst/>
              <a:defRPr sz="2000" b="0" i="0" kern="1200">
                <a:solidFill>
                  <a:schemeClr val="tx1">
                    <a:lumMod val="75000"/>
                    <a:lumOff val="25000"/>
                  </a:schemeClr>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chemeClr val="accent6"/>
              </a:buClr>
              <a:buSzPct val="75000"/>
              <a:buFont typeface="Wingdings" panose="05000000000000000000" pitchFamily="2" charset="2"/>
              <a:buChar char="Ø"/>
              <a:tabLst/>
              <a:defRPr sz="1800" b="0" i="0" kern="1200">
                <a:solidFill>
                  <a:schemeClr val="tx1">
                    <a:lumMod val="75000"/>
                    <a:lumOff val="25000"/>
                  </a:schemeClr>
                </a:solidFill>
                <a:latin typeface="Arial" charset="0"/>
                <a:ea typeface="Arial" charset="0"/>
                <a:cs typeface="Arial" charset="0"/>
              </a:defRPr>
            </a:lvl3pPr>
            <a:lvl4pPr marL="1600200" marR="0" indent="-228600" algn="l" defTabSz="457200" rtl="0" eaLnBrk="1" fontAlgn="auto" latinLnBrk="0" hangingPunct="1">
              <a:lnSpc>
                <a:spcPct val="85000"/>
              </a:lnSpc>
              <a:spcBef>
                <a:spcPts val="0"/>
              </a:spcBef>
              <a:spcAft>
                <a:spcPts val="300"/>
              </a:spcAft>
              <a:buClr>
                <a:schemeClr val="accent5"/>
              </a:buClr>
              <a:buSzPct val="80000"/>
              <a:buFont typeface="Arial" panose="020B0604020202020204" pitchFamily="34" charset="0"/>
              <a:buChar char="•"/>
              <a:tabLst/>
              <a:defRPr sz="1400" b="0" i="0" kern="1200">
                <a:solidFill>
                  <a:schemeClr val="tx1">
                    <a:lumMod val="75000"/>
                    <a:lumOff val="25000"/>
                  </a:schemeClr>
                </a:solidFill>
                <a:latin typeface="Arial" charset="0"/>
                <a:ea typeface="Arial" charset="0"/>
                <a:cs typeface="Arial" charset="0"/>
              </a:defRPr>
            </a:lvl4pPr>
            <a:lvl5pPr marL="2057400" marR="0" indent="-228600" algn="l" defTabSz="457200" rtl="0" eaLnBrk="1" fontAlgn="auto" latinLnBrk="0" hangingPunct="1">
              <a:lnSpc>
                <a:spcPct val="85000"/>
              </a:lnSpc>
              <a:spcBef>
                <a:spcPts val="0"/>
              </a:spcBef>
              <a:spcAft>
                <a:spcPts val="300"/>
              </a:spcAft>
              <a:buClr>
                <a:schemeClr val="accent5"/>
              </a:buClr>
              <a:buSzPct val="80000"/>
              <a:buFont typeface="Arial" panose="020B0604020202020204" pitchFamily="34" charset="0"/>
              <a:buChar char="•"/>
              <a:tabLst/>
              <a:defRPr sz="1400" b="0" i="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Uses </a:t>
            </a:r>
            <a:r>
              <a:rPr lang="en-US" dirty="0" err="1"/>
              <a:t>rte_ring</a:t>
            </a:r>
            <a:r>
              <a:rPr lang="en-US" dirty="0"/>
              <a:t> to exchange packets between cores</a:t>
            </a:r>
          </a:p>
          <a:p>
            <a:r>
              <a:rPr lang="en-US" dirty="0" err="1"/>
              <a:t>rte_event_ring</a:t>
            </a:r>
            <a:r>
              <a:rPr lang="en-US" dirty="0"/>
              <a:t> APIs - are backed with software implementation</a:t>
            </a:r>
          </a:p>
          <a:p>
            <a:r>
              <a:rPr lang="en-US" dirty="0"/>
              <a:t>Even on a platform that supports HW queues, SW implementation is used</a:t>
            </a:r>
          </a:p>
          <a:p>
            <a:r>
              <a:rPr lang="en-US" dirty="0"/>
              <a:t>Separation of the APIs and implementation is required</a:t>
            </a:r>
          </a:p>
          <a:p>
            <a:endParaRPr lang="en-US" dirty="0"/>
          </a:p>
          <a:p>
            <a:endParaRPr lang="en-US" dirty="0"/>
          </a:p>
          <a:p>
            <a:endParaRPr lang="en-US" dirty="0"/>
          </a:p>
          <a:p>
            <a:pPr marL="0" indent="0">
              <a:buFont typeface="Arial" charset="0"/>
              <a:buNone/>
            </a:pPr>
            <a:endParaRPr lang="en-US" dirty="0"/>
          </a:p>
        </p:txBody>
      </p:sp>
    </p:spTree>
    <p:extLst>
      <p:ext uri="{BB962C8B-B14F-4D97-AF65-F5344CB8AC3E}">
        <p14:creationId xmlns:p14="http://schemas.microsoft.com/office/powerpoint/2010/main" val="15290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 APIs and Driver Framework</a:t>
            </a:r>
          </a:p>
        </p:txBody>
      </p:sp>
      <p:sp>
        <p:nvSpPr>
          <p:cNvPr id="3" name="Content Placeholder 2"/>
          <p:cNvSpPr>
            <a:spLocks noGrp="1"/>
          </p:cNvSpPr>
          <p:nvPr>
            <p:ph idx="1"/>
          </p:nvPr>
        </p:nvSpPr>
        <p:spPr>
          <a:xfrm>
            <a:off x="709482" y="1523998"/>
            <a:ext cx="7130652" cy="4576356"/>
          </a:xfrm>
        </p:spPr>
        <p:txBody>
          <a:bodyPr/>
          <a:lstStyle/>
          <a:p>
            <a:r>
              <a:rPr lang="en-US" dirty="0"/>
              <a:t>Follow already established API and driver model</a:t>
            </a:r>
          </a:p>
          <a:p>
            <a:r>
              <a:rPr lang="en-US" dirty="0"/>
              <a:t>Allows for separation of APIs and devices/drivers</a:t>
            </a:r>
          </a:p>
          <a:p>
            <a:r>
              <a:rPr lang="en-US" dirty="0"/>
              <a:t>Allows for choosing the device depending on the platform</a:t>
            </a:r>
          </a:p>
          <a:p>
            <a:endParaRPr lang="en-US" dirty="0"/>
          </a:p>
          <a:p>
            <a:r>
              <a:rPr lang="en-US" dirty="0"/>
              <a:t>Device is represented as a ‘Queue Manager’ for allocation/freeing of queues</a:t>
            </a:r>
          </a:p>
          <a:p>
            <a:r>
              <a:rPr lang="en-US" dirty="0"/>
              <a:t>After queue allocation – Enqueue and Dequeue operations can happen on the queue</a:t>
            </a:r>
          </a:p>
          <a:p>
            <a:endParaRPr lang="en-US" dirty="0"/>
          </a:p>
          <a:p>
            <a:endParaRPr lang="en-US" dirty="0"/>
          </a:p>
          <a:p>
            <a:endParaRPr lang="en-US" dirty="0"/>
          </a:p>
          <a:p>
            <a:pPr marL="0" indent="0">
              <a:buNone/>
            </a:pPr>
            <a:endParaRPr lang="en-US" dirty="0"/>
          </a:p>
        </p:txBody>
      </p:sp>
      <p:pic>
        <p:nvPicPr>
          <p:cNvPr id="7" name="Picture 6">
            <a:extLst>
              <a:ext uri="{FF2B5EF4-FFF2-40B4-BE49-F238E27FC236}">
                <a16:creationId xmlns:a16="http://schemas.microsoft.com/office/drawing/2014/main" id="{7805C7F9-3481-42DB-BE83-3694E24B8443}"/>
              </a:ext>
            </a:extLst>
          </p:cNvPr>
          <p:cNvPicPr>
            <a:picLocks noChangeAspect="1"/>
          </p:cNvPicPr>
          <p:nvPr/>
        </p:nvPicPr>
        <p:blipFill>
          <a:blip r:embed="rId3"/>
          <a:stretch>
            <a:fillRect/>
          </a:stretch>
        </p:blipFill>
        <p:spPr>
          <a:xfrm>
            <a:off x="9731829" y="1341829"/>
            <a:ext cx="1959427" cy="4874718"/>
          </a:xfrm>
          <a:prstGeom prst="rect">
            <a:avLst/>
          </a:prstGeom>
        </p:spPr>
      </p:pic>
    </p:spTree>
    <p:extLst>
      <p:ext uri="{BB962C8B-B14F-4D97-AF65-F5344CB8AC3E}">
        <p14:creationId xmlns:p14="http://schemas.microsoft.com/office/powerpoint/2010/main" val="80474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APIs</a:t>
            </a:r>
          </a:p>
        </p:txBody>
      </p:sp>
      <p:sp>
        <p:nvSpPr>
          <p:cNvPr id="3" name="Content Placeholder 2"/>
          <p:cNvSpPr>
            <a:spLocks noGrp="1"/>
          </p:cNvSpPr>
          <p:nvPr>
            <p:ph idx="1"/>
          </p:nvPr>
        </p:nvSpPr>
        <p:spPr>
          <a:xfrm>
            <a:off x="709481" y="1523998"/>
            <a:ext cx="11232148" cy="4576356"/>
          </a:xfrm>
        </p:spPr>
        <p:txBody>
          <a:bodyPr>
            <a:normAutofit/>
          </a:bodyPr>
          <a:lstStyle/>
          <a:p>
            <a:r>
              <a:rPr lang="en-US" dirty="0"/>
              <a:t>Should support application portability</a:t>
            </a:r>
          </a:p>
          <a:p>
            <a:pPr lvl="1"/>
            <a:r>
              <a:rPr lang="en-US" dirty="0"/>
              <a:t>DPDK application should be portable across different platforms</a:t>
            </a:r>
          </a:p>
          <a:p>
            <a:r>
              <a:rPr lang="en-US" dirty="0"/>
              <a:t>Should address the needs of both software and hardware implementations</a:t>
            </a:r>
          </a:p>
          <a:p>
            <a:r>
              <a:rPr lang="en-US" dirty="0">
                <a:latin typeface="+mn-lt"/>
              </a:rPr>
              <a:t>struct </a:t>
            </a:r>
            <a:r>
              <a:rPr lang="en-US" dirty="0" err="1">
                <a:latin typeface="+mn-lt"/>
              </a:rPr>
              <a:t>rte_queue</a:t>
            </a:r>
            <a:r>
              <a:rPr lang="en-US" dirty="0">
                <a:latin typeface="+mn-lt"/>
              </a:rPr>
              <a:t> *</a:t>
            </a:r>
            <a:r>
              <a:rPr lang="en-US" b="1" dirty="0" err="1">
                <a:latin typeface="+mn-lt"/>
              </a:rPr>
              <a:t>rte_queue_create</a:t>
            </a:r>
            <a:r>
              <a:rPr lang="en-US" dirty="0">
                <a:latin typeface="+mn-lt"/>
              </a:rPr>
              <a:t>(struct </a:t>
            </a:r>
            <a:r>
              <a:rPr lang="en-US" dirty="0" err="1">
                <a:latin typeface="+mn-lt"/>
              </a:rPr>
              <a:t>rte_queue_ctx</a:t>
            </a:r>
            <a:r>
              <a:rPr lang="en-US" dirty="0">
                <a:latin typeface="+mn-lt"/>
              </a:rPr>
              <a:t> *instance, </a:t>
            </a:r>
            <a:r>
              <a:rPr lang="en-US" dirty="0" err="1">
                <a:latin typeface="+mn-lt"/>
              </a:rPr>
              <a:t>const</a:t>
            </a:r>
            <a:r>
              <a:rPr lang="en-US" dirty="0">
                <a:latin typeface="+mn-lt"/>
              </a:rPr>
              <a:t> char *name, unsigned </a:t>
            </a:r>
            <a:r>
              <a:rPr lang="en-US" dirty="0" err="1">
                <a:latin typeface="+mn-lt"/>
              </a:rPr>
              <a:t>int</a:t>
            </a:r>
            <a:r>
              <a:rPr lang="en-US" dirty="0">
                <a:latin typeface="+mn-lt"/>
              </a:rPr>
              <a:t> count, </a:t>
            </a:r>
            <a:r>
              <a:rPr lang="en-US" dirty="0" err="1">
                <a:latin typeface="+mn-lt"/>
              </a:rPr>
              <a:t>int</a:t>
            </a:r>
            <a:r>
              <a:rPr lang="en-US" dirty="0">
                <a:latin typeface="+mn-lt"/>
              </a:rPr>
              <a:t> </a:t>
            </a:r>
            <a:r>
              <a:rPr lang="en-US" dirty="0" err="1">
                <a:latin typeface="+mn-lt"/>
              </a:rPr>
              <a:t>socket_id</a:t>
            </a:r>
            <a:r>
              <a:rPr lang="en-US" dirty="0">
                <a:latin typeface="+mn-lt"/>
              </a:rPr>
              <a:t>, unsigned </a:t>
            </a:r>
            <a:r>
              <a:rPr lang="en-US" dirty="0" err="1">
                <a:latin typeface="+mn-lt"/>
              </a:rPr>
              <a:t>int</a:t>
            </a:r>
            <a:r>
              <a:rPr lang="en-US" dirty="0">
                <a:latin typeface="+mn-lt"/>
              </a:rPr>
              <a:t> flags);</a:t>
            </a:r>
          </a:p>
          <a:p>
            <a:endParaRPr lang="en-US" dirty="0"/>
          </a:p>
          <a:p>
            <a:endParaRPr lang="en-US" dirty="0"/>
          </a:p>
          <a:p>
            <a:endParaRPr lang="en-US" dirty="0"/>
          </a:p>
          <a:p>
            <a:r>
              <a:rPr lang="en-US" dirty="0">
                <a:latin typeface="+mn-lt"/>
              </a:rPr>
              <a:t>void </a:t>
            </a:r>
            <a:r>
              <a:rPr lang="en-US" b="1" dirty="0" err="1">
                <a:latin typeface="+mn-lt"/>
              </a:rPr>
              <a:t>rte_queue_free</a:t>
            </a:r>
            <a:r>
              <a:rPr lang="en-US" dirty="0">
                <a:latin typeface="+mn-lt"/>
              </a:rPr>
              <a:t>(struct </a:t>
            </a:r>
            <a:r>
              <a:rPr lang="en-US" dirty="0" err="1">
                <a:latin typeface="+mn-lt"/>
              </a:rPr>
              <a:t>rte_queue_ctx</a:t>
            </a:r>
            <a:r>
              <a:rPr lang="en-US" dirty="0">
                <a:latin typeface="+mn-lt"/>
              </a:rPr>
              <a:t> *instance, struct </a:t>
            </a:r>
            <a:r>
              <a:rPr lang="en-US" dirty="0" err="1">
                <a:latin typeface="+mn-lt"/>
              </a:rPr>
              <a:t>rte_queue</a:t>
            </a:r>
            <a:r>
              <a:rPr lang="en-US" dirty="0">
                <a:latin typeface="+mn-lt"/>
              </a:rPr>
              <a:t> *q)</a:t>
            </a:r>
          </a:p>
        </p:txBody>
      </p:sp>
      <p:sp>
        <p:nvSpPr>
          <p:cNvPr id="4" name="Callout: Bent Line with Accent Bar 3">
            <a:extLst>
              <a:ext uri="{FF2B5EF4-FFF2-40B4-BE49-F238E27FC236}">
                <a16:creationId xmlns:a16="http://schemas.microsoft.com/office/drawing/2014/main" id="{F7DB302F-864E-4189-B2A4-229351660C88}"/>
              </a:ext>
            </a:extLst>
          </p:cNvPr>
          <p:cNvSpPr/>
          <p:nvPr/>
        </p:nvSpPr>
        <p:spPr>
          <a:xfrm rot="5400000">
            <a:off x="5501898" y="3145069"/>
            <a:ext cx="1321931" cy="3002723"/>
          </a:xfrm>
          <a:prstGeom prst="accentCallout2">
            <a:avLst>
              <a:gd name="adj1" fmla="val 15581"/>
              <a:gd name="adj2" fmla="val -467"/>
              <a:gd name="adj3" fmla="val 16202"/>
              <a:gd name="adj4" fmla="val -15500"/>
              <a:gd name="adj5" fmla="val 3001"/>
              <a:gd name="adj6" fmla="val -46791"/>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r>
              <a:rPr lang="en-US" sz="1100" dirty="0">
                <a:solidFill>
                  <a:schemeClr val="tx1"/>
                </a:solidFill>
              </a:rPr>
              <a:t>struct </a:t>
            </a:r>
            <a:r>
              <a:rPr lang="en-US" sz="1100" dirty="0" err="1">
                <a:solidFill>
                  <a:schemeClr val="tx1"/>
                </a:solidFill>
              </a:rPr>
              <a:t>rte_queue_ctx</a:t>
            </a:r>
            <a:r>
              <a:rPr lang="en-US" sz="1100" dirty="0">
                <a:solidFill>
                  <a:schemeClr val="tx1"/>
                </a:solidFill>
              </a:rPr>
              <a:t> {</a:t>
            </a:r>
          </a:p>
          <a:p>
            <a:r>
              <a:rPr lang="en-US" sz="1100" dirty="0">
                <a:solidFill>
                  <a:schemeClr val="tx1"/>
                </a:solidFill>
              </a:rPr>
              <a:t>	void *device;</a:t>
            </a:r>
          </a:p>
          <a:p>
            <a:r>
              <a:rPr lang="en-US" sz="1100" dirty="0">
                <a:solidFill>
                  <a:schemeClr val="tx1"/>
                </a:solidFill>
              </a:rPr>
              <a:t>	/**&lt; Queue device attached */</a:t>
            </a:r>
          </a:p>
          <a:p>
            <a:r>
              <a:rPr lang="en-US" sz="1100" dirty="0">
                <a:solidFill>
                  <a:schemeClr val="tx1"/>
                </a:solidFill>
              </a:rPr>
              <a:t>	</a:t>
            </a:r>
            <a:r>
              <a:rPr lang="en-US" sz="1100" dirty="0" err="1">
                <a:solidFill>
                  <a:schemeClr val="tx1"/>
                </a:solidFill>
              </a:rPr>
              <a:t>const</a:t>
            </a:r>
            <a:r>
              <a:rPr lang="en-US" sz="1100" dirty="0">
                <a:solidFill>
                  <a:schemeClr val="tx1"/>
                </a:solidFill>
              </a:rPr>
              <a:t> struct </a:t>
            </a:r>
            <a:r>
              <a:rPr lang="en-US" sz="1100" dirty="0" err="1">
                <a:solidFill>
                  <a:schemeClr val="tx1"/>
                </a:solidFill>
              </a:rPr>
              <a:t>rte_queue_ops</a:t>
            </a:r>
            <a:r>
              <a:rPr lang="en-US" sz="1100" dirty="0">
                <a:solidFill>
                  <a:schemeClr val="tx1"/>
                </a:solidFill>
              </a:rPr>
              <a:t> *ops;</a:t>
            </a:r>
          </a:p>
          <a:p>
            <a:r>
              <a:rPr lang="en-US" sz="1100" dirty="0">
                <a:solidFill>
                  <a:schemeClr val="tx1"/>
                </a:solidFill>
              </a:rPr>
              <a:t>	/**&lt; Queue ops for the device */</a:t>
            </a:r>
          </a:p>
          <a:p>
            <a:r>
              <a:rPr lang="en-US" sz="1100" dirty="0">
                <a:solidFill>
                  <a:schemeClr val="tx1"/>
                </a:solidFill>
              </a:rPr>
              <a:t>};</a:t>
            </a:r>
          </a:p>
          <a:p>
            <a:endParaRPr lang="en-US" sz="1100" dirty="0">
              <a:solidFill>
                <a:schemeClr val="tx1"/>
              </a:solidFill>
            </a:endParaRPr>
          </a:p>
        </p:txBody>
      </p:sp>
      <p:sp>
        <p:nvSpPr>
          <p:cNvPr id="6" name="Callout: Bent Line with Accent Bar 5">
            <a:extLst>
              <a:ext uri="{FF2B5EF4-FFF2-40B4-BE49-F238E27FC236}">
                <a16:creationId xmlns:a16="http://schemas.microsoft.com/office/drawing/2014/main" id="{83AC737C-288F-4B80-A311-72B758DFFC75}"/>
              </a:ext>
            </a:extLst>
          </p:cNvPr>
          <p:cNvSpPr/>
          <p:nvPr/>
        </p:nvSpPr>
        <p:spPr>
          <a:xfrm rot="5400000">
            <a:off x="8954099" y="3066234"/>
            <a:ext cx="1223955" cy="3062419"/>
          </a:xfrm>
          <a:prstGeom prst="accentCallout2">
            <a:avLst>
              <a:gd name="adj1" fmla="val 33416"/>
              <a:gd name="adj2" fmla="val 406"/>
              <a:gd name="adj3" fmla="val 32126"/>
              <a:gd name="adj4" fmla="val -16411"/>
              <a:gd name="adj5" fmla="val 10717"/>
              <a:gd name="adj6" fmla="val -26704"/>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r>
              <a:rPr lang="en-US" sz="1100" dirty="0">
                <a:solidFill>
                  <a:schemeClr val="tx1"/>
                </a:solidFill>
              </a:rPr>
              <a:t>Key to making the applications portable.</a:t>
            </a:r>
          </a:p>
          <a:p>
            <a:endParaRPr lang="en-US" sz="1100" dirty="0">
              <a:solidFill>
                <a:schemeClr val="tx1"/>
              </a:solidFill>
            </a:endParaRPr>
          </a:p>
          <a:p>
            <a:r>
              <a:rPr lang="en-US" sz="1100" dirty="0">
                <a:solidFill>
                  <a:schemeClr val="tx1"/>
                </a:solidFill>
              </a:rPr>
              <a:t>RTE_QUEUE_SP_ENQ /**&lt; single-producer */</a:t>
            </a:r>
          </a:p>
          <a:p>
            <a:r>
              <a:rPr lang="en-US" sz="1100" dirty="0">
                <a:solidFill>
                  <a:schemeClr val="tx1"/>
                </a:solidFill>
              </a:rPr>
              <a:t>RTE_QUEUE_SC_DEQ /**&lt; single-consumer */</a:t>
            </a:r>
          </a:p>
          <a:p>
            <a:r>
              <a:rPr lang="en-US" sz="1100" dirty="0">
                <a:solidFill>
                  <a:schemeClr val="tx1"/>
                </a:solidFill>
              </a:rPr>
              <a:t>RTE_QUEUE_NON_BLOCKING /**&lt; non-blocking */</a:t>
            </a:r>
          </a:p>
          <a:p>
            <a:endParaRPr lang="en-US" sz="1100" dirty="0">
              <a:solidFill>
                <a:schemeClr val="tx1"/>
              </a:solidFill>
            </a:endParaRPr>
          </a:p>
        </p:txBody>
      </p:sp>
      <p:sp>
        <p:nvSpPr>
          <p:cNvPr id="7" name="Callout: Bent Line with Accent Bar 6">
            <a:extLst>
              <a:ext uri="{FF2B5EF4-FFF2-40B4-BE49-F238E27FC236}">
                <a16:creationId xmlns:a16="http://schemas.microsoft.com/office/drawing/2014/main" id="{A302A43F-7B88-4AF7-8255-DA3DFC6778CA}"/>
              </a:ext>
            </a:extLst>
          </p:cNvPr>
          <p:cNvSpPr/>
          <p:nvPr/>
        </p:nvSpPr>
        <p:spPr>
          <a:xfrm rot="5400000">
            <a:off x="1511174" y="2649344"/>
            <a:ext cx="1397246" cy="4071261"/>
          </a:xfrm>
          <a:prstGeom prst="accentCallout2">
            <a:avLst>
              <a:gd name="adj1" fmla="val 39374"/>
              <a:gd name="adj2" fmla="val 1180"/>
              <a:gd name="adj3" fmla="val 41374"/>
              <a:gd name="adj4" fmla="val -12206"/>
              <a:gd name="adj5" fmla="val 36813"/>
              <a:gd name="adj6" fmla="val -48462"/>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r>
              <a:rPr lang="en-US" sz="1100" dirty="0">
                <a:solidFill>
                  <a:schemeClr val="tx1"/>
                </a:solidFill>
              </a:rPr>
              <a:t>struct </a:t>
            </a:r>
            <a:r>
              <a:rPr lang="en-US" sz="1100" dirty="0" err="1">
                <a:solidFill>
                  <a:schemeClr val="tx1"/>
                </a:solidFill>
              </a:rPr>
              <a:t>rte_queue</a:t>
            </a:r>
            <a:r>
              <a:rPr lang="en-US" sz="1100" dirty="0">
                <a:solidFill>
                  <a:schemeClr val="tx1"/>
                </a:solidFill>
              </a:rPr>
              <a:t> {</a:t>
            </a:r>
          </a:p>
          <a:p>
            <a:r>
              <a:rPr lang="en-US" sz="1100" dirty="0">
                <a:solidFill>
                  <a:schemeClr val="tx1"/>
                </a:solidFill>
              </a:rPr>
              <a:t>	union {</a:t>
            </a:r>
          </a:p>
          <a:p>
            <a:r>
              <a:rPr lang="en-US" sz="1100" dirty="0">
                <a:solidFill>
                  <a:schemeClr val="tx1"/>
                </a:solidFill>
              </a:rPr>
              <a:t>		void *</a:t>
            </a:r>
            <a:r>
              <a:rPr lang="en-US" sz="1100" dirty="0" err="1">
                <a:solidFill>
                  <a:schemeClr val="tx1"/>
                </a:solidFill>
              </a:rPr>
              <a:t>private_data</a:t>
            </a:r>
            <a:r>
              <a:rPr lang="en-US" sz="1100" dirty="0">
                <a:solidFill>
                  <a:schemeClr val="tx1"/>
                </a:solidFill>
              </a:rPr>
              <a:t>;</a:t>
            </a:r>
          </a:p>
          <a:p>
            <a:r>
              <a:rPr lang="en-US" sz="1100" dirty="0">
                <a:solidFill>
                  <a:schemeClr val="tx1"/>
                </a:solidFill>
              </a:rPr>
              <a:t>		/**&lt; Queue implementation </a:t>
            </a:r>
            <a:r>
              <a:rPr lang="en-US" sz="1100" dirty="0" err="1">
                <a:solidFill>
                  <a:schemeClr val="tx1"/>
                </a:solidFill>
              </a:rPr>
              <a:t>pvt</a:t>
            </a:r>
            <a:r>
              <a:rPr lang="en-US" sz="1100" dirty="0">
                <a:solidFill>
                  <a:schemeClr val="tx1"/>
                </a:solidFill>
              </a:rPr>
              <a:t> data */</a:t>
            </a:r>
          </a:p>
          <a:p>
            <a:r>
              <a:rPr lang="en-US" sz="1100" dirty="0">
                <a:solidFill>
                  <a:schemeClr val="tx1"/>
                </a:solidFill>
              </a:rPr>
              <a:t>		</a:t>
            </a:r>
            <a:r>
              <a:rPr lang="en-US" sz="1100" dirty="0" err="1">
                <a:solidFill>
                  <a:schemeClr val="tx1"/>
                </a:solidFill>
              </a:rPr>
              <a:t>uintptr_t</a:t>
            </a:r>
            <a:r>
              <a:rPr lang="en-US" sz="1100" dirty="0">
                <a:solidFill>
                  <a:schemeClr val="tx1"/>
                </a:solidFill>
              </a:rPr>
              <a:t> </a:t>
            </a:r>
            <a:r>
              <a:rPr lang="en-US" sz="1100" dirty="0" err="1">
                <a:solidFill>
                  <a:schemeClr val="tx1"/>
                </a:solidFill>
              </a:rPr>
              <a:t>queue_handle</a:t>
            </a:r>
            <a:r>
              <a:rPr lang="en-US" sz="1100" dirty="0">
                <a:solidFill>
                  <a:schemeClr val="tx1"/>
                </a:solidFill>
              </a:rPr>
              <a:t>;</a:t>
            </a:r>
          </a:p>
          <a:p>
            <a:r>
              <a:rPr lang="en-US" sz="1100" dirty="0">
                <a:solidFill>
                  <a:schemeClr val="tx1"/>
                </a:solidFill>
              </a:rPr>
              <a:t>		/**&lt; Queue handle */</a:t>
            </a:r>
          </a:p>
          <a:p>
            <a:r>
              <a:rPr lang="en-US" sz="1100" dirty="0">
                <a:solidFill>
                  <a:schemeClr val="tx1"/>
                </a:solidFill>
              </a:rPr>
              <a:t>	}</a:t>
            </a:r>
          </a:p>
          <a:p>
            <a:r>
              <a:rPr lang="en-US" sz="1100" dirty="0">
                <a:solidFill>
                  <a:schemeClr val="tx1"/>
                </a:solidFill>
              </a:rPr>
              <a:t>};</a:t>
            </a:r>
          </a:p>
          <a:p>
            <a:endParaRPr lang="en-US" sz="1100" dirty="0">
              <a:solidFill>
                <a:schemeClr val="tx1"/>
              </a:solidFill>
            </a:endParaRPr>
          </a:p>
        </p:txBody>
      </p:sp>
    </p:spTree>
    <p:extLst>
      <p:ext uri="{BB962C8B-B14F-4D97-AF65-F5344CB8AC3E}">
        <p14:creationId xmlns:p14="http://schemas.microsoft.com/office/powerpoint/2010/main" val="53794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APIs</a:t>
            </a:r>
          </a:p>
        </p:txBody>
      </p:sp>
      <p:sp>
        <p:nvSpPr>
          <p:cNvPr id="3" name="Content Placeholder 2"/>
          <p:cNvSpPr>
            <a:spLocks noGrp="1"/>
          </p:cNvSpPr>
          <p:nvPr>
            <p:ph idx="1"/>
          </p:nvPr>
        </p:nvSpPr>
        <p:spPr>
          <a:xfrm>
            <a:off x="709481" y="1523998"/>
            <a:ext cx="11232148" cy="4576356"/>
          </a:xfrm>
        </p:spPr>
        <p:txBody>
          <a:bodyPr>
            <a:normAutofit fontScale="92500" lnSpcReduction="10000"/>
          </a:bodyPr>
          <a:lstStyle/>
          <a:p>
            <a:r>
              <a:rPr lang="en-US" dirty="0">
                <a:latin typeface="+mn-lt"/>
              </a:rPr>
              <a:t>unsigned </a:t>
            </a:r>
            <a:r>
              <a:rPr lang="en-US" dirty="0" err="1">
                <a:latin typeface="+mn-lt"/>
              </a:rPr>
              <a:t>int</a:t>
            </a:r>
            <a:r>
              <a:rPr lang="en-US" dirty="0">
                <a:latin typeface="+mn-lt"/>
              </a:rPr>
              <a:t> </a:t>
            </a:r>
            <a:r>
              <a:rPr lang="en-US" b="1" dirty="0" err="1">
                <a:latin typeface="+mn-lt"/>
              </a:rPr>
              <a:t>rte_queue_enqueue_burst</a:t>
            </a:r>
            <a:r>
              <a:rPr lang="en-US" dirty="0">
                <a:latin typeface="+mn-lt"/>
              </a:rPr>
              <a:t>(struct </a:t>
            </a:r>
            <a:r>
              <a:rPr lang="en-US" dirty="0" err="1">
                <a:latin typeface="+mn-lt"/>
              </a:rPr>
              <a:t>rte_queue_ctx</a:t>
            </a:r>
            <a:r>
              <a:rPr lang="en-US" dirty="0">
                <a:latin typeface="+mn-lt"/>
              </a:rPr>
              <a:t> *instance, struct </a:t>
            </a:r>
            <a:r>
              <a:rPr lang="en-US" dirty="0" err="1">
                <a:latin typeface="+mn-lt"/>
              </a:rPr>
              <a:t>rte_queue</a:t>
            </a:r>
            <a:r>
              <a:rPr lang="en-US" dirty="0">
                <a:latin typeface="+mn-lt"/>
              </a:rPr>
              <a:t> *q, void * </a:t>
            </a:r>
            <a:r>
              <a:rPr lang="en-US" dirty="0" err="1">
                <a:latin typeface="+mn-lt"/>
              </a:rPr>
              <a:t>const</a:t>
            </a:r>
            <a:r>
              <a:rPr lang="en-US" dirty="0">
                <a:latin typeface="+mn-lt"/>
              </a:rPr>
              <a:t> *</a:t>
            </a:r>
            <a:r>
              <a:rPr lang="en-US" dirty="0" err="1">
                <a:latin typeface="+mn-lt"/>
              </a:rPr>
              <a:t>obj_table</a:t>
            </a:r>
            <a:r>
              <a:rPr lang="en-US" dirty="0">
                <a:latin typeface="+mn-lt"/>
              </a:rPr>
              <a:t>, unsigned </a:t>
            </a:r>
            <a:r>
              <a:rPr lang="en-US" dirty="0" err="1">
                <a:latin typeface="+mn-lt"/>
              </a:rPr>
              <a:t>int</a:t>
            </a:r>
            <a:r>
              <a:rPr lang="en-US" dirty="0">
                <a:latin typeface="+mn-lt"/>
              </a:rPr>
              <a:t> n)</a:t>
            </a:r>
          </a:p>
          <a:p>
            <a:endParaRPr lang="en-US" dirty="0">
              <a:latin typeface="+mn-lt"/>
            </a:endParaRPr>
          </a:p>
          <a:p>
            <a:r>
              <a:rPr lang="en-US" dirty="0">
                <a:latin typeface="+mn-lt"/>
              </a:rPr>
              <a:t>unsigned </a:t>
            </a:r>
            <a:r>
              <a:rPr lang="en-US" dirty="0" err="1">
                <a:latin typeface="+mn-lt"/>
              </a:rPr>
              <a:t>int</a:t>
            </a:r>
            <a:r>
              <a:rPr lang="en-US" dirty="0">
                <a:latin typeface="+mn-lt"/>
              </a:rPr>
              <a:t> </a:t>
            </a:r>
            <a:r>
              <a:rPr lang="en-US" b="1" dirty="0" err="1">
                <a:latin typeface="+mn-lt"/>
              </a:rPr>
              <a:t>rte_queue_dequeue_burst</a:t>
            </a:r>
            <a:r>
              <a:rPr lang="en-US" dirty="0">
                <a:latin typeface="+mn-lt"/>
              </a:rPr>
              <a:t>(struct </a:t>
            </a:r>
            <a:r>
              <a:rPr lang="en-US" dirty="0" err="1">
                <a:latin typeface="+mn-lt"/>
              </a:rPr>
              <a:t>rte_queue_ctx</a:t>
            </a:r>
            <a:r>
              <a:rPr lang="en-US" dirty="0">
                <a:latin typeface="+mn-lt"/>
              </a:rPr>
              <a:t> *instance, struct </a:t>
            </a:r>
            <a:r>
              <a:rPr lang="en-US" dirty="0" err="1">
                <a:latin typeface="+mn-lt"/>
              </a:rPr>
              <a:t>rte_queue</a:t>
            </a:r>
            <a:r>
              <a:rPr lang="en-US" dirty="0">
                <a:latin typeface="+mn-lt"/>
              </a:rPr>
              <a:t> *q, void * </a:t>
            </a:r>
            <a:r>
              <a:rPr lang="en-US" dirty="0" err="1">
                <a:latin typeface="+mn-lt"/>
              </a:rPr>
              <a:t>const</a:t>
            </a:r>
            <a:r>
              <a:rPr lang="en-US" dirty="0">
                <a:latin typeface="+mn-lt"/>
              </a:rPr>
              <a:t> *</a:t>
            </a:r>
            <a:r>
              <a:rPr lang="en-US" dirty="0" err="1">
                <a:latin typeface="+mn-lt"/>
              </a:rPr>
              <a:t>obj_table</a:t>
            </a:r>
            <a:r>
              <a:rPr lang="en-US" dirty="0">
                <a:latin typeface="+mn-lt"/>
              </a:rPr>
              <a:t>,	unsigned </a:t>
            </a:r>
            <a:r>
              <a:rPr lang="en-US" dirty="0" err="1">
                <a:latin typeface="+mn-lt"/>
              </a:rPr>
              <a:t>int</a:t>
            </a:r>
            <a:r>
              <a:rPr lang="en-US" dirty="0">
                <a:latin typeface="+mn-lt"/>
              </a:rPr>
              <a:t> n)</a:t>
            </a:r>
          </a:p>
          <a:p>
            <a:endParaRPr lang="en-US" dirty="0"/>
          </a:p>
          <a:p>
            <a:r>
              <a:rPr lang="en-US" dirty="0">
                <a:latin typeface="+mn-lt"/>
              </a:rPr>
              <a:t>unsigned </a:t>
            </a:r>
            <a:r>
              <a:rPr lang="en-US" dirty="0" err="1">
                <a:latin typeface="+mn-lt"/>
              </a:rPr>
              <a:t>int</a:t>
            </a:r>
            <a:r>
              <a:rPr lang="en-US" dirty="0">
                <a:latin typeface="+mn-lt"/>
              </a:rPr>
              <a:t> </a:t>
            </a:r>
            <a:r>
              <a:rPr lang="en-US" b="1" dirty="0" err="1">
                <a:latin typeface="+mn-lt"/>
              </a:rPr>
              <a:t>rte_queue_get_size</a:t>
            </a:r>
            <a:r>
              <a:rPr lang="en-US" dirty="0">
                <a:latin typeface="+mn-lt"/>
              </a:rPr>
              <a:t>(struct </a:t>
            </a:r>
            <a:r>
              <a:rPr lang="en-US" dirty="0" err="1">
                <a:latin typeface="+mn-lt"/>
              </a:rPr>
              <a:t>rte_queue_ctx</a:t>
            </a:r>
            <a:r>
              <a:rPr lang="en-US" dirty="0">
                <a:latin typeface="+mn-lt"/>
              </a:rPr>
              <a:t> *instance, </a:t>
            </a:r>
            <a:r>
              <a:rPr lang="en-US" dirty="0" err="1">
                <a:latin typeface="+mn-lt"/>
              </a:rPr>
              <a:t>const</a:t>
            </a:r>
            <a:r>
              <a:rPr lang="en-US" dirty="0">
                <a:latin typeface="+mn-lt"/>
              </a:rPr>
              <a:t> struct </a:t>
            </a:r>
            <a:r>
              <a:rPr lang="en-US" dirty="0" err="1">
                <a:latin typeface="+mn-lt"/>
              </a:rPr>
              <a:t>rte_queue</a:t>
            </a:r>
            <a:r>
              <a:rPr lang="en-US" dirty="0">
                <a:latin typeface="+mn-lt"/>
              </a:rPr>
              <a:t> *q);</a:t>
            </a:r>
          </a:p>
          <a:p>
            <a:endParaRPr lang="en-US" dirty="0"/>
          </a:p>
          <a:p>
            <a:pPr lvl="0"/>
            <a:r>
              <a:rPr lang="en-US" dirty="0">
                <a:solidFill>
                  <a:prstClr val="black">
                    <a:lumMod val="75000"/>
                    <a:lumOff val="25000"/>
                  </a:prstClr>
                </a:solidFill>
                <a:latin typeface="Century Gothic"/>
              </a:rPr>
              <a:t>unsigned </a:t>
            </a:r>
            <a:r>
              <a:rPr lang="en-US" dirty="0" err="1">
                <a:solidFill>
                  <a:prstClr val="black">
                    <a:lumMod val="75000"/>
                    <a:lumOff val="25000"/>
                  </a:prstClr>
                </a:solidFill>
                <a:latin typeface="Century Gothic"/>
              </a:rPr>
              <a:t>int</a:t>
            </a:r>
            <a:r>
              <a:rPr lang="en-US" dirty="0">
                <a:solidFill>
                  <a:prstClr val="black">
                    <a:lumMod val="75000"/>
                    <a:lumOff val="25000"/>
                  </a:prstClr>
                </a:solidFill>
                <a:latin typeface="Century Gothic"/>
              </a:rPr>
              <a:t> </a:t>
            </a:r>
            <a:r>
              <a:rPr lang="en-US" b="1" dirty="0" err="1">
                <a:solidFill>
                  <a:prstClr val="black">
                    <a:lumMod val="75000"/>
                    <a:lumOff val="25000"/>
                  </a:prstClr>
                </a:solidFill>
                <a:latin typeface="Century Gothic"/>
              </a:rPr>
              <a:t>rte_queue_get_capacity</a:t>
            </a:r>
            <a:r>
              <a:rPr lang="en-US" dirty="0">
                <a:solidFill>
                  <a:prstClr val="black">
                    <a:lumMod val="75000"/>
                    <a:lumOff val="25000"/>
                  </a:prstClr>
                </a:solidFill>
                <a:latin typeface="Century Gothic"/>
              </a:rPr>
              <a:t>(struct </a:t>
            </a:r>
            <a:r>
              <a:rPr lang="en-US" dirty="0" err="1">
                <a:solidFill>
                  <a:prstClr val="black">
                    <a:lumMod val="75000"/>
                    <a:lumOff val="25000"/>
                  </a:prstClr>
                </a:solidFill>
                <a:latin typeface="Century Gothic"/>
              </a:rPr>
              <a:t>rte_queue_ctx</a:t>
            </a:r>
            <a:r>
              <a:rPr lang="en-US" dirty="0">
                <a:solidFill>
                  <a:prstClr val="black">
                    <a:lumMod val="75000"/>
                    <a:lumOff val="25000"/>
                  </a:prstClr>
                </a:solidFill>
                <a:latin typeface="Century Gothic"/>
              </a:rPr>
              <a:t> *instance, </a:t>
            </a:r>
            <a:r>
              <a:rPr lang="en-US" dirty="0" err="1">
                <a:solidFill>
                  <a:prstClr val="black">
                    <a:lumMod val="75000"/>
                    <a:lumOff val="25000"/>
                  </a:prstClr>
                </a:solidFill>
                <a:latin typeface="Century Gothic"/>
              </a:rPr>
              <a:t>const</a:t>
            </a:r>
            <a:r>
              <a:rPr lang="en-US" dirty="0">
                <a:solidFill>
                  <a:prstClr val="black">
                    <a:lumMod val="75000"/>
                    <a:lumOff val="25000"/>
                  </a:prstClr>
                </a:solidFill>
                <a:latin typeface="Century Gothic"/>
              </a:rPr>
              <a:t> struct </a:t>
            </a:r>
            <a:r>
              <a:rPr lang="en-US" dirty="0" err="1">
                <a:solidFill>
                  <a:prstClr val="black">
                    <a:lumMod val="75000"/>
                    <a:lumOff val="25000"/>
                  </a:prstClr>
                </a:solidFill>
                <a:latin typeface="Century Gothic"/>
              </a:rPr>
              <a:t>rte_queue</a:t>
            </a:r>
            <a:r>
              <a:rPr lang="en-US" dirty="0">
                <a:solidFill>
                  <a:prstClr val="black">
                    <a:lumMod val="75000"/>
                    <a:lumOff val="25000"/>
                  </a:prstClr>
                </a:solidFill>
                <a:latin typeface="Century Gothic"/>
              </a:rPr>
              <a:t> *q);</a:t>
            </a:r>
          </a:p>
        </p:txBody>
      </p:sp>
      <p:sp>
        <p:nvSpPr>
          <p:cNvPr id="4" name="Callout: Line with Accent Bar 3">
            <a:extLst>
              <a:ext uri="{FF2B5EF4-FFF2-40B4-BE49-F238E27FC236}">
                <a16:creationId xmlns:a16="http://schemas.microsoft.com/office/drawing/2014/main" id="{580C7CC2-6032-4D81-BF1B-D61BB72AC5D8}"/>
              </a:ext>
            </a:extLst>
          </p:cNvPr>
          <p:cNvSpPr/>
          <p:nvPr/>
        </p:nvSpPr>
        <p:spPr>
          <a:xfrm>
            <a:off x="9143999" y="2005933"/>
            <a:ext cx="2002972" cy="323611"/>
          </a:xfrm>
          <a:prstGeom prst="accentCallout1">
            <a:avLst>
              <a:gd name="adj1" fmla="val 32785"/>
              <a:gd name="adj2" fmla="val -3908"/>
              <a:gd name="adj3" fmla="val 10746"/>
              <a:gd name="adj4" fmla="val -392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Removed ‘</a:t>
            </a:r>
            <a:r>
              <a:rPr lang="en-US" sz="1200" dirty="0" err="1">
                <a:solidFill>
                  <a:srgbClr val="FF0000"/>
                </a:solidFill>
              </a:rPr>
              <a:t>free_space</a:t>
            </a:r>
            <a:r>
              <a:rPr lang="en-US" sz="1200" dirty="0">
                <a:solidFill>
                  <a:srgbClr val="FF0000"/>
                </a:solidFill>
              </a:rPr>
              <a:t>’</a:t>
            </a:r>
          </a:p>
        </p:txBody>
      </p:sp>
      <p:sp>
        <p:nvSpPr>
          <p:cNvPr id="5" name="Callout: Line with Accent Bar 4">
            <a:extLst>
              <a:ext uri="{FF2B5EF4-FFF2-40B4-BE49-F238E27FC236}">
                <a16:creationId xmlns:a16="http://schemas.microsoft.com/office/drawing/2014/main" id="{002BB6FD-96FB-4319-954B-03AC5786A4C0}"/>
              </a:ext>
            </a:extLst>
          </p:cNvPr>
          <p:cNvSpPr/>
          <p:nvPr/>
        </p:nvSpPr>
        <p:spPr>
          <a:xfrm>
            <a:off x="9143999" y="3267194"/>
            <a:ext cx="2002972" cy="323611"/>
          </a:xfrm>
          <a:prstGeom prst="accentCallout1">
            <a:avLst>
              <a:gd name="adj1" fmla="val 32785"/>
              <a:gd name="adj2" fmla="val -3908"/>
              <a:gd name="adj3" fmla="val 10746"/>
              <a:gd name="adj4" fmla="val -392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Removed ‘available’</a:t>
            </a:r>
          </a:p>
        </p:txBody>
      </p:sp>
    </p:spTree>
    <p:extLst>
      <p:ext uri="{BB962C8B-B14F-4D97-AF65-F5344CB8AC3E}">
        <p14:creationId xmlns:p14="http://schemas.microsoft.com/office/powerpoint/2010/main" val="101135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normAutofit/>
          </a:bodyPr>
          <a:lstStyle/>
          <a:p>
            <a:pPr algn="ctr"/>
            <a:r>
              <a:rPr lang="en-US" sz="6600" dirty="0"/>
              <a:t>Q &amp; A</a:t>
            </a:r>
          </a:p>
        </p:txBody>
      </p:sp>
    </p:spTree>
    <p:extLst>
      <p:ext uri="{BB962C8B-B14F-4D97-AF65-F5344CB8AC3E}">
        <p14:creationId xmlns:p14="http://schemas.microsoft.com/office/powerpoint/2010/main" val="95577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DK Summit Templat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DPDK Summit Template" id="{5A5C03D9-3724-4796-8CF1-B787CF7AA7C7}" vid="{96E1B639-B5AA-44BD-8F2E-BC68291A3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DPDK Summit Template</Template>
  <TotalTime>4239</TotalTime>
  <Words>778</Words>
  <Application>Microsoft Office PowerPoint</Application>
  <PresentationFormat>Widescreen</PresentationFormat>
  <Paragraphs>100</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Wingdings</vt:lpstr>
      <vt:lpstr>Wingdings 3</vt:lpstr>
      <vt:lpstr>DPDK Summit Template</vt:lpstr>
      <vt:lpstr>A case for Queue APIs</vt:lpstr>
      <vt:lpstr>Agenda</vt:lpstr>
      <vt:lpstr>Motivation</vt:lpstr>
      <vt:lpstr>Queue APIs and Driver Framework</vt:lpstr>
      <vt:lpstr>APIs</vt:lpstr>
      <vt:lpstr>APIs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Brian</dc:creator>
  <cp:keywords>CTPClassification=CTP_PUBLIC:VisualMarkings=</cp:keywords>
  <cp:lastModifiedBy>Honnappa Nagarahalli</cp:lastModifiedBy>
  <cp:revision>76</cp:revision>
  <dcterms:created xsi:type="dcterms:W3CDTF">2017-11-15T17:31:17Z</dcterms:created>
  <dcterms:modified xsi:type="dcterms:W3CDTF">2018-06-28T06:30:24Z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61e049b8-ffcb-48eb-b586-0775093f7232</vt:lpwstr>
  </property>
  <property fmtid="{D5CDD505-2E9C-101B-9397-08002B2CF9AE}" pid="3" name="CTP_TimeStamp">
    <vt:lpwstr>2017-11-15 17:40:53Z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