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65" r:id="rId4"/>
    <p:sldId id="284" r:id="rId5"/>
    <p:sldId id="269" r:id="rId6"/>
    <p:sldId id="276" r:id="rId7"/>
    <p:sldId id="282" r:id="rId8"/>
    <p:sldId id="271" r:id="rId9"/>
    <p:sldId id="277" r:id="rId10"/>
    <p:sldId id="280" r:id="rId11"/>
    <p:sldId id="257" r:id="rId12"/>
    <p:sldId id="274" r:id="rId13"/>
    <p:sldId id="272" r:id="rId14"/>
    <p:sldId id="28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pos="5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A56"/>
    <a:srgbClr val="F6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0" autoAdjust="0"/>
    <p:restoredTop sz="75862" autoAdjust="0"/>
  </p:normalViewPr>
  <p:slideViewPr>
    <p:cSldViewPr snapToGrid="0">
      <p:cViewPr varScale="1">
        <p:scale>
          <a:sx n="54" d="100"/>
          <a:sy n="54" d="100"/>
        </p:scale>
        <p:origin x="208" y="888"/>
      </p:cViewPr>
      <p:guideLst>
        <p:guide orient="horz" pos="2184"/>
        <p:guide pos="3840"/>
        <p:guide orient="horz" pos="2183"/>
        <p:guide orient="horz" pos="66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38013-A3EC-3B45-817A-5929A218602D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47F7-EAD3-824A-BCB1-95875761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4D152-570E-42BB-B959-49779B8DF5C7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EF27D-ED23-441F-87C5-0D15E2083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5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Networking and storage.</a:t>
            </a:r>
          </a:p>
          <a:p>
            <a:r>
              <a:rPr lang="en-IE" dirty="0" smtClean="0"/>
              <a:t>Network segment – reduce the size of packets to reduce load</a:t>
            </a:r>
            <a:r>
              <a:rPr lang="en-IE" baseline="0" dirty="0" smtClean="0"/>
              <a:t> in the network.</a:t>
            </a:r>
          </a:p>
          <a:p>
            <a:r>
              <a:rPr lang="en-IE" baseline="0" dirty="0" smtClean="0"/>
              <a:t>Influenced requirements around </a:t>
            </a:r>
            <a:r>
              <a:rPr lang="en-IE" baseline="0" dirty="0" err="1" smtClean="0"/>
              <a:t>stateful</a:t>
            </a:r>
            <a:r>
              <a:rPr lang="en-IE" baseline="0" dirty="0" smtClean="0"/>
              <a:t> flows as all data in a data set may not be available to compress at the same time.</a:t>
            </a:r>
          </a:p>
          <a:p>
            <a:endParaRPr lang="en-IE" baseline="0" dirty="0" smtClean="0"/>
          </a:p>
          <a:p>
            <a:r>
              <a:rPr lang="en-IE" baseline="0" dirty="0" smtClean="0"/>
              <a:t>Storage segment – reduce the space needed by file systems or object storage databases E.g. SPDK. Less need for </a:t>
            </a:r>
            <a:r>
              <a:rPr lang="en-IE" baseline="0" dirty="0" err="1" smtClean="0"/>
              <a:t>stateful</a:t>
            </a:r>
            <a:r>
              <a:rPr lang="en-IE" baseline="0" dirty="0" smtClean="0"/>
              <a:t> as all the data typically available at the same time. </a:t>
            </a:r>
          </a:p>
          <a:p>
            <a:r>
              <a:rPr lang="en-IE" baseline="0" dirty="0" smtClean="0"/>
              <a:t>Applications sometimes already building in SPDK or DPDK for passing data between nodes. </a:t>
            </a:r>
          </a:p>
          <a:p>
            <a:endParaRPr lang="en-IE" baseline="0" dirty="0" smtClean="0"/>
          </a:p>
          <a:p>
            <a:r>
              <a:rPr lang="en-IE" baseline="0" dirty="0" smtClean="0"/>
              <a:t>Both segments looking for a generic API for compression. Currently need to code separately for </a:t>
            </a:r>
            <a:r>
              <a:rPr lang="en-IE" baseline="0" dirty="0" err="1" smtClean="0"/>
              <a:t>zlib</a:t>
            </a:r>
            <a:r>
              <a:rPr lang="en-IE" baseline="0" dirty="0" smtClean="0"/>
              <a:t> or proprietary hardware and software compression engines. </a:t>
            </a:r>
          </a:p>
          <a:p>
            <a:endParaRPr lang="en-IE" baseline="0" dirty="0" smtClean="0"/>
          </a:p>
          <a:p>
            <a:endParaRPr lang="en-IE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EF27D-ED23-441F-87C5-0D15E20838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 proposed by Intel, led by Fiona Trahe and Pablo de </a:t>
            </a:r>
            <a:r>
              <a:rPr lang="en-I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lara</a:t>
            </a: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in collaboration with Cavium led by Shally Verma and also with input from NXP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github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collaboration in addition to mailing list.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EF27D-ED23-441F-87C5-0D15E20838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6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EF27D-ED23-441F-87C5-0D15E20838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3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234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x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29559"/>
            <a:ext cx="9480220" cy="2047821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11417"/>
            <a:ext cx="4294463" cy="1106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41370"/>
          <a:stretch/>
        </p:blipFill>
        <p:spPr>
          <a:xfrm>
            <a:off x="0" y="-1"/>
            <a:ext cx="12191999" cy="4020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985"/>
            <a:ext cx="9244897" cy="167607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9583381" cy="405032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defRPr sz="2000"/>
            </a:lvl2pPr>
            <a:lvl3pPr marL="1143000" indent="-228600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defRPr sz="1800"/>
            </a:lvl3pPr>
            <a:lvl4pPr marL="1600200" indent="-228600"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2" b="2"/>
          <a:stretch/>
        </p:blipFill>
        <p:spPr>
          <a:xfrm>
            <a:off x="0" y="0"/>
            <a:ext cx="63445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398" y="503152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1" y="1295400"/>
            <a:ext cx="2793158" cy="1600200"/>
          </a:xfrm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09" y="1447800"/>
            <a:ext cx="6945094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1110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96" y="1835747"/>
            <a:ext cx="3204844" cy="1593253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9506" y="1143000"/>
            <a:ext cx="7294197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401395" y="3770142"/>
            <a:ext cx="3199934" cy="125905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64474"/>
          <a:stretch/>
        </p:blipFill>
        <p:spPr>
          <a:xfrm>
            <a:off x="0" y="0"/>
            <a:ext cx="12191999" cy="2436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5" b="70449"/>
          <a:stretch/>
        </p:blipFill>
        <p:spPr>
          <a:xfrm>
            <a:off x="0" y="6740315"/>
            <a:ext cx="12192000" cy="117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9481" y="539917"/>
            <a:ext cx="789953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480" y="1920240"/>
            <a:ext cx="10146092" cy="40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72" y="461518"/>
            <a:ext cx="2003399" cy="51629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620140" y="6392880"/>
            <a:ext cx="5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4C021AB-C713-4AAB-AA5D-FE8D557E84BB}" type="slidenum">
              <a:rPr lang="en-US" sz="1400" b="1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400" b="1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9480" y="1139483"/>
            <a:ext cx="11147791" cy="0"/>
          </a:xfrm>
          <a:prstGeom prst="line">
            <a:avLst/>
          </a:prstGeom>
          <a:ln w="28575">
            <a:solidFill>
              <a:srgbClr val="F65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6" r:id="rId7"/>
    <p:sldLayoutId id="2147483668" r:id="rId8"/>
    <p:sldLayoutId id="214748366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42A56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80000"/>
        <a:buFont typeface="Arial" charset="0"/>
        <a:buChar char="•"/>
        <a:tabLst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75000"/>
        <a:buFont typeface="Arial" charset="0"/>
        <a:buChar char="•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marR="0" indent="-228600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75000"/>
        <a:buFont typeface="Arial" charset="0"/>
        <a:buChar char="•"/>
        <a:tabLst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428750" marR="0" indent="-168275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98613" marR="0" indent="-115888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mailto:lee.daly@intel.com" TargetMode="External"/><Relationship Id="rId3" Type="http://schemas.openxmlformats.org/officeDocument/2006/relationships/hyperlink" Target="mailto:fiona.trahe@inte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Deflate your Data with DPDK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Lee Daly, </a:t>
            </a:r>
            <a:r>
              <a:rPr lang="en-US" dirty="0" err="1" smtClean="0"/>
              <a:t>fiona</a:t>
            </a:r>
            <a:r>
              <a:rPr lang="en-US" dirty="0" smtClean="0"/>
              <a:t> Trahe</a:t>
            </a:r>
          </a:p>
          <a:p>
            <a:r>
              <a:rPr lang="en-US" dirty="0" smtClean="0"/>
              <a:t>Intel</a:t>
            </a:r>
          </a:p>
          <a:p>
            <a:r>
              <a:rPr lang="en-US" dirty="0" smtClean="0"/>
              <a:t>September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ounded Rectangle 115"/>
          <p:cNvSpPr/>
          <p:nvPr/>
        </p:nvSpPr>
        <p:spPr>
          <a:xfrm>
            <a:off x="1018675" y="3763074"/>
            <a:ext cx="10420470" cy="839967"/>
          </a:xfrm>
          <a:prstGeom prst="roundRect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36428" y="3860236"/>
            <a:ext cx="1471748" cy="642832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Compression API 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40248" y="1782723"/>
            <a:ext cx="1471748" cy="64283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546" y="1840083"/>
            <a:ext cx="14147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  </a:t>
            </a:r>
            <a:r>
              <a:rPr lang="en-IE" sz="14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</a:t>
            </a:r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E" sz="14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dst</a:t>
            </a:r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memory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stCxn id="4" idx="3"/>
            <a:endCxn id="8" idx="1"/>
          </p:cNvCxnSpPr>
          <p:nvPr/>
        </p:nvCxnSpPr>
        <p:spPr>
          <a:xfrm>
            <a:off x="2111996" y="2104139"/>
            <a:ext cx="445237" cy="582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557233" y="1788550"/>
            <a:ext cx="1471748" cy="64283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15970" y="1830519"/>
            <a:ext cx="13296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Pool Creation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endCxn id="14" idx="1"/>
          </p:cNvCxnSpPr>
          <p:nvPr/>
        </p:nvCxnSpPr>
        <p:spPr>
          <a:xfrm flipV="1">
            <a:off x="4028981" y="2106757"/>
            <a:ext cx="448038" cy="621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477019" y="1785341"/>
            <a:ext cx="1471748" cy="64283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35756" y="1942796"/>
            <a:ext cx="1329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</a:t>
            </a:r>
            <a:r>
              <a:rPr lang="en-IE" sz="14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14" idx="3"/>
            <a:endCxn id="17" idx="1"/>
          </p:cNvCxnSpPr>
          <p:nvPr/>
        </p:nvCxnSpPr>
        <p:spPr>
          <a:xfrm flipV="1">
            <a:off x="5948767" y="2104139"/>
            <a:ext cx="498453" cy="261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447220" y="1782723"/>
            <a:ext cx="1471748" cy="64283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83278" y="1848254"/>
            <a:ext cx="132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Queue Pair</a:t>
            </a:r>
          </a:p>
          <a:p>
            <a:pPr algn="ctr"/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4" idx="1"/>
          </p:cNvCxnSpPr>
          <p:nvPr/>
        </p:nvCxnSpPr>
        <p:spPr>
          <a:xfrm>
            <a:off x="7918968" y="2104139"/>
            <a:ext cx="656870" cy="516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8575838" y="1787885"/>
            <a:ext cx="1471748" cy="64283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611896" y="1942796"/>
            <a:ext cx="1329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Start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>
            <a:stCxn id="24" idx="3"/>
            <a:endCxn id="40" idx="1"/>
          </p:cNvCxnSpPr>
          <p:nvPr/>
        </p:nvCxnSpPr>
        <p:spPr>
          <a:xfrm flipV="1">
            <a:off x="10047586" y="2104139"/>
            <a:ext cx="392399" cy="516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271438" y="3866178"/>
            <a:ext cx="1471748" cy="642832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01595" y="3931001"/>
            <a:ext cx="132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Enqueue</a:t>
            </a:r>
            <a:endParaRPr lang="en-IE" sz="14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Burst</a:t>
            </a:r>
            <a:endParaRPr 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670905" y="3860236"/>
            <a:ext cx="1471748" cy="642832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439985" y="1782723"/>
            <a:ext cx="1471748" cy="64283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3" idx="3"/>
            <a:endCxn id="36" idx="1"/>
          </p:cNvCxnSpPr>
          <p:nvPr/>
        </p:nvCxnSpPr>
        <p:spPr>
          <a:xfrm>
            <a:off x="7108176" y="4181652"/>
            <a:ext cx="562729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1" idx="3"/>
            <a:endCxn id="43" idx="1"/>
          </p:cNvCxnSpPr>
          <p:nvPr/>
        </p:nvCxnSpPr>
        <p:spPr>
          <a:xfrm flipV="1">
            <a:off x="4996758" y="4181652"/>
            <a:ext cx="639670" cy="5942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521357" y="5624790"/>
            <a:ext cx="1471748" cy="64283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600865" y="5776405"/>
            <a:ext cx="1329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Device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355601" y="5609172"/>
            <a:ext cx="1471748" cy="64283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749614" y="3927673"/>
            <a:ext cx="132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Dequeue</a:t>
            </a:r>
            <a:r>
              <a:rPr lang="en-IE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Burst</a:t>
            </a:r>
            <a:endParaRPr 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637505" y="3859282"/>
            <a:ext cx="1471748" cy="642832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512101" y="1848254"/>
            <a:ext cx="132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Private </a:t>
            </a:r>
            <a:r>
              <a:rPr lang="en-IE" sz="14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Xform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189845" y="5614624"/>
            <a:ext cx="1471748" cy="64283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71438" y="4004743"/>
            <a:ext cx="1329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allocate</a:t>
            </a:r>
            <a:endParaRPr 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Arrow Connector 59"/>
          <p:cNvCxnSpPr>
            <a:endCxn id="58" idx="1"/>
          </p:cNvCxnSpPr>
          <p:nvPr/>
        </p:nvCxnSpPr>
        <p:spPr>
          <a:xfrm>
            <a:off x="2093976" y="5930293"/>
            <a:ext cx="1095869" cy="574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3525010" y="3866178"/>
            <a:ext cx="1471748" cy="642832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769151" y="4024269"/>
            <a:ext cx="1329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ops</a:t>
            </a:r>
            <a:endParaRPr 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/>
          <p:cNvCxnSpPr>
            <a:stCxn id="29" idx="3"/>
            <a:endCxn id="61" idx="1"/>
          </p:cNvCxnSpPr>
          <p:nvPr/>
        </p:nvCxnSpPr>
        <p:spPr>
          <a:xfrm>
            <a:off x="2743186" y="4187594"/>
            <a:ext cx="781824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88182" y="4018511"/>
            <a:ext cx="1329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the Ops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257668" y="5691449"/>
            <a:ext cx="132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Private </a:t>
            </a:r>
            <a:r>
              <a:rPr lang="en-IE" sz="14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Xform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82037" y="5763233"/>
            <a:ext cx="1329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Device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57881" y="5936039"/>
            <a:ext cx="69772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837527" y="5936039"/>
            <a:ext cx="69772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856349" y="3437476"/>
            <a:ext cx="126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Loop</a:t>
            </a:r>
            <a:endParaRPr 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Straight Arrow Connector 112"/>
          <p:cNvCxnSpPr>
            <a:stCxn id="36" idx="3"/>
            <a:endCxn id="55" idx="1"/>
          </p:cNvCxnSpPr>
          <p:nvPr/>
        </p:nvCxnSpPr>
        <p:spPr>
          <a:xfrm flipV="1">
            <a:off x="9142653" y="4180698"/>
            <a:ext cx="494852" cy="95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40" idx="2"/>
          </p:cNvCxnSpPr>
          <p:nvPr/>
        </p:nvCxnSpPr>
        <p:spPr>
          <a:xfrm>
            <a:off x="11175859" y="2425555"/>
            <a:ext cx="0" cy="72017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2007312" y="3134783"/>
            <a:ext cx="9168547" cy="1094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29" idx="0"/>
          </p:cNvCxnSpPr>
          <p:nvPr/>
        </p:nvCxnSpPr>
        <p:spPr>
          <a:xfrm>
            <a:off x="2007312" y="3136392"/>
            <a:ext cx="0" cy="72978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10433096" y="4510619"/>
            <a:ext cx="13810" cy="6699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2093976" y="5175846"/>
            <a:ext cx="8333224" cy="475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2088080" y="5175846"/>
            <a:ext cx="6202" cy="75444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49685" y="1173355"/>
            <a:ext cx="165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Start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017561" y="5617394"/>
            <a:ext cx="133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End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Why add a compression capability to DPDK?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key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features and design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decisions</a:t>
            </a:r>
          </a:p>
          <a:p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compressdev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API</a:t>
            </a:r>
          </a:p>
          <a:p>
            <a:r>
              <a:rPr lang="en-US" sz="2800" b="1" dirty="0" err="1" smtClean="0"/>
              <a:t>CompressDev</a:t>
            </a:r>
            <a:r>
              <a:rPr lang="en-US" sz="2800" b="1" dirty="0" smtClean="0"/>
              <a:t> PMDs</a:t>
            </a: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next steps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CompressDev</a:t>
            </a:r>
            <a:r>
              <a:rPr lang="en-US" dirty="0" smtClean="0"/>
              <a:t> poll mode drivers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91886" y="1904859"/>
            <a:ext cx="1423020" cy="921248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31680" y="1907017"/>
            <a:ext cx="142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Intel ISA-L </a:t>
            </a:r>
            <a:r>
              <a:rPr lang="en-US" dirty="0">
                <a:solidFill>
                  <a:srgbClr val="002060"/>
                </a:solidFill>
              </a:rPr>
              <a:t>PMD 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96787" y="3090351"/>
            <a:ext cx="2949119" cy="1728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Employs the compression engine from Intel’s ISA-L library, optimized for Intel Architecture.</a:t>
            </a:r>
          </a:p>
          <a:p>
            <a:pPr marL="0" indent="0">
              <a:buFont typeface="Arial" charset="0"/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46095" y="1904859"/>
            <a:ext cx="1465139" cy="921248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62461" y="2043357"/>
            <a:ext cx="140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Zlib</a:t>
            </a:r>
            <a:r>
              <a:rPr lang="en-US" dirty="0" smtClean="0">
                <a:solidFill>
                  <a:srgbClr val="002060"/>
                </a:solidFill>
              </a:rPr>
              <a:t> PMD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522884" y="4618061"/>
            <a:ext cx="2383647" cy="1728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</a:rPr>
              <a:t>S</a:t>
            </a:r>
            <a:r>
              <a:rPr lang="en-IE" sz="2000" dirty="0" err="1">
                <a:solidFill>
                  <a:srgbClr val="002060"/>
                </a:solidFill>
              </a:rPr>
              <a:t>oftware</a:t>
            </a:r>
            <a:r>
              <a:rPr lang="en-IE" sz="2000" dirty="0">
                <a:solidFill>
                  <a:srgbClr val="002060"/>
                </a:solidFill>
              </a:rPr>
              <a:t> </a:t>
            </a:r>
            <a:r>
              <a:rPr lang="en-IE" sz="2000" dirty="0" smtClean="0">
                <a:solidFill>
                  <a:srgbClr val="002060"/>
                </a:solidFill>
              </a:rPr>
              <a:t>driver uses </a:t>
            </a:r>
            <a:r>
              <a:rPr lang="en-IE" sz="2000" dirty="0" err="1" smtClean="0">
                <a:solidFill>
                  <a:srgbClr val="002060"/>
                </a:solidFill>
              </a:rPr>
              <a:t>Zlib’s</a:t>
            </a:r>
            <a:r>
              <a:rPr lang="en-IE" sz="2000" dirty="0" smtClean="0">
                <a:solidFill>
                  <a:srgbClr val="002060"/>
                </a:solidFill>
              </a:rPr>
              <a:t> compression library. 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07766" y="1904859"/>
            <a:ext cx="1471748" cy="9212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3334" y="1902778"/>
            <a:ext cx="140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Intel QAT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PMD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6221411" y="3090350"/>
            <a:ext cx="2381995" cy="1415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Utilizes Intel’s </a:t>
            </a:r>
            <a:r>
              <a:rPr lang="en-US" sz="2000" dirty="0" err="1">
                <a:solidFill>
                  <a:srgbClr val="002060"/>
                </a:solidFill>
              </a:rPr>
              <a:t>QuickAssist</a:t>
            </a:r>
            <a:r>
              <a:rPr lang="en-US" sz="2000" dirty="0">
                <a:solidFill>
                  <a:srgbClr val="002060"/>
                </a:solidFill>
              </a:rPr>
              <a:t> family of hardware accelerators.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587591" y="1904858"/>
            <a:ext cx="1471748" cy="9212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587591" y="1904859"/>
            <a:ext cx="1406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Cavium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Octeontx</a:t>
            </a:r>
            <a:r>
              <a:rPr lang="en-US" dirty="0" smtClean="0">
                <a:solidFill>
                  <a:srgbClr val="002060"/>
                </a:solidFill>
              </a:rPr>
              <a:t>  PMD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9178517" y="4505637"/>
            <a:ext cx="2495076" cy="1728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2000" dirty="0">
                <a:solidFill>
                  <a:srgbClr val="002060"/>
                </a:solidFill>
              </a:rPr>
              <a:t>Uses HW offload device, found in </a:t>
            </a:r>
            <a:r>
              <a:rPr lang="en-IE" sz="2000" dirty="0" smtClean="0">
                <a:solidFill>
                  <a:srgbClr val="002060"/>
                </a:solidFill>
              </a:rPr>
              <a:t>Cavium’s </a:t>
            </a:r>
            <a:r>
              <a:rPr lang="en-IE" sz="2000" dirty="0" err="1" smtClean="0">
                <a:solidFill>
                  <a:srgbClr val="002060"/>
                </a:solidFill>
              </a:rPr>
              <a:t>Octeontx</a:t>
            </a:r>
            <a:r>
              <a:rPr lang="en-IE" sz="2000" dirty="0" smtClean="0">
                <a:solidFill>
                  <a:srgbClr val="002060"/>
                </a:solidFill>
              </a:rPr>
              <a:t> </a:t>
            </a:r>
            <a:r>
              <a:rPr lang="en-IE" sz="2000" dirty="0" err="1">
                <a:solidFill>
                  <a:srgbClr val="002060"/>
                </a:solidFill>
              </a:rPr>
              <a:t>SoC</a:t>
            </a:r>
            <a:r>
              <a:rPr lang="en-IE" sz="2000" dirty="0">
                <a:solidFill>
                  <a:srgbClr val="002060"/>
                </a:solidFill>
              </a:rPr>
              <a:t> family.</a:t>
            </a: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6477" y="3090350"/>
            <a:ext cx="2535527" cy="1728186"/>
          </a:xfrm>
          <a:prstGeom prst="roundRect">
            <a:avLst/>
          </a:prstGeom>
          <a:noFill/>
          <a:ln>
            <a:solidFill>
              <a:schemeClr val="accent4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629369" y="4567263"/>
            <a:ext cx="2050880" cy="1462933"/>
          </a:xfrm>
          <a:prstGeom prst="roundRect">
            <a:avLst/>
          </a:prstGeom>
          <a:noFill/>
          <a:ln>
            <a:solidFill>
              <a:schemeClr val="accent4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275314" y="3090350"/>
            <a:ext cx="2295360" cy="1415286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178517" y="4505636"/>
            <a:ext cx="2462343" cy="1586189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929056" y="2547695"/>
            <a:ext cx="2817" cy="502225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0"/>
          </p:cNvCxnSpPr>
          <p:nvPr/>
        </p:nvCxnSpPr>
        <p:spPr>
          <a:xfrm flipV="1">
            <a:off x="4654809" y="2567910"/>
            <a:ext cx="26657" cy="1999353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2" idx="2"/>
          </p:cNvCxnSpPr>
          <p:nvPr/>
        </p:nvCxnSpPr>
        <p:spPr>
          <a:xfrm flipV="1">
            <a:off x="7339503" y="2826107"/>
            <a:ext cx="4137" cy="20068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5" idx="2"/>
          </p:cNvCxnSpPr>
          <p:nvPr/>
        </p:nvCxnSpPr>
        <p:spPr>
          <a:xfrm flipV="1">
            <a:off x="10290942" y="2826107"/>
            <a:ext cx="32523" cy="1679528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377440" y="1404537"/>
            <a:ext cx="198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Software Drivers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947195" y="1399162"/>
            <a:ext cx="207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Hardware Drivers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Why add a compression capability to DPDK?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key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features and design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decisions</a:t>
            </a:r>
          </a:p>
          <a:p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compressdev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API</a:t>
            </a:r>
          </a:p>
          <a:p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ompressdev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PMDs</a:t>
            </a:r>
          </a:p>
          <a:p>
            <a:r>
              <a:rPr lang="en-US" sz="2800" b="1" dirty="0"/>
              <a:t>N</a:t>
            </a:r>
            <a:r>
              <a:rPr lang="en-US" sz="2800" b="1" dirty="0" smtClean="0"/>
              <a:t>ext </a:t>
            </a:r>
            <a:r>
              <a:rPr lang="en-US" sz="2800" b="1" dirty="0"/>
              <a:t>S</a:t>
            </a:r>
            <a:r>
              <a:rPr lang="en-US" sz="2800" b="1" dirty="0" smtClean="0"/>
              <a:t>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28292" y="1837008"/>
            <a:ext cx="2522239" cy="403057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717197" y="1837008"/>
            <a:ext cx="2446934" cy="403057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62118" y="1837008"/>
            <a:ext cx="2834117" cy="403057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7940" y="1925619"/>
            <a:ext cx="2938295" cy="3286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 Tool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Which will measure</a:t>
            </a:r>
            <a:endParaRPr lang="en-US" dirty="0"/>
          </a:p>
          <a:p>
            <a:pPr lvl="2"/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Throughput </a:t>
            </a:r>
          </a:p>
          <a:p>
            <a:pPr lvl="2"/>
            <a:r>
              <a:rPr lang="en-I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Compression Ratio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717196" y="1925619"/>
            <a:ext cx="2446935" cy="4098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/>
              <a:t>API Changes</a:t>
            </a:r>
          </a:p>
          <a:p>
            <a:pPr marL="0" indent="0" algn="ctr">
              <a:buNone/>
            </a:pPr>
            <a:endParaRPr lang="en-IE" sz="1200" dirty="0"/>
          </a:p>
          <a:p>
            <a:pPr marL="0" indent="0" algn="ctr">
              <a:buNone/>
            </a:pPr>
            <a:r>
              <a:rPr lang="en-IE" sz="2000" dirty="0" smtClean="0"/>
              <a:t>An alternative to using the </a:t>
            </a:r>
            <a:r>
              <a:rPr lang="en-IE" sz="2000" dirty="0" err="1" smtClean="0"/>
              <a:t>mbuf</a:t>
            </a:r>
            <a:r>
              <a:rPr lang="en-IE" sz="2000" dirty="0" smtClean="0"/>
              <a:t>.</a:t>
            </a:r>
          </a:p>
          <a:p>
            <a:pPr marL="0" indent="0" algn="ctr">
              <a:buNone/>
            </a:pPr>
            <a:endParaRPr lang="en-IE" sz="2000" dirty="0" smtClean="0"/>
          </a:p>
          <a:p>
            <a:pPr marL="0" indent="0" algn="ctr">
              <a:buNone/>
            </a:pPr>
            <a:r>
              <a:rPr lang="en-IE" sz="2000" dirty="0" smtClean="0"/>
              <a:t>PMDs should append </a:t>
            </a:r>
            <a:r>
              <a:rPr lang="en-IE" sz="2000" dirty="0" err="1" smtClean="0"/>
              <a:t>dst</a:t>
            </a:r>
            <a:r>
              <a:rPr lang="en-IE" sz="2000" dirty="0" smtClean="0"/>
              <a:t> buffer.</a:t>
            </a:r>
          </a:p>
          <a:p>
            <a:pPr marL="0" indent="0" algn="ctr">
              <a:buNone/>
            </a:pPr>
            <a:endParaRPr lang="en-US" sz="2000" dirty="0"/>
          </a:p>
          <a:p>
            <a:endParaRPr lang="en-US" dirty="0" smtClean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9128292" y="1836162"/>
            <a:ext cx="2522239" cy="418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/>
              <a:t>Future developments</a:t>
            </a:r>
            <a:endParaRPr lang="en-IE" sz="2000" dirty="0" smtClean="0"/>
          </a:p>
          <a:p>
            <a:pPr marL="0" indent="0" algn="ctr">
              <a:buNone/>
            </a:pPr>
            <a:r>
              <a:rPr lang="en-IE" sz="2000" dirty="0" smtClean="0"/>
              <a:t>Sample App?</a:t>
            </a:r>
          </a:p>
          <a:p>
            <a:pPr marL="0" indent="0" algn="ctr">
              <a:buNone/>
            </a:pPr>
            <a:endParaRPr lang="en-IE" sz="2000" dirty="0" smtClean="0"/>
          </a:p>
          <a:p>
            <a:pPr marL="0" indent="0" algn="ctr">
              <a:buNone/>
            </a:pPr>
            <a:r>
              <a:rPr lang="en-IE" sz="2000" dirty="0" err="1" smtClean="0"/>
              <a:t>Stateful</a:t>
            </a:r>
            <a:r>
              <a:rPr lang="en-IE" sz="2000" dirty="0" smtClean="0"/>
              <a:t> in PMD?</a:t>
            </a:r>
            <a:endParaRPr lang="en-IE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6385093" y="1836162"/>
            <a:ext cx="2522239" cy="403057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385092" y="1924773"/>
            <a:ext cx="2522239" cy="394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/>
              <a:t>Remove Experimental Tag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62118" y="2459736"/>
            <a:ext cx="2834117" cy="9144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17195" y="2450592"/>
            <a:ext cx="2446936" cy="18288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28292" y="2660904"/>
            <a:ext cx="2522239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5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Lee Daly – </a:t>
            </a:r>
            <a:r>
              <a:rPr lang="en-US" sz="2000" dirty="0" smtClean="0">
                <a:hlinkClick r:id="rId2"/>
              </a:rPr>
              <a:t>lee.daly@intel.com</a:t>
            </a:r>
            <a:endParaRPr lang="en-US" sz="2000" dirty="0" smtClean="0"/>
          </a:p>
          <a:p>
            <a:r>
              <a:rPr lang="en-IE" sz="2000" dirty="0" smtClean="0"/>
              <a:t>Fiona Trahe – </a:t>
            </a:r>
            <a:r>
              <a:rPr lang="en-IE" sz="2000" dirty="0" smtClean="0">
                <a:hlinkClick r:id="rId3"/>
              </a:rPr>
              <a:t>fiona.trahe@intel.com</a:t>
            </a:r>
            <a:r>
              <a:rPr lang="en-I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add a compression capability to DPDK?</a:t>
            </a:r>
          </a:p>
          <a:p>
            <a:r>
              <a:rPr lang="en-US" dirty="0"/>
              <a:t>K</a:t>
            </a:r>
            <a:r>
              <a:rPr lang="en-US" dirty="0" smtClean="0"/>
              <a:t>ey features and design decisions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ompressdev</a:t>
            </a:r>
            <a:r>
              <a:rPr lang="en-US" dirty="0" smtClean="0"/>
              <a:t> API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ompressdev</a:t>
            </a:r>
            <a:r>
              <a:rPr lang="en-US" dirty="0" smtClean="0"/>
              <a:t> PMDs</a:t>
            </a:r>
          </a:p>
          <a:p>
            <a:r>
              <a:rPr lang="en-US" dirty="0" smtClean="0"/>
              <a:t>Next steps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use cases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Networking</a:t>
            </a:r>
          </a:p>
          <a:p>
            <a:r>
              <a:rPr lang="en-IE" sz="2800" dirty="0"/>
              <a:t>&amp;</a:t>
            </a:r>
            <a:endParaRPr lang="en-US" sz="2800" dirty="0" smtClean="0"/>
          </a:p>
          <a:p>
            <a:r>
              <a:rPr lang="en-US" sz="2800" dirty="0" smtClean="0"/>
              <a:t>Storage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719" y="228387"/>
            <a:ext cx="4562475" cy="4143375"/>
          </a:xfrm>
          <a:prstGeom prst="rect">
            <a:avLst/>
          </a:prstGeom>
          <a:effectLst>
            <a:outerShdw blurRad="749300" dist="38100" dir="13500000" algn="br" rotWithShape="0">
              <a:schemeClr val="accent5">
                <a:lumMod val="50000"/>
                <a:alpha val="40000"/>
              </a:schemeClr>
            </a:outerShdw>
            <a:softEdge rad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546" y="2899249"/>
            <a:ext cx="5217614" cy="369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64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Collaborative development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8" y="1563048"/>
            <a:ext cx="3810000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25" y="2335658"/>
            <a:ext cx="5097190" cy="3122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185" y="4730471"/>
            <a:ext cx="2580050" cy="14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Why add a compression capability to DPDK?</a:t>
            </a:r>
          </a:p>
          <a:p>
            <a:r>
              <a:rPr lang="en-US" sz="2800" b="1" dirty="0"/>
              <a:t>K</a:t>
            </a:r>
            <a:r>
              <a:rPr lang="en-US" sz="2800" b="1" dirty="0" smtClean="0"/>
              <a:t>ey </a:t>
            </a:r>
            <a:r>
              <a:rPr lang="en-US" sz="2800" b="1" dirty="0"/>
              <a:t>F</a:t>
            </a:r>
            <a:r>
              <a:rPr lang="en-US" sz="2800" b="1" dirty="0" smtClean="0"/>
              <a:t>eatures and Design </a:t>
            </a:r>
            <a:r>
              <a:rPr lang="en-US" sz="2800" b="1" dirty="0"/>
              <a:t>D</a:t>
            </a:r>
            <a:r>
              <a:rPr lang="en-US" sz="2800" b="1" dirty="0" smtClean="0"/>
              <a:t>ecisions</a:t>
            </a:r>
            <a:endParaRPr lang="en-US" sz="2800" b="1" dirty="0"/>
          </a:p>
          <a:p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compressdev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API</a:t>
            </a:r>
          </a:p>
          <a:p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compressdev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PMDs</a:t>
            </a: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next steps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345905" y="1804735"/>
            <a:ext cx="3553136" cy="403057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67462" y="1804735"/>
            <a:ext cx="3554855" cy="403057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599" y="1804735"/>
            <a:ext cx="3741821" cy="403057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Design </a:t>
            </a:r>
            <a:r>
              <a:rPr lang="en-US" dirty="0"/>
              <a:t>D</a:t>
            </a:r>
            <a:r>
              <a:rPr lang="en-US" dirty="0" smtClean="0"/>
              <a:t>ecisions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6877" y="2217820"/>
            <a:ext cx="3950178" cy="3773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Standalone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CompressDev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API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Alternatives explored and        discarded include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xtend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cryptodev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cryptodev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compressdev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a common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acceldev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uild on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rawdev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Include in SPDK</a:t>
            </a:r>
          </a:p>
          <a:p>
            <a:pPr lvl="2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067055" y="2217820"/>
            <a:ext cx="4067056" cy="377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Separate stateless and </a:t>
            </a:r>
            <a:r>
              <a:rPr lang="en-US" dirty="0" err="1"/>
              <a:t>stateful</a:t>
            </a:r>
            <a:r>
              <a:rPr lang="en-US" dirty="0"/>
              <a:t> </a:t>
            </a:r>
            <a:r>
              <a:rPr lang="en-US" dirty="0" smtClean="0"/>
              <a:t>operations</a:t>
            </a:r>
          </a:p>
          <a:p>
            <a:pPr marL="0" indent="0" algn="ctr">
              <a:buNone/>
            </a:pPr>
            <a:endParaRPr lang="en-US" dirty="0"/>
          </a:p>
          <a:p>
            <a:pPr lvl="1"/>
            <a:r>
              <a:rPr lang="en-US" dirty="0"/>
              <a:t>Use 2 session-like structures</a:t>
            </a:r>
          </a:p>
          <a:p>
            <a:pPr lvl="2"/>
            <a:r>
              <a:rPr lang="en-US" dirty="0" err="1"/>
              <a:t>rte_comp_private_xform</a:t>
            </a:r>
            <a:endParaRPr lang="en-US" dirty="0"/>
          </a:p>
          <a:p>
            <a:pPr lvl="2"/>
            <a:r>
              <a:rPr lang="en-US" dirty="0" err="1"/>
              <a:t>rte_comp_stream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8124944" y="2217819"/>
            <a:ext cx="4067056" cy="377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dirty="0" smtClean="0"/>
              <a:t>Use </a:t>
            </a:r>
            <a:r>
              <a:rPr lang="en-IE" dirty="0" err="1" smtClean="0"/>
              <a:t>mbufs</a:t>
            </a:r>
            <a:r>
              <a:rPr lang="en-IE" dirty="0" smtClean="0"/>
              <a:t> to pass data to/from PMDs</a:t>
            </a:r>
          </a:p>
          <a:p>
            <a:pPr marL="0" indent="0" algn="ctr">
              <a:buNone/>
            </a:pPr>
            <a:endParaRPr lang="en-IE" dirty="0" smtClean="0"/>
          </a:p>
          <a:p>
            <a:pPr lvl="1"/>
            <a:r>
              <a:rPr lang="en-IE" dirty="0" smtClean="0"/>
              <a:t>Use a different method</a:t>
            </a:r>
          </a:p>
          <a:p>
            <a:pPr marL="914400" lvl="2" indent="0">
              <a:buNone/>
            </a:pPr>
            <a:r>
              <a:rPr lang="en-IE" dirty="0" smtClean="0"/>
              <a:t>(More on this later)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50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Features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23154" y="1568066"/>
            <a:ext cx="1620873" cy="403057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709481" y="1654127"/>
            <a:ext cx="1634546" cy="353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Asynchronous burst API</a:t>
            </a:r>
          </a:p>
          <a:p>
            <a:pPr marL="0" indent="0" algn="ctr">
              <a:buFont typeface="Arial" charset="0"/>
              <a:buNone/>
            </a:pPr>
            <a:endParaRPr lang="en-I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support HW &amp; SW acceleration.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4427522" y="1576273"/>
            <a:ext cx="1620873" cy="403057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4413849" y="1662334"/>
            <a:ext cx="1634546" cy="353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Compression Algorithms</a:t>
            </a:r>
          </a:p>
          <a:p>
            <a:pPr marL="0" indent="0" algn="ctr">
              <a:buFont typeface="Arial" charset="0"/>
              <a:buNone/>
            </a:pP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#1 Deflate</a:t>
            </a:r>
          </a:p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#2 LZS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2583104" y="1568066"/>
            <a:ext cx="1620873" cy="403057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2553899" y="1662334"/>
            <a:ext cx="1634546" cy="353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Chained </a:t>
            </a:r>
            <a:r>
              <a:rPr lang="en-I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Mbufs</a:t>
            </a:r>
            <a:endParaRPr lang="en-I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allow compression for data greater than 64K.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6357696" y="1568066"/>
            <a:ext cx="1620873" cy="403057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6344023" y="1654127"/>
            <a:ext cx="1634546" cy="3537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Compression Levels</a:t>
            </a:r>
          </a:p>
          <a:p>
            <a:pPr marL="0" indent="0" algn="ctr">
              <a:buFont typeface="Arial" charset="0"/>
              <a:buNone/>
            </a:pPr>
            <a:endParaRPr lang="en-I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-1: PMD Default</a:t>
            </a:r>
          </a:p>
          <a:p>
            <a:pPr marL="0" indent="0" algn="ctr">
              <a:buFont typeface="Arial" charset="0"/>
              <a:buNone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1: Fastest </a:t>
            </a:r>
          </a:p>
          <a:p>
            <a:pPr marL="0" indent="0" algn="ctr">
              <a:buFont typeface="Arial" charset="0"/>
              <a:buNone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I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 algn="ctr">
              <a:buFont typeface="Arial" charset="0"/>
              <a:buNone/>
            </a:pPr>
            <a:r>
              <a:rPr lang="en-I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I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9: Best Ratio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8231319" y="1568066"/>
            <a:ext cx="1620873" cy="403057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8217646" y="1654127"/>
            <a:ext cx="1634546" cy="2627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Checksum</a:t>
            </a:r>
          </a:p>
          <a:p>
            <a:pPr marL="0" indent="0" algn="ctr">
              <a:buFont typeface="Arial" charset="0"/>
              <a:buNone/>
            </a:pPr>
            <a:endParaRPr lang="en-I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I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#1 CRC32</a:t>
            </a:r>
          </a:p>
          <a:p>
            <a:pPr marL="0" indent="0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#2 Adler32</a:t>
            </a:r>
          </a:p>
          <a:p>
            <a:pPr marL="0" indent="0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#3 Combined - Adler32_CRC32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4" name="Rounded Rectangle 23"/>
          <p:cNvSpPr/>
          <p:nvPr/>
        </p:nvSpPr>
        <p:spPr>
          <a:xfrm>
            <a:off x="10104942" y="1568066"/>
            <a:ext cx="1620873" cy="4030579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10091269" y="1654127"/>
            <a:ext cx="1634546" cy="353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65230"/>
              </a:buClr>
              <a:buSzPct val="80000"/>
              <a:buFont typeface="Arial" charset="0"/>
              <a:buChar char="•"/>
              <a:tabLst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charset="0"/>
              <a:buChar char="•"/>
              <a:tabLst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tabLst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Hash Generation</a:t>
            </a:r>
          </a:p>
          <a:p>
            <a:pPr marL="0" indent="0" algn="ctr">
              <a:buFont typeface="Arial" charset="0"/>
              <a:buNone/>
            </a:pPr>
            <a:endParaRPr lang="en-I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#1 SHA1</a:t>
            </a:r>
          </a:p>
          <a:p>
            <a:pPr marL="0" indent="0" algn="ctr">
              <a:buFont typeface="Arial" charset="0"/>
              <a:buNone/>
            </a:pPr>
            <a:r>
              <a:rPr lang="en-I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#2 SHA256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23154" y="2388198"/>
            <a:ext cx="1620873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3849" y="2398198"/>
            <a:ext cx="1620873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83104" y="2388198"/>
            <a:ext cx="1620873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57696" y="2413300"/>
            <a:ext cx="1620873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17646" y="2425851"/>
            <a:ext cx="1620873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091269" y="2425851"/>
            <a:ext cx="1620873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1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Why add a compression capability to DPDK?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key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features and design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decisions</a:t>
            </a:r>
          </a:p>
          <a:p>
            <a:r>
              <a:rPr lang="en-US" sz="2800" b="1" dirty="0" err="1"/>
              <a:t>C</a:t>
            </a:r>
            <a:r>
              <a:rPr lang="en-US" sz="2800" b="1" dirty="0" err="1" smtClean="0"/>
              <a:t>ompressdev</a:t>
            </a:r>
            <a:r>
              <a:rPr lang="en-US" sz="2800" b="1" dirty="0" smtClean="0"/>
              <a:t> API</a:t>
            </a:r>
          </a:p>
          <a:p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</a:rPr>
              <a:t>compressdev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 PMDs</a:t>
            </a: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next steps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Compressdev</a:t>
            </a:r>
            <a:r>
              <a:rPr lang="en-IE" dirty="0" smtClean="0"/>
              <a:t> Components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97976" y="1390214"/>
            <a:ext cx="3091543" cy="74893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26080" y="2527054"/>
            <a:ext cx="6244046" cy="10101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09481" y="5625737"/>
            <a:ext cx="11055799" cy="26126"/>
          </a:xfrm>
          <a:prstGeom prst="line">
            <a:avLst/>
          </a:prstGeom>
          <a:ln>
            <a:solidFill>
              <a:srgbClr val="F652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024741" y="4559337"/>
            <a:ext cx="1297577" cy="35705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75907" y="4565509"/>
            <a:ext cx="1297577" cy="35705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92536" y="4562972"/>
            <a:ext cx="1297577" cy="35705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78239" y="4560795"/>
            <a:ext cx="1297577" cy="35705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24741" y="5138990"/>
            <a:ext cx="1297577" cy="3570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275907" y="5135259"/>
            <a:ext cx="1297577" cy="3570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692536" y="5963815"/>
            <a:ext cx="1297577" cy="35705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78239" y="5963815"/>
            <a:ext cx="1297577" cy="357052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90486" y="4109002"/>
            <a:ext cx="129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Compressdev</a:t>
            </a:r>
            <a:endParaRPr lang="en-IE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0149" y="5877852"/>
            <a:ext cx="120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</a:t>
            </a:r>
          </a:p>
          <a:p>
            <a:pPr algn="ctr"/>
            <a:r>
              <a:rPr lang="en-IE" sz="1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Accelerators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>
            <a:stCxn id="6" idx="2"/>
            <a:endCxn id="7" idx="0"/>
          </p:cNvCxnSpPr>
          <p:nvPr/>
        </p:nvCxnSpPr>
        <p:spPr>
          <a:xfrm>
            <a:off x="6043748" y="2139151"/>
            <a:ext cx="4355" cy="387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7" name="Straight Arrow Connector 36"/>
          <p:cNvCxnSpPr>
            <a:stCxn id="7" idx="2"/>
            <a:endCxn id="14" idx="0"/>
          </p:cNvCxnSpPr>
          <p:nvPr/>
        </p:nvCxnSpPr>
        <p:spPr>
          <a:xfrm flipH="1">
            <a:off x="2673530" y="3537248"/>
            <a:ext cx="3374573" cy="102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2"/>
            <a:endCxn id="15" idx="0"/>
          </p:cNvCxnSpPr>
          <p:nvPr/>
        </p:nvCxnSpPr>
        <p:spPr>
          <a:xfrm flipH="1">
            <a:off x="4924696" y="3537248"/>
            <a:ext cx="1123407" cy="1028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2"/>
            <a:endCxn id="16" idx="0"/>
          </p:cNvCxnSpPr>
          <p:nvPr/>
        </p:nvCxnSpPr>
        <p:spPr>
          <a:xfrm>
            <a:off x="6048103" y="3537248"/>
            <a:ext cx="1293222" cy="1025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2"/>
            <a:endCxn id="17" idx="0"/>
          </p:cNvCxnSpPr>
          <p:nvPr/>
        </p:nvCxnSpPr>
        <p:spPr>
          <a:xfrm>
            <a:off x="6048103" y="3537248"/>
            <a:ext cx="3378925" cy="1023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2"/>
            <a:endCxn id="18" idx="0"/>
          </p:cNvCxnSpPr>
          <p:nvPr/>
        </p:nvCxnSpPr>
        <p:spPr>
          <a:xfrm>
            <a:off x="2673530" y="4916389"/>
            <a:ext cx="0" cy="222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5" idx="2"/>
            <a:endCxn id="19" idx="0"/>
          </p:cNvCxnSpPr>
          <p:nvPr/>
        </p:nvCxnSpPr>
        <p:spPr>
          <a:xfrm>
            <a:off x="4924696" y="4922561"/>
            <a:ext cx="0" cy="212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" idx="2"/>
            <a:endCxn id="20" idx="0"/>
          </p:cNvCxnSpPr>
          <p:nvPr/>
        </p:nvCxnSpPr>
        <p:spPr>
          <a:xfrm>
            <a:off x="7341325" y="4920024"/>
            <a:ext cx="0" cy="104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427027" y="4916389"/>
            <a:ext cx="0" cy="104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27367" y="1580017"/>
            <a:ext cx="329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accent6"/>
                </a:solidFill>
              </a:rPr>
              <a:t>Compression Application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60666" y="2570042"/>
            <a:ext cx="356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accent5"/>
                </a:solidFill>
              </a:rPr>
              <a:t>DPDK Compression Framework Components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42603" y="4561429"/>
            <a:ext cx="8142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ISA-L 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41914" y="4567601"/>
            <a:ext cx="6747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ZLIB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22373" y="4548455"/>
            <a:ext cx="63790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43704" y="4545677"/>
            <a:ext cx="101045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1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Octeontx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33902" y="5954796"/>
            <a:ext cx="12148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accent4"/>
                </a:solidFill>
              </a:rPr>
              <a:t>QAT H/W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778239" y="5957675"/>
            <a:ext cx="1333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dirty="0" err="1" smtClean="0">
                <a:solidFill>
                  <a:schemeClr val="accent4"/>
                </a:solidFill>
              </a:rPr>
              <a:t>Octeontx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66403" y="5123095"/>
            <a:ext cx="890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IE" sz="1600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ibisal.a</a:t>
            </a:r>
            <a:endParaRPr lang="en-US" sz="1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27366" y="5130666"/>
            <a:ext cx="890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libzlib.a</a:t>
            </a:r>
            <a:endParaRPr lang="en-US" sz="1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090880" y="2830290"/>
            <a:ext cx="1436915" cy="235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090880" y="2808736"/>
            <a:ext cx="1485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accent5"/>
                </a:solidFill>
              </a:rPr>
              <a:t>Device </a:t>
            </a:r>
            <a:r>
              <a:rPr lang="en-IE" sz="1200" dirty="0" err="1" smtClean="0">
                <a:solidFill>
                  <a:schemeClr val="accent5"/>
                </a:solidFill>
              </a:rPr>
              <a:t>Mgmnt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614187" y="3165678"/>
            <a:ext cx="1436915" cy="235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080222" y="3159277"/>
            <a:ext cx="552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accent5"/>
                </a:solidFill>
              </a:rPr>
              <a:t>Burst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614188" y="2823232"/>
            <a:ext cx="1436915" cy="235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614188" y="2801678"/>
            <a:ext cx="1485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accent5"/>
                </a:solidFill>
              </a:rPr>
              <a:t>Stream </a:t>
            </a:r>
            <a:r>
              <a:rPr lang="en-IE" sz="1200" dirty="0" err="1" smtClean="0">
                <a:solidFill>
                  <a:schemeClr val="accent5"/>
                </a:solidFill>
              </a:rPr>
              <a:t>Mgmnt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387973" y="2836587"/>
            <a:ext cx="1436915" cy="235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349960" y="2824125"/>
            <a:ext cx="1509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 smtClean="0">
                <a:solidFill>
                  <a:schemeClr val="accent5"/>
                </a:solidFill>
              </a:rPr>
              <a:t>Stats &amp; Capabilities</a:t>
            </a:r>
            <a:endParaRPr lang="en-US" sz="1100" dirty="0">
              <a:solidFill>
                <a:schemeClr val="accent5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087449" y="3172715"/>
            <a:ext cx="1436915" cy="235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021874" y="3151161"/>
            <a:ext cx="1645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accent5"/>
                </a:solidFill>
              </a:rPr>
              <a:t>O</a:t>
            </a:r>
            <a:r>
              <a:rPr lang="en-IE" sz="1200" dirty="0" smtClean="0">
                <a:solidFill>
                  <a:schemeClr val="accent5"/>
                </a:solidFill>
              </a:rPr>
              <a:t>peration </a:t>
            </a:r>
            <a:r>
              <a:rPr lang="en-IE" sz="1200" dirty="0" err="1" smtClean="0">
                <a:solidFill>
                  <a:schemeClr val="accent5"/>
                </a:solidFill>
              </a:rPr>
              <a:t>Mgmnt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9480" y="2282484"/>
            <a:ext cx="11055799" cy="2723080"/>
          </a:xfrm>
          <a:prstGeom prst="round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81516" y="2282484"/>
            <a:ext cx="82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accent5"/>
                </a:solidFill>
              </a:rPr>
              <a:t>DPDK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DK Summit Templat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DK Summit Template" id="{5A5C03D9-3724-4796-8CF1-B787CF7AA7C7}" vid="{96E1B639-B5AA-44BD-8F2E-BC68291A3B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DPDK Summit Template</Template>
  <TotalTime>3655</TotalTime>
  <Words>591</Words>
  <Application>Microsoft Macintosh PowerPoint</Application>
  <PresentationFormat>Widescreen</PresentationFormat>
  <Paragraphs>175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3</vt:lpstr>
      <vt:lpstr>DPDK Summit Template</vt:lpstr>
      <vt:lpstr>Deflate your Data with DPDK</vt:lpstr>
      <vt:lpstr>Agenda</vt:lpstr>
      <vt:lpstr>Compression use cases</vt:lpstr>
      <vt:lpstr>Collaborative development</vt:lpstr>
      <vt:lpstr>Agenda</vt:lpstr>
      <vt:lpstr>Key Design Decisions</vt:lpstr>
      <vt:lpstr>Key Features</vt:lpstr>
      <vt:lpstr>Agenda</vt:lpstr>
      <vt:lpstr>Compressdev Components</vt:lpstr>
      <vt:lpstr>Compression API Flow</vt:lpstr>
      <vt:lpstr>Agenda</vt:lpstr>
      <vt:lpstr>CompressDev poll mode drivers</vt:lpstr>
      <vt:lpstr>Agenda</vt:lpstr>
      <vt:lpstr>Next Steps</vt:lpstr>
      <vt:lpstr>Questions?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Brian</dc:creator>
  <cp:keywords>CTPClassification=CTP_PUBLIC:VisualMarkings=, CTPClassification=CTP_NT</cp:keywords>
  <cp:lastModifiedBy>Mark FitzPatrick</cp:lastModifiedBy>
  <cp:revision>150</cp:revision>
  <dcterms:created xsi:type="dcterms:W3CDTF">2017-11-15T17:31:17Z</dcterms:created>
  <dcterms:modified xsi:type="dcterms:W3CDTF">2018-09-05T06:31:58Z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61e049b8-ffcb-48eb-b586-0775093f7232</vt:lpwstr>
  </property>
  <property fmtid="{D5CDD505-2E9C-101B-9397-08002B2CF9AE}" pid="3" name="CTP_TimeStamp">
    <vt:lpwstr>2018-09-04 20:34:59Z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