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71" r:id="rId5"/>
    <p:sldId id="270" r:id="rId6"/>
    <p:sldId id="268" r:id="rId7"/>
    <p:sldId id="269" r:id="rId8"/>
    <p:sldId id="272" r:id="rId9"/>
    <p:sldId id="273" r:id="rId10"/>
    <p:sldId id="276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A56"/>
    <a:srgbClr val="F6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82"/>
  </p:normalViewPr>
  <p:slideViewPr>
    <p:cSldViewPr snapToGrid="0">
      <p:cViewPr varScale="1">
        <p:scale>
          <a:sx n="63" d="100"/>
          <a:sy n="63" d="100"/>
        </p:scale>
        <p:origin x="652" y="48"/>
      </p:cViewPr>
      <p:guideLst>
        <p:guide orient="horz" pos="2184"/>
        <p:guide pos="3840"/>
        <p:guide orient="horz" pos="2183"/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AA75-2F2D-4BDB-8F50-5CC31BC4CB1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DC918-E22C-4857-8D1B-B4919660E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C918-E22C-4857-8D1B-B4919660E8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C918-E22C-4857-8D1B-B4919660E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C918-E22C-4857-8D1B-B4919660E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C918-E22C-4857-8D1B-B4919660E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0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C918-E22C-4857-8D1B-B4919660E8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C918-E22C-4857-8D1B-B4919660E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7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C918-E22C-4857-8D1B-B4919660E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3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wn.net/Articles/75077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vDPA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Vhost</a:t>
            </a:r>
            <a:r>
              <a:rPr lang="en-US" dirty="0" smtClean="0"/>
              <a:t> Acceleration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Xiao </a:t>
            </a:r>
            <a:r>
              <a:rPr lang="en-US" dirty="0" smtClean="0"/>
              <a:t>Wang, I</a:t>
            </a:r>
            <a:r>
              <a:rPr lang="en-US" cap="none" dirty="0" smtClean="0"/>
              <a:t>ntel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(in alphabetical 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433" y="1786326"/>
            <a:ext cx="3405319" cy="349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 smtClean="0"/>
              <a:t>Authors:</a:t>
            </a:r>
          </a:p>
          <a:p>
            <a:r>
              <a:rPr lang="en-US" altLang="zh-CN" sz="2200" dirty="0" smtClean="0"/>
              <a:t>Cunming Liang</a:t>
            </a:r>
          </a:p>
          <a:p>
            <a:r>
              <a:rPr lang="en-US" sz="2200" dirty="0" smtClean="0"/>
              <a:t>Tiwei Bie</a:t>
            </a:r>
          </a:p>
          <a:p>
            <a:r>
              <a:rPr lang="en-US" sz="2200" dirty="0"/>
              <a:t>Xiao </a:t>
            </a:r>
            <a:r>
              <a:rPr lang="en-US" sz="2200" dirty="0" smtClean="0"/>
              <a:t>Wang</a:t>
            </a:r>
          </a:p>
          <a:p>
            <a:r>
              <a:rPr lang="en-US" sz="2200" dirty="0" smtClean="0"/>
              <a:t>Zhihong Wang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54175" y="1786326"/>
            <a:ext cx="3910145" cy="3862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Acknowledgements:</a:t>
            </a:r>
          </a:p>
          <a:p>
            <a:r>
              <a:rPr lang="en-US" dirty="0" err="1" smtClean="0"/>
              <a:t>Amnon</a:t>
            </a:r>
            <a:r>
              <a:rPr lang="en-US" dirty="0" smtClean="0"/>
              <a:t> </a:t>
            </a:r>
            <a:r>
              <a:rPr lang="en-US" dirty="0" err="1" smtClean="0"/>
              <a:t>Ilan</a:t>
            </a:r>
            <a:endParaRPr lang="en-US" dirty="0" smtClean="0"/>
          </a:p>
          <a:p>
            <a:r>
              <a:rPr lang="en-US" dirty="0"/>
              <a:t>Dan </a:t>
            </a:r>
            <a:r>
              <a:rPr lang="en-US" dirty="0" smtClean="0"/>
              <a:t>Daly</a:t>
            </a:r>
          </a:p>
          <a:p>
            <a:r>
              <a:rPr lang="en-US" dirty="0"/>
              <a:t>Ferruh Yigit</a:t>
            </a:r>
            <a:endParaRPr lang="en-US" dirty="0" smtClean="0"/>
          </a:p>
          <a:p>
            <a:r>
              <a:rPr lang="en-US" dirty="0"/>
              <a:t>Jason </a:t>
            </a:r>
            <a:r>
              <a:rPr lang="en-US" dirty="0" smtClean="0"/>
              <a:t>Wang</a:t>
            </a:r>
          </a:p>
          <a:p>
            <a:r>
              <a:rPr lang="en-US" dirty="0"/>
              <a:t>Martin </a:t>
            </a:r>
            <a:r>
              <a:rPr lang="en-US" dirty="0" smtClean="0"/>
              <a:t>Roberts</a:t>
            </a:r>
          </a:p>
          <a:p>
            <a:r>
              <a:rPr lang="en-US" dirty="0"/>
              <a:t>Maxime Coquelin</a:t>
            </a:r>
          </a:p>
          <a:p>
            <a:r>
              <a:rPr lang="en-US" dirty="0" smtClean="0"/>
              <a:t>Michael S. </a:t>
            </a:r>
            <a:r>
              <a:rPr lang="en-US" dirty="0" err="1" smtClean="0"/>
              <a:t>Tsirkin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2" y="1981201"/>
            <a:ext cx="11065958" cy="3942079"/>
          </a:xfrm>
        </p:spPr>
        <p:txBody>
          <a:bodyPr>
            <a:noAutofit/>
          </a:bodyPr>
          <a:lstStyle/>
          <a:p>
            <a:r>
              <a:rPr lang="en-US" sz="2800" dirty="0" err="1"/>
              <a:t>vDPA</a:t>
            </a:r>
            <a:r>
              <a:rPr lang="en-US" sz="2800" dirty="0"/>
              <a:t> </a:t>
            </a:r>
            <a:r>
              <a:rPr lang="en-US" sz="2800" dirty="0" smtClean="0"/>
              <a:t>enables </a:t>
            </a:r>
            <a:r>
              <a:rPr lang="en-US" sz="2800" b="1" dirty="0" err="1"/>
              <a:t>vHost</a:t>
            </a:r>
            <a:r>
              <a:rPr lang="en-US" sz="2800" b="1" dirty="0"/>
              <a:t> HW acc</a:t>
            </a:r>
            <a:r>
              <a:rPr lang="en-US" altLang="zh-CN" sz="2800" b="1" dirty="0"/>
              <a:t>eleration </a:t>
            </a:r>
            <a:r>
              <a:rPr lang="en-US" altLang="zh-CN" sz="2800" dirty="0"/>
              <a:t>in a </a:t>
            </a:r>
            <a:r>
              <a:rPr lang="en-US" altLang="zh-CN" sz="2800" b="1" dirty="0"/>
              <a:t>cloud friendly </a:t>
            </a:r>
            <a:r>
              <a:rPr lang="en-US" altLang="zh-CN" sz="2800" dirty="0" smtClean="0"/>
              <a:t>way</a:t>
            </a:r>
          </a:p>
          <a:p>
            <a:r>
              <a:rPr lang="en-US" sz="2800" dirty="0" smtClean="0"/>
              <a:t>Framework </a:t>
            </a:r>
            <a:r>
              <a:rPr lang="en-US" sz="2800" b="1" dirty="0" smtClean="0"/>
              <a:t>ready</a:t>
            </a:r>
            <a:r>
              <a:rPr lang="en-US" sz="2800" dirty="0" smtClean="0"/>
              <a:t> for production</a:t>
            </a:r>
          </a:p>
          <a:p>
            <a:r>
              <a:rPr lang="en-US" sz="2800" dirty="0" smtClean="0"/>
              <a:t>Allow </a:t>
            </a:r>
            <a:r>
              <a:rPr lang="en-US" sz="2800" b="1" dirty="0"/>
              <a:t>m</a:t>
            </a:r>
            <a:r>
              <a:rPr lang="en-US" sz="2800" b="1" dirty="0" smtClean="0"/>
              <a:t>ulti-vendor</a:t>
            </a:r>
            <a:r>
              <a:rPr lang="en-US" sz="2800" dirty="0" smtClean="0"/>
              <a:t> HW design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08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241" y="3011510"/>
            <a:ext cx="3025936" cy="1496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3842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9481" y="2065867"/>
            <a:ext cx="10263318" cy="405032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Vhost</a:t>
            </a:r>
            <a:r>
              <a:rPr lang="en-US" sz="2800" dirty="0"/>
              <a:t> </a:t>
            </a:r>
            <a:r>
              <a:rPr lang="en-US" altLang="zh-CN" sz="2800" dirty="0" smtClean="0"/>
              <a:t>E</a:t>
            </a:r>
            <a:r>
              <a:rPr lang="en-US" sz="2800" dirty="0" smtClean="0"/>
              <a:t>volution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An </a:t>
            </a:r>
            <a:r>
              <a:rPr lang="en-US" sz="2800" dirty="0" smtClean="0"/>
              <a:t>Ideal </a:t>
            </a:r>
            <a:r>
              <a:rPr lang="en-US" sz="2800" dirty="0" err="1" smtClean="0"/>
              <a:t>Vhost</a:t>
            </a:r>
            <a:r>
              <a:rPr lang="en-US" sz="2800" dirty="0" smtClean="0"/>
              <a:t> HW ACC Model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vDPA</a:t>
            </a:r>
            <a:r>
              <a:rPr lang="en-US" sz="2800" dirty="0"/>
              <a:t> </a:t>
            </a:r>
            <a:r>
              <a:rPr lang="en-US" sz="2800" dirty="0" smtClean="0"/>
              <a:t>Design </a:t>
            </a:r>
            <a:r>
              <a:rPr lang="en-US" sz="2800" dirty="0"/>
              <a:t>and </a:t>
            </a:r>
            <a:r>
              <a:rPr lang="en-US" sz="2800" dirty="0" err="1"/>
              <a:t>I</a:t>
            </a:r>
            <a:r>
              <a:rPr lang="en-US" sz="2800" dirty="0" err="1" smtClean="0"/>
              <a:t>mpl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DPDK </a:t>
            </a:r>
            <a:r>
              <a:rPr lang="en-US" dirty="0" err="1"/>
              <a:t>V</a:t>
            </a:r>
            <a:r>
              <a:rPr lang="en-US" dirty="0" err="1" smtClean="0"/>
              <a:t>host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ib </a:t>
            </a:r>
            <a:r>
              <a:rPr lang="en-US" dirty="0"/>
              <a:t>and </a:t>
            </a:r>
            <a:r>
              <a:rPr lang="en-US" dirty="0" err="1"/>
              <a:t>v</a:t>
            </a:r>
            <a:r>
              <a:rPr lang="en-US" dirty="0" err="1" smtClean="0"/>
              <a:t>DPA</a:t>
            </a:r>
            <a:r>
              <a:rPr lang="en-US" dirty="0" smtClean="0"/>
              <a:t> Driver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QEMU </a:t>
            </a:r>
            <a:r>
              <a:rPr lang="en-US" dirty="0" err="1"/>
              <a:t>V</a:t>
            </a:r>
            <a:r>
              <a:rPr lang="en-US" dirty="0" err="1" smtClean="0"/>
              <a:t>host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 err="1" smtClean="0"/>
              <a:t>Extention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pstreaming </a:t>
            </a:r>
            <a:r>
              <a:rPr lang="en-US" dirty="0"/>
              <a:t>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Acc</a:t>
            </a:r>
            <a:r>
              <a:rPr lang="en-US" sz="2800" dirty="0" smtClean="0"/>
              <a:t> </a:t>
            </a:r>
            <a:r>
              <a:rPr lang="en-US" sz="2800" dirty="0" err="1"/>
              <a:t>V</a:t>
            </a:r>
            <a:r>
              <a:rPr lang="en-US" altLang="zh-CN" sz="2800" dirty="0" err="1" smtClean="0"/>
              <a:t>host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with </a:t>
            </a:r>
            <a:r>
              <a:rPr lang="en-US" altLang="zh-CN" sz="2800" dirty="0" err="1"/>
              <a:t>vDPA</a:t>
            </a:r>
            <a:endParaRPr lang="en-US" altLang="zh-CN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Key </a:t>
            </a:r>
            <a:r>
              <a:rPr lang="en-US" sz="2800" dirty="0" smtClean="0"/>
              <a:t>Takeaways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45" y="521166"/>
            <a:ext cx="7899532" cy="706964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host</a:t>
            </a:r>
            <a:r>
              <a:rPr lang="en-US" dirty="0" smtClean="0"/>
              <a:t> </a:t>
            </a:r>
            <a:r>
              <a:rPr lang="en-US" altLang="zh-CN" dirty="0" smtClean="0"/>
              <a:t>E</a:t>
            </a:r>
            <a:r>
              <a:rPr lang="en-US" dirty="0" smtClean="0"/>
              <a:t>volution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73445" y="4019058"/>
            <a:ext cx="4884749" cy="2516588"/>
            <a:chOff x="758509" y="4023464"/>
            <a:chExt cx="4884749" cy="2516588"/>
          </a:xfrm>
        </p:grpSpPr>
        <p:sp>
          <p:nvSpPr>
            <p:cNvPr id="93" name="Rectangle 92"/>
            <p:cNvSpPr/>
            <p:nvPr/>
          </p:nvSpPr>
          <p:spPr>
            <a:xfrm>
              <a:off x="930015" y="4442440"/>
              <a:ext cx="1016000" cy="65087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048592" y="5829208"/>
              <a:ext cx="1654305" cy="61973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48284" y="4864719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86000" y="4495387"/>
              <a:ext cx="670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VM0</a:t>
              </a:r>
            </a:p>
          </p:txBody>
        </p:sp>
        <p:cxnSp>
          <p:nvCxnSpPr>
            <p:cNvPr id="97" name="Straight Arrow Connector 96"/>
            <p:cNvCxnSpPr>
              <a:stCxn id="93" idx="2"/>
              <a:endCxn id="102" idx="0"/>
            </p:cNvCxnSpPr>
            <p:nvPr/>
          </p:nvCxnSpPr>
          <p:spPr>
            <a:xfrm flipH="1">
              <a:off x="1413783" y="5093317"/>
              <a:ext cx="24232" cy="73899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1131919" y="6073715"/>
              <a:ext cx="1363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NIC w/ Switch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54843" y="4442440"/>
              <a:ext cx="1016000" cy="65087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73112" y="4864719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69206" y="4495387"/>
              <a:ext cx="670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VM1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50748" y="5832313"/>
              <a:ext cx="326069" cy="16192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76817" y="5832313"/>
              <a:ext cx="326069" cy="16192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02886" y="5832313"/>
              <a:ext cx="326069" cy="16192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5" name="Straight Arrow Connector 104"/>
            <p:cNvCxnSpPr>
              <a:stCxn id="99" idx="2"/>
              <a:endCxn id="103" idx="0"/>
            </p:cNvCxnSpPr>
            <p:nvPr/>
          </p:nvCxnSpPr>
          <p:spPr>
            <a:xfrm flipH="1">
              <a:off x="1739852" y="5093317"/>
              <a:ext cx="822991" cy="73899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>
              <a:off x="758509" y="4058137"/>
              <a:ext cx="4884749" cy="2481915"/>
            </a:xfrm>
            <a:prstGeom prst="rect">
              <a:avLst/>
            </a:prstGeom>
            <a:noFill/>
            <a:ln w="12700" cap="flat" cmpd="sng" algn="ctr">
              <a:solidFill>
                <a:srgbClr val="442A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183445" y="4384144"/>
              <a:ext cx="243342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Pass-thru for </a:t>
              </a:r>
              <a:r>
                <a:rPr kumimoji="0" lang="en-US" altLang="zh-CN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virtio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?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virtio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 0.95&amp;1.0 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rPr>
                <a:t>Multi-vendor </a:t>
              </a:r>
              <a:r>
                <a:rPr lang="en-US" kern="0" dirty="0" smtClean="0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rPr>
                <a:t>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LM with Pass-thru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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Stock VM 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93410" y="4023464"/>
              <a:ext cx="2636655" cy="37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HW </a:t>
              </a:r>
              <a:r>
                <a:rPr lang="en-US" kern="0" dirty="0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rPr>
                <a:t>a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ccelerator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 </a:t>
              </a:r>
              <a:r>
                <a:rPr lang="en-US" kern="0" noProof="0" dirty="0" smtClean="0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rPr>
                <a:t>c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omes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445" y="1304611"/>
            <a:ext cx="4934105" cy="2455123"/>
            <a:chOff x="623005" y="1367533"/>
            <a:chExt cx="4934105" cy="2455123"/>
          </a:xfrm>
        </p:grpSpPr>
        <p:sp>
          <p:nvSpPr>
            <p:cNvPr id="132" name="Rectangle 131"/>
            <p:cNvSpPr/>
            <p:nvPr/>
          </p:nvSpPr>
          <p:spPr>
            <a:xfrm>
              <a:off x="893410" y="2192541"/>
              <a:ext cx="1016000" cy="6508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59876" y="3243477"/>
              <a:ext cx="1075532" cy="38100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QEMU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backend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011679" y="2614820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149395" y="2245488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136" name="Straight Arrow Connector 135"/>
            <p:cNvCxnSpPr>
              <a:stCxn id="149" idx="2"/>
              <a:endCxn id="133" idx="0"/>
            </p:cNvCxnSpPr>
            <p:nvPr/>
          </p:nvCxnSpPr>
          <p:spPr>
            <a:xfrm flipH="1">
              <a:off x="1397642" y="2984153"/>
              <a:ext cx="1884" cy="25932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>
              <a:off x="2478931" y="2245488"/>
              <a:ext cx="1016000" cy="6508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385674" y="3347132"/>
              <a:ext cx="1193801" cy="2857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Kernel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vhost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97200" y="2667767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734916" y="2298435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141" name="Straight Arrow Connector 140"/>
            <p:cNvCxnSpPr>
              <a:stCxn id="152" idx="2"/>
              <a:endCxn id="138" idx="0"/>
            </p:cNvCxnSpPr>
            <p:nvPr/>
          </p:nvCxnSpPr>
          <p:spPr>
            <a:xfrm flipH="1">
              <a:off x="2982575" y="3035532"/>
              <a:ext cx="4472" cy="31160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42" name="Rectangle 141"/>
            <p:cNvSpPr/>
            <p:nvPr/>
          </p:nvSpPr>
          <p:spPr>
            <a:xfrm>
              <a:off x="4095197" y="2245488"/>
              <a:ext cx="1016000" cy="6508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006296" y="3318644"/>
              <a:ext cx="1193801" cy="2857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DPDK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vhost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213466" y="2667767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351182" y="2298435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146" name="Straight Arrow Connector 145"/>
            <p:cNvCxnSpPr>
              <a:stCxn id="153" idx="2"/>
              <a:endCxn id="143" idx="0"/>
            </p:cNvCxnSpPr>
            <p:nvPr/>
          </p:nvCxnSpPr>
          <p:spPr>
            <a:xfrm flipH="1">
              <a:off x="4603197" y="3022484"/>
              <a:ext cx="1885" cy="2961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47" name="TextBox 146"/>
            <p:cNvSpPr txBox="1"/>
            <p:nvPr/>
          </p:nvSpPr>
          <p:spPr>
            <a:xfrm>
              <a:off x="893410" y="1456650"/>
              <a:ext cx="3650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Vhost</a:t>
              </a:r>
              <a:r>
                <a:rPr lang="en-US" kern="0" noProof="0" dirty="0" smtClean="0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rPr>
                <a:t> in pure SW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Para-V Flexibility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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23005" y="1367533"/>
              <a:ext cx="4934105" cy="24551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007910" y="2814113"/>
              <a:ext cx="783231" cy="17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dev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106969" y="3627289"/>
              <a:ext cx="630951" cy="14351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Tap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667100" y="3632256"/>
              <a:ext cx="630951" cy="13855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Tap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595431" y="2865492"/>
              <a:ext cx="783231" cy="17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dev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3466" y="2852444"/>
              <a:ext cx="783231" cy="17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dev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27715" y="1393728"/>
            <a:ext cx="4931616" cy="5055110"/>
            <a:chOff x="6371627" y="1992001"/>
            <a:chExt cx="4931616" cy="4533015"/>
          </a:xfrm>
        </p:grpSpPr>
        <p:sp>
          <p:nvSpPr>
            <p:cNvPr id="110" name="Rectangle 109"/>
            <p:cNvSpPr/>
            <p:nvPr/>
          </p:nvSpPr>
          <p:spPr>
            <a:xfrm>
              <a:off x="8797769" y="4076302"/>
              <a:ext cx="1145707" cy="84937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116127" y="5796297"/>
              <a:ext cx="1749541" cy="537798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940765" y="4575437"/>
              <a:ext cx="885989" cy="29979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0.95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042260" y="4128762"/>
              <a:ext cx="693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VM0</a:t>
              </a:r>
            </a:p>
          </p:txBody>
        </p:sp>
        <p:cxnSp>
          <p:nvCxnSpPr>
            <p:cNvPr id="114" name="Straight Arrow Connector 113"/>
            <p:cNvCxnSpPr>
              <a:stCxn id="110" idx="2"/>
            </p:cNvCxnSpPr>
            <p:nvPr/>
          </p:nvCxnSpPr>
          <p:spPr>
            <a:xfrm>
              <a:off x="9370623" y="4925673"/>
              <a:ext cx="218288" cy="45149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9317934" y="6028879"/>
              <a:ext cx="1373186" cy="32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NIC w/ Switch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050880" y="4076302"/>
              <a:ext cx="1027080" cy="84937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165782" y="4575916"/>
              <a:ext cx="769267" cy="30815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1.0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253948" y="4155563"/>
              <a:ext cx="645273" cy="352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413490" y="5796298"/>
              <a:ext cx="321804" cy="15451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735294" y="5796298"/>
              <a:ext cx="321804" cy="154514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0057098" y="5796298"/>
              <a:ext cx="321804" cy="154514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16" idx="2"/>
            </p:cNvCxnSpPr>
            <p:nvPr/>
          </p:nvCxnSpPr>
          <p:spPr>
            <a:xfrm flipH="1">
              <a:off x="9943476" y="4925673"/>
              <a:ext cx="620944" cy="45149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23" name="Rectangle 122"/>
            <p:cNvSpPr/>
            <p:nvPr/>
          </p:nvSpPr>
          <p:spPr>
            <a:xfrm>
              <a:off x="9045776" y="5395019"/>
              <a:ext cx="1876178" cy="401279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GOAL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557409" y="4102458"/>
              <a:ext cx="1089577" cy="81875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526236" y="5638121"/>
              <a:ext cx="1156555" cy="43322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SW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vhost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627177" y="4575438"/>
              <a:ext cx="950039" cy="319293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810047" y="4152983"/>
              <a:ext cx="538957" cy="352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128" name="Straight Arrow Connector 127"/>
            <p:cNvCxnSpPr>
              <a:stCxn id="124" idx="2"/>
              <a:endCxn id="125" idx="0"/>
            </p:cNvCxnSpPr>
            <p:nvPr/>
          </p:nvCxnSpPr>
          <p:spPr>
            <a:xfrm>
              <a:off x="7102198" y="4921210"/>
              <a:ext cx="2316" cy="71691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>
            <a:xfrm>
              <a:off x="7742901" y="5891166"/>
              <a:ext cx="130287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7684323" y="5568101"/>
              <a:ext cx="1373186" cy="32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Live Migration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1627" y="1992001"/>
              <a:ext cx="4931616" cy="4533015"/>
            </a:xfrm>
            <a:prstGeom prst="rect">
              <a:avLst/>
            </a:prstGeom>
            <a:noFill/>
            <a:ln w="12700" cap="flat" cmpd="sng" algn="ctr">
              <a:solidFill>
                <a:srgbClr val="442A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74743" y="2158227"/>
              <a:ext cx="435617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kern="0" dirty="0">
                  <a:solidFill>
                    <a:prstClr val="black"/>
                  </a:solidFill>
                  <a:latin typeface="Calibri" panose="020F0502020204030204"/>
                </a:rPr>
                <a:t>An ideal framework would achieve: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kern="0" dirty="0" err="1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rPr>
                <a:t>Virtio</a:t>
              </a:r>
              <a:r>
                <a:rPr lang="en-US" sz="2000" kern="0" dirty="0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rPr>
                <a:t> spec compliant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kern="0" dirty="0">
                  <a:solidFill>
                    <a:prstClr val="black"/>
                  </a:solidFill>
                  <a:latin typeface="Calibri" panose="020F0502020204030204"/>
                </a:rPr>
                <a:t>Pass-thru like perf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kern="0" dirty="0">
                  <a:solidFill>
                    <a:prstClr val="black"/>
                  </a:solidFill>
                  <a:latin typeface="Calibri" panose="020F0502020204030204"/>
                </a:rPr>
                <a:t>Cloud friendly</a:t>
              </a:r>
              <a:endParaRPr lang="en-US" sz="2000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kern="0" dirty="0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rPr>
                <a:t>Multi-vendor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5707259" y="4917038"/>
            <a:ext cx="500513" cy="202806"/>
          </a:xfrm>
          <a:prstGeom prst="rightArrow">
            <a:avLst/>
          </a:prstGeom>
          <a:noFill/>
          <a:ln>
            <a:solidFill>
              <a:srgbClr val="442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80" y="539917"/>
            <a:ext cx="8953967" cy="706964"/>
          </a:xfrm>
        </p:spPr>
        <p:txBody>
          <a:bodyPr/>
          <a:lstStyle/>
          <a:p>
            <a:r>
              <a:rPr lang="en-US" dirty="0" err="1"/>
              <a:t>vDPA</a:t>
            </a:r>
            <a:r>
              <a:rPr lang="en-US" dirty="0"/>
              <a:t>: </a:t>
            </a:r>
            <a:r>
              <a:rPr lang="en-US" dirty="0" smtClean="0"/>
              <a:t>enable data path </a:t>
            </a:r>
            <a:r>
              <a:rPr lang="en-US" dirty="0"/>
              <a:t>pass-thru within Para-V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949" y="1498243"/>
            <a:ext cx="5580845" cy="4537656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err="1" smtClean="0">
                <a:solidFill>
                  <a:sysClr val="windowText" lastClr="000000"/>
                </a:solidFill>
              </a:rPr>
              <a:t>vDPA</a:t>
            </a:r>
            <a:r>
              <a:rPr lang="en-US" dirty="0" smtClean="0">
                <a:solidFill>
                  <a:sysClr val="windowText" lastClr="000000"/>
                </a:solidFill>
              </a:rPr>
              <a:t>: </a:t>
            </a:r>
            <a:r>
              <a:rPr lang="en-US" u="sng" dirty="0" err="1">
                <a:solidFill>
                  <a:sysClr val="windowText" lastClr="000000"/>
                </a:solidFill>
              </a:rPr>
              <a:t>v</a:t>
            </a:r>
            <a:r>
              <a:rPr lang="en-US" dirty="0" err="1" smtClean="0">
                <a:solidFill>
                  <a:sysClr val="windowText" lastClr="000000"/>
                </a:solidFill>
              </a:rPr>
              <a:t>host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u="sng" dirty="0" smtClean="0">
                <a:solidFill>
                  <a:sysClr val="windowText" lastClr="000000"/>
                </a:solidFill>
              </a:rPr>
              <a:t>D</a:t>
            </a:r>
            <a:r>
              <a:rPr lang="en-US" dirty="0" smtClean="0">
                <a:solidFill>
                  <a:sysClr val="windowText" lastClr="000000"/>
                </a:solidFill>
              </a:rPr>
              <a:t>ata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u="sng" dirty="0" smtClean="0">
                <a:solidFill>
                  <a:sysClr val="windowText" lastClr="000000"/>
                </a:solidFill>
              </a:rPr>
              <a:t>P</a:t>
            </a:r>
            <a:r>
              <a:rPr lang="en-US" dirty="0" smtClean="0">
                <a:solidFill>
                  <a:sysClr val="windowText" lastClr="000000"/>
                </a:solidFill>
              </a:rPr>
              <a:t>ath </a:t>
            </a:r>
            <a:r>
              <a:rPr lang="en-US" u="sng" dirty="0">
                <a:solidFill>
                  <a:sysClr val="windowText" lastClr="000000"/>
                </a:solidFill>
              </a:rPr>
              <a:t>A</a:t>
            </a:r>
            <a:r>
              <a:rPr lang="en-US" dirty="0">
                <a:solidFill>
                  <a:sysClr val="windowText" lastClr="000000"/>
                </a:solidFill>
              </a:rPr>
              <a:t>cceleration</a:t>
            </a:r>
          </a:p>
          <a:p>
            <a:pPr lvl="1">
              <a:defRPr/>
            </a:pPr>
            <a:r>
              <a:rPr lang="en-US" sz="2100" dirty="0">
                <a:solidFill>
                  <a:sysClr val="windowText" lastClr="000000"/>
                </a:solidFill>
              </a:rPr>
              <a:t>Build pass-thru like </a:t>
            </a:r>
            <a:r>
              <a:rPr lang="en-US" sz="2100" dirty="0" smtClean="0">
                <a:solidFill>
                  <a:sysClr val="windowText" lastClr="000000"/>
                </a:solidFill>
              </a:rPr>
              <a:t>data path </a:t>
            </a:r>
            <a:r>
              <a:rPr lang="en-US" sz="2100" dirty="0">
                <a:solidFill>
                  <a:sysClr val="windowText" lastClr="000000"/>
                </a:solidFill>
              </a:rPr>
              <a:t>within Para-V</a:t>
            </a:r>
          </a:p>
          <a:p>
            <a:pPr lvl="1">
              <a:defRPr/>
            </a:pPr>
            <a:r>
              <a:rPr lang="en-US" sz="2100" dirty="0">
                <a:solidFill>
                  <a:sysClr val="windowText" lastClr="000000"/>
                </a:solidFill>
              </a:rPr>
              <a:t>Inherit all PV advantages</a:t>
            </a:r>
            <a:endParaRPr lang="en-US" altLang="zh-CN" sz="2100" dirty="0">
              <a:solidFill>
                <a:sysClr val="windowText" lastClr="000000"/>
              </a:solidFill>
              <a:latin typeface="Arial"/>
              <a:ea typeface="宋体" panose="02010600030101010101" pitchFamily="2" charset="-122"/>
              <a:cs typeface="Arial"/>
            </a:endParaRPr>
          </a:p>
          <a:p>
            <a:pPr>
              <a:defRPr/>
            </a:pPr>
            <a:r>
              <a:rPr lang="en-US" altLang="zh-CN" dirty="0">
                <a:solidFill>
                  <a:sysClr val="windowText" lastClr="000000"/>
                </a:solidFill>
              </a:rPr>
              <a:t>Decomposed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Data </a:t>
            </a:r>
            <a:r>
              <a:rPr lang="en-US" altLang="zh-CN" dirty="0">
                <a:solidFill>
                  <a:sysClr val="windowText" lastClr="000000"/>
                </a:solidFill>
              </a:rPr>
              <a:t>Path on ACC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100" dirty="0">
                <a:solidFill>
                  <a:sysClr val="windowText" lastClr="000000"/>
                </a:solidFill>
              </a:rPr>
              <a:t>DMA </a:t>
            </a:r>
            <a:r>
              <a:rPr lang="en-US" sz="2100" dirty="0" err="1">
                <a:solidFill>
                  <a:sysClr val="windowText" lastClr="000000"/>
                </a:solidFill>
              </a:rPr>
              <a:t>Enq</a:t>
            </a:r>
            <a:r>
              <a:rPr lang="en-US" sz="2100" dirty="0">
                <a:solidFill>
                  <a:sysClr val="windowText" lastClr="000000"/>
                </a:solidFill>
              </a:rPr>
              <a:t>/</a:t>
            </a:r>
            <a:r>
              <a:rPr lang="en-US" sz="2100" dirty="0" err="1">
                <a:solidFill>
                  <a:sysClr val="windowText" lastClr="000000"/>
                </a:solidFill>
              </a:rPr>
              <a:t>Deq</a:t>
            </a:r>
            <a:r>
              <a:rPr lang="en-US" sz="2100" dirty="0">
                <a:solidFill>
                  <a:sysClr val="windowText" lastClr="000000"/>
                </a:solidFill>
              </a:rPr>
              <a:t> VRING via IOMMU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100" dirty="0">
                <a:solidFill>
                  <a:sysClr val="windowText" lastClr="000000"/>
                </a:solidFill>
              </a:rPr>
              <a:t>Interrupt Notification</a:t>
            </a:r>
          </a:p>
          <a:p>
            <a:pPr lvl="2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VFIO INTR </a:t>
            </a:r>
            <a:r>
              <a:rPr lang="en-US" sz="2000" dirty="0" err="1">
                <a:solidFill>
                  <a:sysClr val="windowText" lastClr="000000"/>
                </a:solidFill>
                <a:latin typeface="Arial"/>
                <a:cs typeface="Arial"/>
              </a:rPr>
              <a:t>eventfd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 associate with IRQFD</a:t>
            </a:r>
          </a:p>
          <a:p>
            <a:pPr lvl="2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IRQFD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as token for </a:t>
            </a:r>
            <a:r>
              <a:rPr lang="en-US" sz="2000" dirty="0" err="1">
                <a:solidFill>
                  <a:sysClr val="windowText" lastClr="000000"/>
                </a:solidFill>
                <a:latin typeface="Arial"/>
                <a:cs typeface="Arial"/>
              </a:rPr>
              <a:t>irq_bypass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Prod/Cons</a:t>
            </a:r>
          </a:p>
          <a:p>
            <a:pPr lvl="2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Leverage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existing posted-interrupt support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100" dirty="0">
                <a:solidFill>
                  <a:sysClr val="windowText" lastClr="000000"/>
                </a:solidFill>
              </a:rPr>
              <a:t>Doorbell Kick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Add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guest physical memory slot for doorbell direct mapping  (</a:t>
            </a:r>
            <a:r>
              <a:rPr lang="en-US" sz="2000" dirty="0" err="1">
                <a:solidFill>
                  <a:sysClr val="windowText" lastClr="000000"/>
                </a:solidFill>
                <a:latin typeface="Arial"/>
                <a:cs typeface="Arial"/>
              </a:rPr>
              <a:t>virito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 1.0, MMIO</a:t>
            </a: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SW Relay IOEVENTFD to trigger doorbell (</a:t>
            </a:r>
            <a:r>
              <a:rPr lang="en-US" sz="2000" dirty="0" err="1">
                <a:solidFill>
                  <a:sysClr val="windowText" lastClr="000000"/>
                </a:solidFill>
                <a:latin typeface="Arial"/>
                <a:cs typeface="Arial"/>
              </a:rPr>
              <a:t>virtio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 0.95, PIO</a:t>
            </a: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49" y="1219929"/>
            <a:ext cx="4831111" cy="5317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699" y="6485532"/>
            <a:ext cx="2106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ACC = Accelerator (VRING Capable)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vDPA</a:t>
            </a:r>
            <a:r>
              <a:rPr lang="en-US" dirty="0"/>
              <a:t> Design &amp; </a:t>
            </a:r>
            <a:r>
              <a:rPr lang="en-US" dirty="0" err="1"/>
              <a:t>Impl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5377933" cy="38057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Leverage </a:t>
            </a:r>
            <a:r>
              <a:rPr lang="en-US" sz="2000" dirty="0" err="1"/>
              <a:t>vhost</a:t>
            </a:r>
            <a:r>
              <a:rPr lang="en-US" sz="2000" dirty="0"/>
              <a:t> user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Unified interface for SW/HW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SW data path fallback</a:t>
            </a:r>
            <a:endParaRPr lang="en-US" sz="1800" dirty="0"/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DPDK </a:t>
            </a:r>
            <a:r>
              <a:rPr lang="en-US" sz="2000" dirty="0" err="1"/>
              <a:t>vhost</a:t>
            </a:r>
            <a:r>
              <a:rPr lang="en-US" sz="2000" dirty="0"/>
              <a:t> lib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vDPA</a:t>
            </a:r>
            <a:r>
              <a:rPr lang="en-US" sz="1800" dirty="0"/>
              <a:t> </a:t>
            </a:r>
            <a:r>
              <a:rPr lang="en-US" sz="1800" dirty="0" smtClean="0"/>
              <a:t>resource management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API for </a:t>
            </a:r>
            <a:r>
              <a:rPr lang="en-US" sz="1800" dirty="0" err="1" smtClean="0"/>
              <a:t>vDPA</a:t>
            </a:r>
            <a:r>
              <a:rPr lang="en-US" sz="1800" dirty="0" smtClean="0"/>
              <a:t> </a:t>
            </a:r>
            <a:r>
              <a:rPr lang="en-US" sz="1800" dirty="0"/>
              <a:t>register/unregister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API for device attach/detach to socket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v</a:t>
            </a:r>
            <a:r>
              <a:rPr lang="en-US" sz="1800" dirty="0" err="1" smtClean="0"/>
              <a:t>dpa_ops</a:t>
            </a:r>
            <a:r>
              <a:rPr lang="en-US" sz="1800" dirty="0"/>
              <a:t>: </a:t>
            </a:r>
            <a:r>
              <a:rPr lang="en-US" sz="1800" dirty="0" err="1"/>
              <a:t>vhost</a:t>
            </a:r>
            <a:r>
              <a:rPr lang="en-US" sz="1800" dirty="0"/>
              <a:t> message driven </a:t>
            </a:r>
            <a:r>
              <a:rPr lang="en-US" sz="1800" dirty="0" smtClean="0"/>
              <a:t>callback</a:t>
            </a:r>
            <a:endParaRPr lang="en-US" sz="1800" dirty="0"/>
          </a:p>
        </p:txBody>
      </p:sp>
      <p:sp>
        <p:nvSpPr>
          <p:cNvPr id="61" name="Rectangle 60"/>
          <p:cNvSpPr/>
          <p:nvPr/>
        </p:nvSpPr>
        <p:spPr>
          <a:xfrm>
            <a:off x="6240261" y="2850954"/>
            <a:ext cx="4107970" cy="18964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85694" y="4240367"/>
            <a:ext cx="81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 err="1" smtClean="0">
                <a:solidFill>
                  <a:prstClr val="black"/>
                </a:solidFill>
                <a:latin typeface="Calibri" panose="020F0502020204030204"/>
              </a:rPr>
              <a:t>vhost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142772" y="3241671"/>
            <a:ext cx="2205459" cy="3882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013516" y="4876959"/>
            <a:ext cx="1064870" cy="23925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506494" y="5714900"/>
            <a:ext cx="1775210" cy="49657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76898" y="2848002"/>
            <a:ext cx="835703" cy="22181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socket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142771" y="2848002"/>
            <a:ext cx="2205459" cy="3882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142771" y="3632388"/>
            <a:ext cx="2205459" cy="3882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dev_addr,vdpa_ops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84252" y="1294264"/>
            <a:ext cx="1140358" cy="30293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QEMU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13314" y="5762681"/>
            <a:ext cx="108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dpa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dev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341444" y="5721394"/>
            <a:ext cx="947045" cy="273237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IOMMU</a:t>
            </a:r>
          </a:p>
        </p:txBody>
      </p:sp>
      <p:cxnSp>
        <p:nvCxnSpPr>
          <p:cNvPr id="72" name="Curved Connector 71"/>
          <p:cNvCxnSpPr/>
          <p:nvPr/>
        </p:nvCxnSpPr>
        <p:spPr>
          <a:xfrm rot="5400000">
            <a:off x="6308598" y="2076826"/>
            <a:ext cx="1244797" cy="285535"/>
          </a:xfrm>
          <a:prstGeom prst="curvedConnector3">
            <a:avLst/>
          </a:prstGeom>
          <a:noFill/>
          <a:ln w="6350" cap="flat" cmpd="sng" algn="ctr">
            <a:solidFill>
              <a:srgbClr val="44546A"/>
            </a:solidFill>
            <a:prstDash val="dash"/>
            <a:miter lim="800000"/>
            <a:headEnd type="none"/>
            <a:tailEnd type="triangle"/>
          </a:ln>
          <a:effectLst/>
        </p:spPr>
      </p:cxnSp>
      <p:cxnSp>
        <p:nvCxnSpPr>
          <p:cNvPr id="73" name="Curved Connector 72"/>
          <p:cNvCxnSpPr/>
          <p:nvPr/>
        </p:nvCxnSpPr>
        <p:spPr>
          <a:xfrm rot="5400000">
            <a:off x="7039963" y="2109274"/>
            <a:ext cx="1242799" cy="218640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44546A"/>
            </a:solidFill>
            <a:prstDash val="dash"/>
            <a:miter lim="800000"/>
            <a:headEnd type="none"/>
            <a:tailEnd type="triangle"/>
          </a:ln>
          <a:effectLst/>
        </p:spPr>
      </p:cxnSp>
      <p:cxnSp>
        <p:nvCxnSpPr>
          <p:cNvPr id="74" name="Straight Connector 73"/>
          <p:cNvCxnSpPr>
            <a:stCxn id="66" idx="2"/>
            <a:endCxn id="68" idx="1"/>
          </p:cNvCxnSpPr>
          <p:nvPr/>
        </p:nvCxnSpPr>
        <p:spPr>
          <a:xfrm>
            <a:off x="7194750" y="3069820"/>
            <a:ext cx="948021" cy="75667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75" name="Straight Arrow Connector 74"/>
          <p:cNvCxnSpPr>
            <a:stCxn id="64" idx="0"/>
            <a:endCxn id="68" idx="1"/>
          </p:cNvCxnSpPr>
          <p:nvPr/>
        </p:nvCxnSpPr>
        <p:spPr>
          <a:xfrm flipV="1">
            <a:off x="7545951" y="3826498"/>
            <a:ext cx="596820" cy="105046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7625881" y="5057395"/>
            <a:ext cx="436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err="1" smtClean="0">
                <a:solidFill>
                  <a:prstClr val="black"/>
                </a:solidFill>
                <a:latin typeface="Calibri" panose="020F0502020204030204"/>
              </a:rPr>
              <a:t>init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71628" y="3979187"/>
            <a:ext cx="79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register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513580" y="5720984"/>
            <a:ext cx="768124" cy="23916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513580" y="5960146"/>
            <a:ext cx="768124" cy="17186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89" y="2494699"/>
            <a:ext cx="664522" cy="3292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790" y="2162620"/>
            <a:ext cx="816935" cy="32311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356" y="1637378"/>
            <a:ext cx="810838" cy="506012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6995911" y="5444638"/>
            <a:ext cx="3352319" cy="2767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40328" y="5415106"/>
            <a:ext cx="70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VFIO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5" name="Straight Arrow Connector 84"/>
          <p:cNvCxnSpPr>
            <a:stCxn id="64" idx="2"/>
          </p:cNvCxnSpPr>
          <p:nvPr/>
        </p:nvCxnSpPr>
        <p:spPr>
          <a:xfrm>
            <a:off x="7545951" y="5116217"/>
            <a:ext cx="430185" cy="58359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6" name="Straight Arrow Connector 85"/>
          <p:cNvCxnSpPr>
            <a:stCxn id="68" idx="2"/>
            <a:endCxn id="83" idx="2"/>
          </p:cNvCxnSpPr>
          <p:nvPr/>
        </p:nvCxnSpPr>
        <p:spPr>
          <a:xfrm flipH="1">
            <a:off x="8672071" y="4020608"/>
            <a:ext cx="573430" cy="17007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7" name="Straight Arrow Connector 86"/>
          <p:cNvCxnSpPr>
            <a:stCxn id="68" idx="2"/>
            <a:endCxn id="71" idx="0"/>
          </p:cNvCxnSpPr>
          <p:nvPr/>
        </p:nvCxnSpPr>
        <p:spPr>
          <a:xfrm>
            <a:off x="9245501" y="4020608"/>
            <a:ext cx="569466" cy="17007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767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</a:t>
            </a:r>
            <a:r>
              <a:rPr lang="en-US" dirty="0"/>
              <a:t>Pass-thru for </a:t>
            </a:r>
            <a:r>
              <a:rPr lang="en-US" dirty="0" smtClean="0"/>
              <a:t>Direct </a:t>
            </a:r>
            <a:r>
              <a:rPr lang="en-US" dirty="0"/>
              <a:t>K</a:t>
            </a:r>
            <a:r>
              <a:rPr lang="en-US" dirty="0" smtClean="0"/>
              <a:t>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42" y="1685328"/>
            <a:ext cx="5636696" cy="43884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Extend </a:t>
            </a:r>
            <a:r>
              <a:rPr lang="en-US" sz="2000" dirty="0" err="1"/>
              <a:t>v</a:t>
            </a:r>
            <a:r>
              <a:rPr lang="en-US" sz="2000" dirty="0" err="1" smtClean="0"/>
              <a:t>host</a:t>
            </a:r>
            <a:r>
              <a:rPr lang="en-US" sz="2000" dirty="0" smtClean="0"/>
              <a:t> protocol:</a:t>
            </a:r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>	VHOST_USER_PROTOCOL_F_HOST_NOTIFIER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Per-queue notify info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Partial Pass-thru: Notify </a:t>
            </a:r>
            <a:r>
              <a:rPr lang="en-US" altLang="zh-CN" sz="2000" dirty="0" err="1"/>
              <a:t>Reg</a:t>
            </a:r>
            <a:r>
              <a:rPr lang="en-US" sz="2000" dirty="0"/>
              <a:t> </a:t>
            </a:r>
            <a:r>
              <a:rPr lang="en-US" altLang="zh-CN" sz="2000" dirty="0"/>
              <a:t>=&gt; HW doorbell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VMEXIT </a:t>
            </a:r>
            <a:r>
              <a:rPr lang="en-US" sz="2000" dirty="0" smtClean="0">
                <a:sym typeface="Wingdings" panose="05000000000000000000" pitchFamily="2" charset="2"/>
              </a:rPr>
              <a:t> (virtio1.0)</a:t>
            </a:r>
            <a:endParaRPr lang="en-US" sz="2000" dirty="0"/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86684" y="1412304"/>
            <a:ext cx="5157635" cy="4432860"/>
            <a:chOff x="838200" y="1386546"/>
            <a:chExt cx="5157635" cy="4432860"/>
          </a:xfrm>
        </p:grpSpPr>
        <p:sp>
          <p:nvSpPr>
            <p:cNvPr id="39" name="TextBox 38"/>
            <p:cNvSpPr txBox="1"/>
            <p:nvPr/>
          </p:nvSpPr>
          <p:spPr>
            <a:xfrm>
              <a:off x="1260143" y="1962354"/>
              <a:ext cx="831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QEMU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41828" y="2589040"/>
              <a:ext cx="1188830" cy="3077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Slave Handler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01713" y="4824816"/>
              <a:ext cx="1202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vhost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user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01713" y="5154622"/>
              <a:ext cx="4372594" cy="3077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vDPA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driver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01713" y="5462400"/>
              <a:ext cx="4372594" cy="35700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01713" y="5474968"/>
              <a:ext cx="1327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vDPA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device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5958" y="1930705"/>
              <a:ext cx="5049877" cy="963699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45959" y="1386546"/>
              <a:ext cx="5049876" cy="544159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13441" y="1722807"/>
              <a:ext cx="2760866" cy="34011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73629" y="1707595"/>
              <a:ext cx="1673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Virtio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Dev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73449" y="1389328"/>
              <a:ext cx="593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50" name="Straight Arrow Connector 49"/>
            <p:cNvCxnSpPr>
              <a:stCxn id="52" idx="2"/>
              <a:endCxn id="55" idx="0"/>
            </p:cNvCxnSpPr>
            <p:nvPr/>
          </p:nvCxnSpPr>
          <p:spPr>
            <a:xfrm>
              <a:off x="4172994" y="1861366"/>
              <a:ext cx="52078" cy="360103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Rectangle 50"/>
            <p:cNvSpPr/>
            <p:nvPr/>
          </p:nvSpPr>
          <p:spPr>
            <a:xfrm>
              <a:off x="1101713" y="4824817"/>
              <a:ext cx="4372594" cy="63758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48724" y="1721873"/>
              <a:ext cx="848539" cy="139493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Notify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97263" y="1721873"/>
              <a:ext cx="848539" cy="139493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Notify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Straight Arrow Connector 53"/>
            <p:cNvCxnSpPr>
              <a:stCxn id="53" idx="2"/>
              <a:endCxn id="56" idx="0"/>
            </p:cNvCxnSpPr>
            <p:nvPr/>
          </p:nvCxnSpPr>
          <p:spPr>
            <a:xfrm flipH="1">
              <a:off x="4971678" y="1861366"/>
              <a:ext cx="49855" cy="3601033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5" name="Rectangle 54"/>
            <p:cNvSpPr/>
            <p:nvPr/>
          </p:nvSpPr>
          <p:spPr>
            <a:xfrm>
              <a:off x="3851769" y="5462399"/>
              <a:ext cx="746606" cy="17282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Doorbell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598375" y="5462399"/>
              <a:ext cx="746606" cy="17282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Doorbell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48724" y="3708400"/>
              <a:ext cx="1898244" cy="3077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xtended Page Table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58" name="Curved Connector 57"/>
            <p:cNvCxnSpPr/>
            <p:nvPr/>
          </p:nvCxnSpPr>
          <p:spPr>
            <a:xfrm rot="5400000">
              <a:off x="1738616" y="3633061"/>
              <a:ext cx="1926418" cy="425093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triangle"/>
              <a:tailEnd type="none"/>
            </a:ln>
            <a:effectLst/>
          </p:spPr>
        </p:cxnSp>
        <p:cxnSp>
          <p:nvCxnSpPr>
            <p:cNvPr id="59" name="Curved Connector 58"/>
            <p:cNvCxnSpPr/>
            <p:nvPr/>
          </p:nvCxnSpPr>
          <p:spPr>
            <a:xfrm rot="5400000">
              <a:off x="2290454" y="3662358"/>
              <a:ext cx="1932724" cy="372804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triangle"/>
              <a:tailEnd type="none"/>
            </a:ln>
            <a:effectLst/>
          </p:spPr>
        </p:cxnSp>
        <p:cxnSp>
          <p:nvCxnSpPr>
            <p:cNvPr id="60" name="Curved Connector 59"/>
            <p:cNvCxnSpPr/>
            <p:nvPr/>
          </p:nvCxnSpPr>
          <p:spPr>
            <a:xfrm rot="5400000">
              <a:off x="455951" y="3655367"/>
              <a:ext cx="1926418" cy="425093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none"/>
              <a:tailEnd type="triangle"/>
            </a:ln>
            <a:effectLst/>
          </p:spPr>
        </p:cxnSp>
        <p:cxnSp>
          <p:nvCxnSpPr>
            <p:cNvPr id="61" name="Curved Connector 60"/>
            <p:cNvCxnSpPr/>
            <p:nvPr/>
          </p:nvCxnSpPr>
          <p:spPr>
            <a:xfrm rot="5400000">
              <a:off x="989178" y="3681950"/>
              <a:ext cx="1932724" cy="372804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none"/>
              <a:tailEnd type="triangle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2145631" y="3457021"/>
              <a:ext cx="761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Slave Channel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1707" y="3208597"/>
              <a:ext cx="506012" cy="40003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3821" y="3766494"/>
              <a:ext cx="530398" cy="318679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4068" y="4322309"/>
              <a:ext cx="536494" cy="28743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4963" y="3179515"/>
              <a:ext cx="894728" cy="55501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9777" y="4053597"/>
              <a:ext cx="948403" cy="55614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38200" y="3457022"/>
              <a:ext cx="761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Master Channel</a:t>
              </a:r>
            </a:p>
          </p:txBody>
        </p:sp>
        <p:cxnSp>
          <p:nvCxnSpPr>
            <p:cNvPr id="70" name="Straight Arrow Connector 69"/>
            <p:cNvCxnSpPr>
              <a:stCxn id="40" idx="3"/>
            </p:cNvCxnSpPr>
            <p:nvPr/>
          </p:nvCxnSpPr>
          <p:spPr>
            <a:xfrm>
              <a:off x="3630658" y="2742929"/>
              <a:ext cx="542336" cy="788402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lgDash"/>
              <a:miter lim="800000"/>
              <a:tailEnd type="triangle"/>
            </a:ln>
            <a:effectLst/>
          </p:spPr>
        </p:cxnSp>
        <p:cxnSp>
          <p:nvCxnSpPr>
            <p:cNvPr id="71" name="Straight Arrow Connector 70"/>
            <p:cNvCxnSpPr>
              <a:stCxn id="40" idx="3"/>
            </p:cNvCxnSpPr>
            <p:nvPr/>
          </p:nvCxnSpPr>
          <p:spPr>
            <a:xfrm>
              <a:off x="3630658" y="2742929"/>
              <a:ext cx="1341020" cy="726608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lgDash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736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for </a:t>
            </a:r>
            <a:r>
              <a:rPr lang="en-US" dirty="0" err="1"/>
              <a:t>V</a:t>
            </a:r>
            <a:r>
              <a:rPr lang="en-US" dirty="0" err="1" smtClean="0"/>
              <a:t>irtio</a:t>
            </a:r>
            <a:r>
              <a:rPr lang="en-US" dirty="0" smtClean="0"/>
              <a:t> 0.95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0" y="1873877"/>
            <a:ext cx="4768452" cy="43321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0.95 kick with PIO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Version aware by negotiated feature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Relay </a:t>
            </a:r>
            <a:r>
              <a:rPr lang="en-US" altLang="zh-CN" sz="2000" dirty="0"/>
              <a:t>based on </a:t>
            </a:r>
            <a:r>
              <a:rPr lang="en-US" altLang="zh-CN" sz="2000" dirty="0" err="1" smtClean="0"/>
              <a:t>ioeventfd</a:t>
            </a: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Notify_suppress</a:t>
            </a:r>
            <a:r>
              <a:rPr lang="en-US" altLang="zh-CN" sz="2000" dirty="0" smtClean="0"/>
              <a:t> to reduce VMEXIT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135" y="1953011"/>
            <a:ext cx="1898121" cy="13432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022" y="1246881"/>
            <a:ext cx="3632023" cy="53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81" y="554887"/>
            <a:ext cx="7899532" cy="706964"/>
          </a:xfrm>
        </p:spPr>
        <p:txBody>
          <a:bodyPr/>
          <a:lstStyle/>
          <a:p>
            <a:r>
              <a:rPr lang="en-US" dirty="0" err="1"/>
              <a:t>Acc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dirty="0" err="1" smtClean="0"/>
              <a:t>host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err="1" smtClean="0"/>
              <a:t>vDPA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833087"/>
            <a:ext cx="4588028" cy="3681210"/>
          </a:xfrm>
        </p:spPr>
        <p:txBody>
          <a:bodyPr>
            <a:normAutofit/>
          </a:bodyPr>
          <a:lstStyle/>
          <a:p>
            <a:r>
              <a:rPr lang="en-US" sz="2000" dirty="0"/>
              <a:t>HW focus only on </a:t>
            </a:r>
            <a:r>
              <a:rPr lang="en-US" sz="2000" dirty="0" smtClean="0"/>
              <a:t>data path</a:t>
            </a:r>
            <a:endParaRPr lang="en-US" sz="2000" dirty="0"/>
          </a:p>
          <a:p>
            <a:r>
              <a:rPr lang="en-US" sz="2000" dirty="0" smtClean="0"/>
              <a:t>On-demand </a:t>
            </a:r>
            <a:r>
              <a:rPr lang="en-US" sz="2000" dirty="0"/>
              <a:t>resource </a:t>
            </a:r>
            <a:r>
              <a:rPr lang="en-US" altLang="zh-CN" sz="2000" dirty="0"/>
              <a:t>assignment</a:t>
            </a:r>
            <a:endParaRPr lang="en-US" sz="2000" dirty="0"/>
          </a:p>
          <a:p>
            <a:pPr lvl="1"/>
            <a:r>
              <a:rPr lang="en-US" sz="1800" dirty="0"/>
              <a:t>Offload features</a:t>
            </a:r>
          </a:p>
          <a:p>
            <a:pPr lvl="1"/>
            <a:r>
              <a:rPr lang="en-US" sz="1800" dirty="0"/>
              <a:t>MQ</a:t>
            </a:r>
          </a:p>
          <a:p>
            <a:r>
              <a:rPr lang="en-US" sz="2000" dirty="0" smtClean="0"/>
              <a:t>Live migrate </a:t>
            </a:r>
            <a:r>
              <a:rPr lang="en-US" sz="2000" dirty="0"/>
              <a:t>s</a:t>
            </a:r>
            <a:r>
              <a:rPr lang="en-US" sz="2000" dirty="0" smtClean="0"/>
              <a:t>tock </a:t>
            </a:r>
            <a:r>
              <a:rPr lang="en-US" sz="2000" dirty="0"/>
              <a:t>VM to </a:t>
            </a:r>
            <a:r>
              <a:rPr lang="en-US" sz="2000" dirty="0" err="1" smtClean="0"/>
              <a:t>vDPA</a:t>
            </a:r>
            <a:endParaRPr lang="en-US" sz="2000" dirty="0"/>
          </a:p>
          <a:p>
            <a:pPr lvl="1"/>
            <a:r>
              <a:rPr lang="en-US" sz="1800" dirty="0"/>
              <a:t>No feature gap</a:t>
            </a:r>
          </a:p>
          <a:p>
            <a:pPr lvl="1"/>
            <a:r>
              <a:rPr lang="en-US" sz="1800" dirty="0"/>
              <a:t>Cross-backend LM</a:t>
            </a:r>
          </a:p>
          <a:p>
            <a:pPr lvl="1"/>
            <a:r>
              <a:rPr lang="en-US" sz="1800" dirty="0"/>
              <a:t>Vice V</a:t>
            </a:r>
            <a:r>
              <a:rPr lang="en-US" sz="1800" dirty="0" smtClean="0"/>
              <a:t>ersa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723" y="1954471"/>
            <a:ext cx="6761050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Upstreaming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2" y="1981201"/>
            <a:ext cx="9280232" cy="2745346"/>
          </a:xfrm>
        </p:spPr>
        <p:txBody>
          <a:bodyPr/>
          <a:lstStyle/>
          <a:p>
            <a:r>
              <a:rPr lang="en-US" altLang="zh-CN" dirty="0"/>
              <a:t>18’Q2 QEMU </a:t>
            </a:r>
            <a:r>
              <a:rPr lang="en-US" altLang="zh-CN" dirty="0" err="1"/>
              <a:t>vhost</a:t>
            </a:r>
            <a:r>
              <a:rPr lang="en-US" altLang="zh-CN" dirty="0"/>
              <a:t> user support for </a:t>
            </a:r>
            <a:r>
              <a:rPr lang="en-US" altLang="zh-CN" dirty="0" err="1"/>
              <a:t>vDPA</a:t>
            </a:r>
            <a:r>
              <a:rPr lang="en-US" altLang="zh-CN" dirty="0"/>
              <a:t>			</a:t>
            </a:r>
            <a:r>
              <a:rPr lang="en-US" altLang="zh-CN" dirty="0" smtClean="0"/>
              <a:t>	[</a:t>
            </a:r>
            <a:r>
              <a:rPr lang="en-US" altLang="zh-CN" b="1" dirty="0"/>
              <a:t>Merged</a:t>
            </a:r>
            <a:r>
              <a:rPr lang="en-US" altLang="zh-CN" dirty="0"/>
              <a:t>]</a:t>
            </a:r>
          </a:p>
          <a:p>
            <a:r>
              <a:rPr lang="en-US" dirty="0"/>
              <a:t>DPDK 18.05 </a:t>
            </a:r>
            <a:r>
              <a:rPr lang="en-US" dirty="0" err="1"/>
              <a:t>vDPA</a:t>
            </a:r>
            <a:r>
              <a:rPr lang="en-US" dirty="0"/>
              <a:t> framework </a:t>
            </a:r>
            <a:r>
              <a:rPr lang="en-US" altLang="zh-CN" dirty="0"/>
              <a:t>in </a:t>
            </a:r>
            <a:r>
              <a:rPr lang="en-US" altLang="zh-CN" dirty="0" err="1"/>
              <a:t>vhost</a:t>
            </a:r>
            <a:r>
              <a:rPr lang="en-US" dirty="0"/>
              <a:t>			</a:t>
            </a:r>
            <a:r>
              <a:rPr lang="en-US" dirty="0" smtClean="0"/>
              <a:t>		[</a:t>
            </a:r>
            <a:r>
              <a:rPr lang="en-US" b="1" dirty="0"/>
              <a:t>Merged</a:t>
            </a:r>
            <a:r>
              <a:rPr lang="en-US" dirty="0"/>
              <a:t>]</a:t>
            </a:r>
          </a:p>
          <a:p>
            <a:r>
              <a:rPr lang="en-US" dirty="0"/>
              <a:t>DPDK 18.05 IFCVF </a:t>
            </a:r>
            <a:r>
              <a:rPr lang="en-US" dirty="0" err="1"/>
              <a:t>v</a:t>
            </a:r>
            <a:r>
              <a:rPr lang="en-US" altLang="zh-CN" dirty="0" err="1"/>
              <a:t>DPA</a:t>
            </a:r>
            <a:r>
              <a:rPr lang="en-US" altLang="zh-CN" dirty="0"/>
              <a:t> driver				</a:t>
            </a:r>
            <a:r>
              <a:rPr lang="en-US" altLang="zh-CN" dirty="0" smtClean="0"/>
              <a:t>			[</a:t>
            </a:r>
            <a:r>
              <a:rPr lang="en-US" altLang="zh-CN" b="1" dirty="0"/>
              <a:t>Merged</a:t>
            </a:r>
            <a:r>
              <a:rPr lang="en-US" altLang="zh-CN" dirty="0"/>
              <a:t>]</a:t>
            </a:r>
          </a:p>
          <a:p>
            <a:r>
              <a:rPr lang="en-US" altLang="zh-CN" dirty="0"/>
              <a:t>2018 Q3/Q4 support </a:t>
            </a:r>
            <a:r>
              <a:rPr lang="en-US" dirty="0" err="1"/>
              <a:t>vIOMMU</a:t>
            </a:r>
            <a:r>
              <a:rPr lang="en-US" dirty="0"/>
              <a:t> and Posted Interrupt	</a:t>
            </a:r>
            <a:r>
              <a:rPr lang="en-US" dirty="0" smtClean="0"/>
              <a:t>	[</a:t>
            </a:r>
            <a:r>
              <a:rPr lang="en-US" dirty="0"/>
              <a:t>WIP]</a:t>
            </a:r>
          </a:p>
          <a:p>
            <a:r>
              <a:rPr lang="en-US" dirty="0"/>
              <a:t>Kernel </a:t>
            </a:r>
            <a:r>
              <a:rPr lang="en-US" dirty="0" err="1"/>
              <a:t>vDPA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https://lwn.net/Articles/750770/)</a:t>
            </a:r>
            <a:r>
              <a:rPr lang="en-US" dirty="0"/>
              <a:t>		</a:t>
            </a:r>
            <a:r>
              <a:rPr lang="en-US" dirty="0" smtClean="0"/>
              <a:t>	[</a:t>
            </a:r>
            <a:r>
              <a:rPr lang="en-US" dirty="0"/>
              <a:t>RFC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703" y="4930118"/>
            <a:ext cx="806489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</a:rPr>
              <a:t>Para-virtualized device w/ HW acceleration </a:t>
            </a:r>
            <a:r>
              <a:rPr lang="en-US" sz="2000" dirty="0" smtClean="0">
                <a:solidFill>
                  <a:schemeClr val="lt1"/>
                </a:solidFill>
              </a:rPr>
              <a:t>is </a:t>
            </a:r>
            <a:r>
              <a:rPr lang="en-US" altLang="zh-CN" sz="2000" dirty="0" smtClean="0"/>
              <a:t>getting mature</a:t>
            </a:r>
            <a:r>
              <a:rPr lang="en-US" sz="2000" dirty="0" smtClean="0">
                <a:solidFill>
                  <a:schemeClr val="lt1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chemeClr val="lt1"/>
                </a:solidFill>
              </a:rPr>
              <a:t>Welcome on board!</a:t>
            </a:r>
            <a:endParaRPr lang="en-US" sz="2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3328</TotalTime>
  <Words>448</Words>
  <Application>Microsoft Office PowerPoint</Application>
  <PresentationFormat>Widescreen</PresentationFormat>
  <Paragraphs>161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Century Gothic</vt:lpstr>
      <vt:lpstr>Wingdings</vt:lpstr>
      <vt:lpstr>Wingdings 3</vt:lpstr>
      <vt:lpstr>DPDK Summit Template</vt:lpstr>
      <vt:lpstr>vDPA for Vhost Acceleration</vt:lpstr>
      <vt:lpstr>Agenda</vt:lpstr>
      <vt:lpstr>Vhost Evolution</vt:lpstr>
      <vt:lpstr>vDPA: enable data path pass-thru within Para-V</vt:lpstr>
      <vt:lpstr>vDPA Design &amp; Impl</vt:lpstr>
      <vt:lpstr>Partial Pass-thru for Direct Kick</vt:lpstr>
      <vt:lpstr>Relay for Virtio 0.95</vt:lpstr>
      <vt:lpstr>Acc Vhost with vDPA</vt:lpstr>
      <vt:lpstr>Upstreaming Status</vt:lpstr>
      <vt:lpstr>Credits (in alphabetical order)</vt:lpstr>
      <vt:lpstr>Key Takeaways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CTPClassification=CTP_PUBLIC:VisualMarkings=, CTPClassification=CTP_NT</cp:keywords>
  <cp:lastModifiedBy>Wang, Xiao W</cp:lastModifiedBy>
  <cp:revision>182</cp:revision>
  <dcterms:created xsi:type="dcterms:W3CDTF">2017-11-15T17:31:17Z</dcterms:created>
  <dcterms:modified xsi:type="dcterms:W3CDTF">2018-06-26T16:34:17Z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61e049b8-ffcb-48eb-b586-0775093f7232</vt:lpwstr>
  </property>
  <property fmtid="{D5CDD505-2E9C-101B-9397-08002B2CF9AE}" pid="3" name="CTP_TimeStamp">
    <vt:lpwstr>2018-06-26 16:34:17Z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