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57" r:id="rId4"/>
    <p:sldId id="258" r:id="rId5"/>
    <p:sldId id="268" r:id="rId6"/>
    <p:sldId id="269" r:id="rId7"/>
    <p:sldId id="270" r:id="rId8"/>
    <p:sldId id="271" r:id="rId9"/>
    <p:sldId id="275" r:id="rId10"/>
    <p:sldId id="272" r:id="rId11"/>
    <p:sldId id="27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0" autoAdjust="0"/>
    <p:restoredTop sz="72662" autoAdjust="0"/>
  </p:normalViewPr>
  <p:slideViewPr>
    <p:cSldViewPr snapToGrid="0">
      <p:cViewPr varScale="1">
        <p:scale>
          <a:sx n="54" d="100"/>
          <a:sy n="54" d="100"/>
        </p:scale>
        <p:origin x="1494" y="66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9B83-42FD-4706-9877-CFE8D4A0EEE4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E977-551D-4D26-9E04-EB40255B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5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8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5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3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70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1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6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99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googleusercontent.com/media/research.google.com/zh-CN/pubs/archive/4482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www.usenix.org/system/files/conference/nsdi14/nsdi14-paper-jeong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729559"/>
            <a:ext cx="10745893" cy="204782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DPDK Accelerated Load Balancer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933950"/>
            <a:ext cx="11037045" cy="1619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DPVS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open source HIGH PERFORMANCE l4 Load balancer BASED ON DPDK.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CHEN @ IQIYI.com, 2018.</a:t>
            </a:r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16" y="2593791"/>
            <a:ext cx="7143020" cy="33119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 Support: UOA and </a:t>
            </a:r>
            <a:r>
              <a:rPr lang="en-US" dirty="0" err="1" smtClean="0"/>
              <a:t>ConHash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Connection IP/port changing</a:t>
            </a:r>
          </a:p>
          <a:p>
            <a:pPr lvl="1"/>
            <a:r>
              <a:rPr lang="en-US" altLang="zh-CN" b="1" dirty="0" smtClean="0"/>
              <a:t>Use CID for Schedule</a:t>
            </a:r>
          </a:p>
          <a:p>
            <a:r>
              <a:rPr lang="en-US" altLang="zh-CN" b="1" dirty="0" smtClean="0"/>
              <a:t>Some App need Client IP</a:t>
            </a:r>
          </a:p>
          <a:p>
            <a:pPr lvl="1"/>
            <a:r>
              <a:rPr lang="en-US" altLang="zh-CN" b="1" dirty="0" smtClean="0"/>
              <a:t>UOA</a:t>
            </a:r>
          </a:p>
          <a:p>
            <a:pPr lvl="2"/>
            <a:r>
              <a:rPr lang="en-US" altLang="zh-CN" b="1" dirty="0" smtClean="0"/>
              <a:t>IP Option</a:t>
            </a:r>
          </a:p>
          <a:p>
            <a:pPr lvl="2"/>
            <a:r>
              <a:rPr lang="en-US" altLang="zh-CN" b="1" dirty="0" smtClean="0"/>
              <a:t>Private Protocol</a:t>
            </a: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new &amp; future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Available Recently</a:t>
            </a:r>
          </a:p>
          <a:p>
            <a:pPr lvl="1"/>
            <a:r>
              <a:rPr lang="en-US" altLang="zh-CN" dirty="0" smtClean="0"/>
              <a:t>Consistent Hash</a:t>
            </a:r>
          </a:p>
          <a:p>
            <a:pPr lvl="1"/>
            <a:r>
              <a:rPr lang="en-US" altLang="zh-CN" dirty="0" smtClean="0"/>
              <a:t>UOA: get real UDP client IP</a:t>
            </a:r>
          </a:p>
          <a:p>
            <a:pPr lvl="1"/>
            <a:r>
              <a:rPr lang="en-US" altLang="zh-CN" dirty="0" smtClean="0"/>
              <a:t>QUIC: support CIP based schedule</a:t>
            </a:r>
          </a:p>
          <a:p>
            <a:pPr lvl="1"/>
            <a:r>
              <a:rPr lang="en-US" altLang="zh-CN" dirty="0" smtClean="0"/>
              <a:t>Tunnels: IP-in-IP, GRE</a:t>
            </a:r>
          </a:p>
          <a:p>
            <a:pPr lvl="1"/>
            <a:r>
              <a:rPr lang="en-US" altLang="zh-CN" dirty="0" smtClean="0"/>
              <a:t>Traffic Control (Linux Like, Lite Ver.)</a:t>
            </a:r>
          </a:p>
          <a:p>
            <a:r>
              <a:rPr lang="en-US" altLang="zh-CN" sz="2800" b="1" dirty="0" smtClean="0"/>
              <a:t>Plan</a:t>
            </a:r>
          </a:p>
          <a:p>
            <a:pPr lvl="1"/>
            <a:r>
              <a:rPr lang="en-US" altLang="zh-CN" dirty="0" smtClean="0"/>
              <a:t>Big NIC (25G/40G) &amp; higher performance</a:t>
            </a:r>
          </a:p>
          <a:p>
            <a:pPr lvl="1"/>
            <a:r>
              <a:rPr lang="en-US" altLang="zh-CN" dirty="0" smtClean="0"/>
              <a:t>IPv6 Support</a:t>
            </a:r>
          </a:p>
          <a:p>
            <a:pPr lvl="1"/>
            <a:r>
              <a:rPr lang="en-US" altLang="zh-CN" dirty="0" smtClean="0"/>
              <a:t>Session Sharing</a:t>
            </a:r>
          </a:p>
          <a:p>
            <a:pPr lvl="1"/>
            <a:r>
              <a:rPr lang="en-US" altLang="zh-CN" dirty="0" smtClean="0"/>
              <a:t>SNAT: Traffic Isolation</a:t>
            </a:r>
          </a:p>
          <a:p>
            <a:pPr lvl="1"/>
            <a:r>
              <a:rPr lang="en-US" altLang="zh-CN" dirty="0" smtClean="0"/>
              <a:t>Session Logging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!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8" y="3228093"/>
            <a:ext cx="9583487" cy="23720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8798" y="2665396"/>
            <a:ext cx="52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github.com/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iqiyi/dpvs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Load Balancer Challenges</a:t>
            </a:r>
          </a:p>
          <a:p>
            <a:r>
              <a:rPr lang="en-US" altLang="zh-CN" dirty="0" smtClean="0"/>
              <a:t>Performance Bottleneck</a:t>
            </a:r>
          </a:p>
          <a:p>
            <a:r>
              <a:rPr lang="en-US" altLang="zh-CN" dirty="0"/>
              <a:t>H</a:t>
            </a:r>
            <a:r>
              <a:rPr lang="en-US" altLang="zh-CN" dirty="0" smtClean="0"/>
              <a:t>ow to Achieve High </a:t>
            </a:r>
            <a:r>
              <a:rPr lang="en-US" altLang="zh-CN" dirty="0"/>
              <a:t>P</a:t>
            </a:r>
            <a:r>
              <a:rPr lang="en-US" altLang="zh-CN" dirty="0" smtClean="0"/>
              <a:t>erformance</a:t>
            </a:r>
          </a:p>
          <a:p>
            <a:r>
              <a:rPr lang="en-US" altLang="zh-CN" dirty="0"/>
              <a:t>A</a:t>
            </a:r>
            <a:r>
              <a:rPr lang="en-US" altLang="zh-CN" dirty="0" smtClean="0"/>
              <a:t>rchitecture and Modules for DPVS</a:t>
            </a:r>
          </a:p>
          <a:p>
            <a:r>
              <a:rPr lang="en-US" altLang="zh-CN" dirty="0"/>
              <a:t>I</a:t>
            </a:r>
            <a:r>
              <a:rPr lang="en-US" altLang="zh-CN" dirty="0" smtClean="0"/>
              <a:t>mplementation Details </a:t>
            </a:r>
            <a:r>
              <a:rPr lang="en-US" altLang="zh-CN" smtClean="0"/>
              <a:t>and Examples</a:t>
            </a:r>
            <a:endParaRPr lang="en-US" altLang="zh-CN" dirty="0" smtClean="0"/>
          </a:p>
          <a:p>
            <a:r>
              <a:rPr lang="en-US" altLang="zh-CN" dirty="0" smtClean="0"/>
              <a:t>New Features &amp; Future Plan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 Challenges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en-US" altLang="zh-CN" b="1" dirty="0"/>
              <a:t>High Performance</a:t>
            </a:r>
          </a:p>
          <a:p>
            <a:pPr lvl="1"/>
            <a:r>
              <a:rPr lang="en-US" altLang="zh-CN" dirty="0"/>
              <a:t>Concurrency, Throughput, </a:t>
            </a:r>
            <a:r>
              <a:rPr lang="en-US" altLang="zh-CN" dirty="0" smtClean="0"/>
              <a:t>…</a:t>
            </a:r>
          </a:p>
          <a:p>
            <a:pPr lvl="1"/>
            <a:r>
              <a:rPr lang="en-US" altLang="zh-CN" dirty="0" smtClean="0"/>
              <a:t>Cost (less machines)</a:t>
            </a:r>
            <a:endParaRPr lang="en-US" altLang="zh-CN" b="1" dirty="0" smtClean="0"/>
          </a:p>
          <a:p>
            <a:r>
              <a:rPr lang="en-US" altLang="zh-CN" b="1" dirty="0" smtClean="0"/>
              <a:t>Various Use Cases</a:t>
            </a:r>
          </a:p>
          <a:p>
            <a:pPr lvl="1"/>
            <a:r>
              <a:rPr lang="en-US" altLang="zh-CN" dirty="0" smtClean="0"/>
              <a:t>Load Balancing (FNAT, DR, TUN)</a:t>
            </a:r>
          </a:p>
          <a:p>
            <a:pPr lvl="1"/>
            <a:r>
              <a:rPr lang="en-US" altLang="zh-CN" dirty="0" smtClean="0"/>
              <a:t>IDC Internet access (SNAT, GRE)</a:t>
            </a:r>
          </a:p>
          <a:p>
            <a:pPr lvl="1"/>
            <a:r>
              <a:rPr lang="en-US" altLang="zh-CN" dirty="0" smtClean="0"/>
              <a:t>Security Related</a:t>
            </a:r>
          </a:p>
          <a:p>
            <a:r>
              <a:rPr lang="en-US" altLang="zh-CN" b="1" dirty="0" smtClean="0"/>
              <a:t>Easy to Evolution</a:t>
            </a:r>
          </a:p>
          <a:p>
            <a:pPr lvl="1"/>
            <a:r>
              <a:rPr lang="en-US" altLang="zh-CN" dirty="0"/>
              <a:t>Development &amp; Customization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Maintain &amp; Bug Fixing</a:t>
            </a:r>
            <a:r>
              <a:rPr lang="zh-CN" altLang="en-US" dirty="0"/>
              <a:t> </a:t>
            </a:r>
            <a:r>
              <a:rPr lang="en-US" altLang="zh-CN" dirty="0" smtClean="0"/>
              <a:t>&amp; Deployment.</a:t>
            </a:r>
          </a:p>
          <a:p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58" y="1246881"/>
            <a:ext cx="4808710" cy="46783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3" y="3626449"/>
            <a:ext cx="3611291" cy="23454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Kernel Based LB Not That Fast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71600"/>
            <a:ext cx="5754771" cy="4659923"/>
          </a:xfrm>
        </p:spPr>
        <p:txBody>
          <a:bodyPr/>
          <a:lstStyle/>
          <a:p>
            <a:r>
              <a:rPr lang="en-US" altLang="zh-CN" b="1" dirty="0"/>
              <a:t>Kernel is the </a:t>
            </a:r>
            <a:r>
              <a:rPr lang="en-US" altLang="zh-CN" b="1" dirty="0" smtClean="0"/>
              <a:t>bottleneck ?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(LVS/2.6.32)</a:t>
            </a:r>
            <a:endParaRPr lang="en-US" sz="1200" dirty="0" smtClean="0"/>
          </a:p>
          <a:p>
            <a:pPr lvl="1"/>
            <a:r>
              <a:rPr lang="en-US" dirty="0" smtClean="0"/>
              <a:t>Context Switching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Resource Sharing &amp; Locking</a:t>
            </a:r>
          </a:p>
          <a:p>
            <a:pPr lvl="1"/>
            <a:r>
              <a:rPr lang="en-US" dirty="0" smtClean="0"/>
              <a:t>IRQ Storm</a:t>
            </a:r>
          </a:p>
          <a:p>
            <a:pPr lvl="1"/>
            <a:r>
              <a:rPr lang="en-US" altLang="zh-CN" dirty="0"/>
              <a:t>Complicated Features </a:t>
            </a:r>
            <a:r>
              <a:rPr lang="en-US" altLang="zh-CN" dirty="0" smtClean="0"/>
              <a:t>(</a:t>
            </a:r>
            <a:r>
              <a:rPr lang="en-US" dirty="0" smtClean="0"/>
              <a:t>Deep call-stack)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59564" y="5971926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Pic from </a:t>
            </a:r>
            <a:r>
              <a:rPr lang="en-US" altLang="zh-CN" dirty="0" smtClean="0">
                <a:hlinkClick r:id="rId3"/>
              </a:rPr>
              <a:t>google maglev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75229" y="5971926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Pic from </a:t>
            </a:r>
            <a:r>
              <a:rPr lang="en-US" altLang="zh-CN" dirty="0" err="1" smtClean="0">
                <a:hlinkClick r:id="rId4"/>
              </a:rPr>
              <a:t>mTCP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53" y="3626449"/>
            <a:ext cx="4767476" cy="23517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77505" y="1371600"/>
            <a:ext cx="5754771" cy="46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Kernel by-pass Tech</a:t>
            </a:r>
          </a:p>
          <a:p>
            <a:pPr lvl="1"/>
            <a:r>
              <a:rPr lang="en-US" altLang="zh-CN" dirty="0" smtClean="0"/>
              <a:t>Good aspect</a:t>
            </a:r>
          </a:p>
          <a:p>
            <a:pPr lvl="2"/>
            <a:r>
              <a:rPr lang="en-US" altLang="zh-CN" dirty="0" smtClean="0"/>
              <a:t>Performance, Easy Develop</a:t>
            </a:r>
            <a:r>
              <a:rPr lang="en-US" altLang="zh-CN" dirty="0"/>
              <a:t>, </a:t>
            </a:r>
            <a:r>
              <a:rPr lang="en-US" altLang="zh-CN" dirty="0" smtClean="0"/>
              <a:t>Adoption</a:t>
            </a:r>
            <a:r>
              <a:rPr lang="en-US" altLang="zh-CN" dirty="0"/>
              <a:t>, </a:t>
            </a:r>
            <a:r>
              <a:rPr lang="en-US" altLang="zh-CN" dirty="0" smtClean="0"/>
              <a:t>..</a:t>
            </a:r>
          </a:p>
          <a:p>
            <a:pPr lvl="1"/>
            <a:r>
              <a:rPr lang="en-US" dirty="0" smtClean="0"/>
              <a:t>Bad aspect </a:t>
            </a:r>
          </a:p>
          <a:p>
            <a:pPr lvl="2"/>
            <a:r>
              <a:rPr lang="en-US" dirty="0" smtClean="0"/>
              <a:t>Expensive, No Multi-purpose, No Utilities,</a:t>
            </a:r>
          </a:p>
          <a:p>
            <a:pPr lvl="2"/>
            <a:r>
              <a:rPr lang="en-US" dirty="0" smtClean="0"/>
              <a:t>Stable and 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High </a:t>
            </a:r>
            <a:r>
              <a:rPr lang="en-US" dirty="0"/>
              <a:t>P</a:t>
            </a:r>
            <a:r>
              <a:rPr lang="en-US" dirty="0" smtClean="0"/>
              <a:t>erformance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71600"/>
            <a:ext cx="5445659" cy="46599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Kernel </a:t>
            </a:r>
            <a:r>
              <a:rPr lang="en-US" altLang="zh-CN" b="1" dirty="0" smtClean="0"/>
              <a:t>by-pass Tech</a:t>
            </a:r>
            <a:endParaRPr lang="en-US" altLang="zh-CN" b="1" dirty="0"/>
          </a:p>
          <a:p>
            <a:pPr lvl="1"/>
            <a:r>
              <a:rPr lang="en-US" altLang="zh-CN" dirty="0" smtClean="0"/>
              <a:t>L2/L3 Forwarding</a:t>
            </a:r>
          </a:p>
          <a:p>
            <a:pPr lvl="1"/>
            <a:r>
              <a:rPr lang="en-US" altLang="zh-CN" dirty="0" smtClean="0"/>
              <a:t>Load Balancer</a:t>
            </a:r>
          </a:p>
          <a:p>
            <a:pPr lvl="1"/>
            <a:r>
              <a:rPr lang="en-US" altLang="zh-CN" dirty="0" smtClean="0"/>
              <a:t>HFT Case</a:t>
            </a:r>
          </a:p>
          <a:p>
            <a:r>
              <a:rPr lang="zh-CN" altLang="en-US" b="1" dirty="0" smtClean="0"/>
              <a:t>“</a:t>
            </a:r>
            <a:r>
              <a:rPr lang="en-US" altLang="zh-CN" b="1" dirty="0" smtClean="0"/>
              <a:t>Share-nothing</a:t>
            </a:r>
            <a:r>
              <a:rPr lang="zh-CN" altLang="en-US" b="1" dirty="0" smtClean="0"/>
              <a:t>”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CPU localization</a:t>
            </a:r>
          </a:p>
          <a:p>
            <a:pPr lvl="1"/>
            <a:r>
              <a:rPr lang="en-US" altLang="zh-CN" dirty="0" smtClean="0"/>
              <a:t>No share == no lock</a:t>
            </a:r>
          </a:p>
          <a:p>
            <a:r>
              <a:rPr lang="en-US" altLang="zh-CN" b="1" dirty="0" smtClean="0"/>
              <a:t>Avoid </a:t>
            </a:r>
            <a:r>
              <a:rPr lang="en-US" altLang="zh-CN" b="1" dirty="0"/>
              <a:t>Context </a:t>
            </a:r>
            <a:r>
              <a:rPr lang="en-US" altLang="zh-CN" b="1" dirty="0" smtClean="0"/>
              <a:t>Switch</a:t>
            </a:r>
          </a:p>
          <a:p>
            <a:pPr lvl="1"/>
            <a:r>
              <a:rPr lang="en-US" altLang="zh-CN" dirty="0" smtClean="0"/>
              <a:t>Queue/CPU/Task bonding</a:t>
            </a:r>
            <a:endParaRPr lang="en-US" altLang="zh-CN" dirty="0"/>
          </a:p>
          <a:p>
            <a:pPr lvl="1"/>
            <a:r>
              <a:rPr lang="en-US" altLang="zh-CN" dirty="0" smtClean="0"/>
              <a:t>Disable scheduling</a:t>
            </a:r>
          </a:p>
          <a:p>
            <a:r>
              <a:rPr lang="en-US" altLang="zh-CN" b="1" dirty="0" smtClean="0"/>
              <a:t>Polling vs. Interrupting</a:t>
            </a:r>
            <a:endParaRPr lang="en-US" altLang="zh-CN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55140" y="1371600"/>
            <a:ext cx="5445659" cy="46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Zero Copy</a:t>
            </a:r>
          </a:p>
          <a:p>
            <a:r>
              <a:rPr lang="en-US" altLang="zh-CN" b="1" dirty="0" smtClean="0"/>
              <a:t>Pre-allocated Cache</a:t>
            </a:r>
          </a:p>
          <a:p>
            <a:r>
              <a:rPr lang="en-US" altLang="zh-CN" b="1" dirty="0" smtClean="0"/>
              <a:t>NUMA Awareness</a:t>
            </a:r>
          </a:p>
          <a:p>
            <a:r>
              <a:rPr lang="en-US" altLang="zh-CN" b="1" dirty="0" err="1" smtClean="0"/>
              <a:t>Prefetch</a:t>
            </a:r>
            <a:r>
              <a:rPr lang="en-US" altLang="zh-CN" b="1" dirty="0" smtClean="0"/>
              <a:t>, Huge-page</a:t>
            </a:r>
          </a:p>
          <a:p>
            <a:r>
              <a:rPr lang="en-US" altLang="zh-CN" b="1" dirty="0" smtClean="0"/>
              <a:t>… …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740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7" y="1313262"/>
            <a:ext cx="4167599" cy="53211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0" y="539917"/>
            <a:ext cx="11122795" cy="706964"/>
          </a:xfrm>
        </p:spPr>
        <p:txBody>
          <a:bodyPr/>
          <a:lstStyle/>
          <a:p>
            <a:r>
              <a:rPr lang="en-US" dirty="0" smtClean="0"/>
              <a:t>DPVS: </a:t>
            </a:r>
            <a:r>
              <a:rPr lang="en-US" dirty="0" smtClean="0"/>
              <a:t>high </a:t>
            </a:r>
            <a:r>
              <a:rPr lang="en-US" dirty="0" smtClean="0"/>
              <a:t>performance LB based on DPDK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9" name="内容占位符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7" y="1419620"/>
            <a:ext cx="1360897" cy="320722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99" y="1899535"/>
            <a:ext cx="4591691" cy="41725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67499" y="2000624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Master/Worker Model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7115752" y="2653278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NIC Queue/CPU Bonding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635443" y="3265361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User-land Lite IP-Stack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7291280" y="3937130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Lockless for Key Data</a:t>
            </a:r>
            <a:endParaRPr lang="zh-CN" altLang="en-US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528041" y="4589784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Lockless Inter-core </a:t>
            </a:r>
            <a:r>
              <a:rPr lang="en-US" altLang="zh-CN" b="1" dirty="0" err="1" smtClean="0"/>
              <a:t>Msg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301875" y="526155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All-in-One Functional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842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DPVS: Function Modules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6" y="1327183"/>
            <a:ext cx="8091074" cy="5014075"/>
          </a:xfrm>
        </p:spPr>
      </p:pic>
    </p:spTree>
    <p:extLst>
      <p:ext uri="{BB962C8B-B14F-4D97-AF65-F5344CB8AC3E}">
        <p14:creationId xmlns:p14="http://schemas.microsoft.com/office/powerpoint/2010/main" val="33342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 Queues &amp; CPU Bonding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67" y="1814484"/>
            <a:ext cx="9678465" cy="39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54" y="1708417"/>
            <a:ext cx="8845446" cy="42218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IDC Friendly: </a:t>
            </a:r>
            <a:r>
              <a:rPr lang="en-US" dirty="0" smtClean="0"/>
              <a:t>Virtual Devices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2132</TotalTime>
  <Words>387</Words>
  <Application>Microsoft Office PowerPoint</Application>
  <PresentationFormat>宽屏</PresentationFormat>
  <Paragraphs>104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DPDK Accelerated Load Balancer</vt:lpstr>
      <vt:lpstr>Agenda</vt:lpstr>
      <vt:lpstr>Load Balancer Challenges</vt:lpstr>
      <vt:lpstr>Why Kernel Based LB Not That Fast ?</vt:lpstr>
      <vt:lpstr>How to Achieve High Performance ?</vt:lpstr>
      <vt:lpstr>DPVS: high performance LB based on DPDK</vt:lpstr>
      <vt:lpstr>DPVS: Function Modules</vt:lpstr>
      <vt:lpstr>NIC Queues &amp; CPU Bonding</vt:lpstr>
      <vt:lpstr>IDC Friendly: Virtual Devices</vt:lpstr>
      <vt:lpstr>QUIC Support: UOA and ConHash</vt:lpstr>
      <vt:lpstr>Something new &amp; future</vt:lpstr>
      <vt:lpstr>Thanks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</cp:keywords>
  <cp:lastModifiedBy>陈雷（raychen）-技术产品中心</cp:lastModifiedBy>
  <cp:revision>305</cp:revision>
  <dcterms:created xsi:type="dcterms:W3CDTF">2017-11-15T17:31:17Z</dcterms:created>
  <dcterms:modified xsi:type="dcterms:W3CDTF">2018-06-15T03:18:13Z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2017-11-15 17:40:53Z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