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8" r:id="rId5"/>
    <p:sldId id="269" r:id="rId6"/>
    <p:sldId id="282" r:id="rId7"/>
    <p:sldId id="270" r:id="rId8"/>
    <p:sldId id="271" r:id="rId9"/>
    <p:sldId id="272" r:id="rId10"/>
    <p:sldId id="283" r:id="rId11"/>
    <p:sldId id="273" r:id="rId12"/>
    <p:sldId id="274" r:id="rId13"/>
    <p:sldId id="275" r:id="rId14"/>
    <p:sldId id="284" r:id="rId15"/>
    <p:sldId id="276" r:id="rId16"/>
    <p:sldId id="277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230"/>
    <a:srgbClr val="4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87309"/>
  </p:normalViewPr>
  <p:slideViewPr>
    <p:cSldViewPr snapToGrid="0">
      <p:cViewPr>
        <p:scale>
          <a:sx n="108" d="100"/>
          <a:sy n="108" d="100"/>
        </p:scale>
        <p:origin x="400" y="656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92D71-325A-874A-BFB0-B308CF06C71B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6200A-578B-504B-A16A-DAC6A2C78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200A-578B-504B-A16A-DAC6A2C78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DPDK is absolutely the Keystone of NFV!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200A-578B-504B-A16A-DAC6A2C78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be deleted </a:t>
            </a:r>
            <a:r>
              <a:rPr lang="en-US" dirty="0" err="1" smtClean="0"/>
              <a:t>utimately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200A-578B-504B-A16A-DAC6A2C785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identification: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 over MPLS, RFC448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mac-in-mac encapsulation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ingress label identifies service instance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egress label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200A-578B-504B-A16A-DAC6A2C785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200A-578B-504B-A16A-DAC6A2C785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200A-578B-504B-A16A-DAC6A2C785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7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2259104" y="17084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5608592" y="1744324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3146960"/>
            <a:ext cx="3203878" cy="53180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ink </a:t>
            </a:r>
            <a:r>
              <a:rPr lang="en-US" dirty="0"/>
              <a:t>l</a:t>
            </a:r>
            <a:r>
              <a:rPr lang="en-US" dirty="0" smtClean="0"/>
              <a:t>evel network slicing with DPDK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Jiezheng@vmware.com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smtClean="0"/>
              <a:t>and Perspectives</a:t>
            </a:r>
          </a:p>
          <a:p>
            <a:r>
              <a:rPr lang="en-US" dirty="0" smtClean="0"/>
              <a:t>Framework Overview</a:t>
            </a:r>
          </a:p>
          <a:p>
            <a:r>
              <a:rPr lang="en-US" b="1" dirty="0" smtClean="0"/>
              <a:t>Reference VNF: L2 </a:t>
            </a:r>
            <a:r>
              <a:rPr lang="en-US" b="1" dirty="0" err="1" smtClean="0"/>
              <a:t>vSwitch</a:t>
            </a:r>
            <a:endParaRPr lang="en-US" b="1" dirty="0" smtClean="0"/>
          </a:p>
          <a:p>
            <a:r>
              <a:rPr lang="en-US" dirty="0" smtClean="0"/>
              <a:t>Experimental </a:t>
            </a:r>
            <a:r>
              <a:rPr lang="en-US" dirty="0"/>
              <a:t>data and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VNF: </a:t>
            </a:r>
            <a:r>
              <a:rPr lang="en-US" dirty="0" err="1" smtClean="0"/>
              <a:t>vSwitch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246881"/>
            <a:ext cx="9583381" cy="23414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description: </a:t>
            </a:r>
          </a:p>
          <a:p>
            <a:pPr lvl="1"/>
            <a:r>
              <a:rPr lang="en-US" dirty="0" smtClean="0"/>
              <a:t>an end-to-end network slice that features bridging among any LA</a:t>
            </a:r>
            <a:r>
              <a:rPr lang="en-US" dirty="0"/>
              <a:t>N</a:t>
            </a:r>
            <a:r>
              <a:rPr lang="en-US" dirty="0" smtClean="0"/>
              <a:t> segments.</a:t>
            </a:r>
          </a:p>
          <a:p>
            <a:r>
              <a:rPr lang="en-US" dirty="0" smtClean="0"/>
              <a:t>VNF components: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dge </a:t>
            </a:r>
            <a:r>
              <a:rPr lang="en-US" dirty="0" err="1" smtClean="0"/>
              <a:t>vSwitch</a:t>
            </a:r>
            <a:r>
              <a:rPr lang="en-US" dirty="0" smtClean="0"/>
              <a:t> </a:t>
            </a:r>
            <a:r>
              <a:rPr lang="en-US" dirty="0" err="1" smtClean="0"/>
              <a:t>vnfc</a:t>
            </a:r>
            <a:r>
              <a:rPr lang="en-US" dirty="0" smtClean="0"/>
              <a:t>: external network access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ore </a:t>
            </a:r>
            <a:r>
              <a:rPr lang="en-US" dirty="0" err="1" smtClean="0"/>
              <a:t>vSwitch</a:t>
            </a:r>
            <a:r>
              <a:rPr lang="en-US" dirty="0" smtClean="0"/>
              <a:t> </a:t>
            </a:r>
            <a:r>
              <a:rPr lang="en-US" dirty="0" err="1" smtClean="0"/>
              <a:t>vnfc</a:t>
            </a:r>
            <a:r>
              <a:rPr lang="en-US" dirty="0" smtClean="0"/>
              <a:t>: concatenate any two adjacent VNFCs.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934" y="3623923"/>
            <a:ext cx="7436995" cy="27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smtClean="0"/>
              <a:t>VNF: </a:t>
            </a:r>
            <a:r>
              <a:rPr lang="en-US" dirty="0" err="1"/>
              <a:t>vSwitch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9481" y="1246881"/>
            <a:ext cx="9583381" cy="4050323"/>
          </a:xfrm>
        </p:spPr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atapath</a:t>
            </a:r>
            <a:r>
              <a:rPr lang="en-US" dirty="0" smtClean="0"/>
              <a:t>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37" y="1885020"/>
            <a:ext cx="10724830" cy="42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smtClean="0"/>
              <a:t>VNF: </a:t>
            </a:r>
            <a:r>
              <a:rPr lang="en-US" dirty="0" err="1"/>
              <a:t>vSwitch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361768"/>
            <a:ext cx="5475009" cy="585019"/>
          </a:xfrm>
        </p:spPr>
        <p:txBody>
          <a:bodyPr/>
          <a:lstStyle/>
          <a:p>
            <a:r>
              <a:rPr lang="en-US" altLang="zh-CN" dirty="0" err="1" smtClean="0"/>
              <a:t>vSwitching</a:t>
            </a:r>
            <a:r>
              <a:rPr lang="en-US" altLang="zh-CN" dirty="0" smtClean="0"/>
              <a:t> processing complexity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58236"/>
              </p:ext>
            </p:extLst>
          </p:nvPr>
        </p:nvGraphicFramePr>
        <p:xfrm>
          <a:off x="805619" y="1946787"/>
          <a:ext cx="1075774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370"/>
                <a:gridCol w="4857008"/>
                <a:gridCol w="4156364"/>
              </a:tblGrid>
              <a:tr h="351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Items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Spatial complexity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Temporal complexity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72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-input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2^12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entries per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interface 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o(1) to find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distribution entry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191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e-line-forward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&lt;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vlan,interface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entry and 1 &lt;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label,nhlfe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entry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o(1) to find the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fwd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entries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655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-forward 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&lt;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vlan,interface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and 64 &lt;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label,nhlfe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and 2^16 fib base entry per e-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[n/48,n] fib entry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O(m/48) to find the mac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fwd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entry, where m is the average hash bucket’s list length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27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-input 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2^20 label entries per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interface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O(1) to find label distribution entry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655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-input 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2^20 label entries per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interface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o(1) to find unicast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fwd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nhlfe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o(n) to enumerate multicast entries where n by default set to 64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smtClean="0"/>
              <a:t>and Perspectives</a:t>
            </a:r>
          </a:p>
          <a:p>
            <a:r>
              <a:rPr lang="en-US" dirty="0" smtClean="0"/>
              <a:t>Framework Overview</a:t>
            </a:r>
          </a:p>
          <a:p>
            <a:r>
              <a:rPr lang="en-US" dirty="0" smtClean="0"/>
              <a:t>Reference VNF: L2 </a:t>
            </a:r>
            <a:r>
              <a:rPr lang="en-US" dirty="0" err="1" smtClean="0"/>
              <a:t>vSwitch</a:t>
            </a:r>
            <a:endParaRPr lang="en-US" dirty="0" smtClean="0"/>
          </a:p>
          <a:p>
            <a:r>
              <a:rPr lang="en-US" b="1" dirty="0" smtClean="0"/>
              <a:t>Experimental </a:t>
            </a:r>
            <a:r>
              <a:rPr lang="en-US" b="1" dirty="0"/>
              <a:t>data and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Performace</a:t>
            </a:r>
            <a:r>
              <a:rPr lang="en-US" dirty="0" smtClean="0"/>
              <a:t>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339933"/>
            <a:ext cx="9583381" cy="4277096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edge </a:t>
            </a:r>
            <a:r>
              <a:rPr lang="en-US" dirty="0" err="1" smtClean="0"/>
              <a:t>vSwitch</a:t>
            </a:r>
            <a:r>
              <a:rPr lang="en-US" dirty="0" smtClean="0"/>
              <a:t> </a:t>
            </a:r>
            <a:r>
              <a:rPr lang="en-US" dirty="0" err="1" smtClean="0"/>
              <a:t>vnfc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~14Mpps per core for E-LINE service traffic </a:t>
            </a:r>
            <a:r>
              <a:rPr lang="en-US" dirty="0"/>
              <a:t>pattern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~12Mpps per core for E-LAN unicast traffic </a:t>
            </a:r>
            <a:r>
              <a:rPr lang="en-US" dirty="0"/>
              <a:t>pattern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~12Mpps per core for E-LAN BUM traffic </a:t>
            </a:r>
            <a:r>
              <a:rPr lang="en-US" dirty="0"/>
              <a:t>pattern</a:t>
            </a:r>
            <a:r>
              <a:rPr lang="en-US" dirty="0" smtClean="0"/>
              <a:t>.</a:t>
            </a:r>
          </a:p>
          <a:p>
            <a:r>
              <a:rPr lang="en-US" dirty="0"/>
              <a:t>F</a:t>
            </a:r>
            <a:r>
              <a:rPr lang="en-US" dirty="0" smtClean="0"/>
              <a:t>or core </a:t>
            </a:r>
            <a:r>
              <a:rPr lang="en-US" dirty="0" err="1" smtClean="0"/>
              <a:t>vSwitch</a:t>
            </a:r>
            <a:r>
              <a:rPr lang="en-US" dirty="0" smtClean="0"/>
              <a:t> </a:t>
            </a:r>
            <a:r>
              <a:rPr lang="en-US" dirty="0" err="1" smtClean="0"/>
              <a:t>vnfc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~14Mpps per core for unicast traffic pattern.</a:t>
            </a:r>
          </a:p>
          <a:p>
            <a:pPr lvl="1"/>
            <a:r>
              <a:rPr lang="en-US" dirty="0"/>
              <a:t>&gt;</a:t>
            </a:r>
            <a:r>
              <a:rPr lang="en-US" dirty="0" smtClean="0"/>
              <a:t>8Mpps per core for multicast traffic pattern with at most 8 branches.</a:t>
            </a:r>
          </a:p>
          <a:p>
            <a:r>
              <a:rPr lang="en-US" dirty="0" smtClean="0"/>
              <a:t>Latency:</a:t>
            </a:r>
          </a:p>
          <a:p>
            <a:pPr lvl="1"/>
            <a:r>
              <a:rPr lang="en-US" dirty="0"/>
              <a:t>average latency </a:t>
            </a:r>
            <a:r>
              <a:rPr lang="en-US" dirty="0" smtClean="0"/>
              <a:t> ~20 </a:t>
            </a:r>
            <a:r>
              <a:rPr lang="en-US" dirty="0" err="1" smtClean="0"/>
              <a:t>usec</a:t>
            </a:r>
            <a:r>
              <a:rPr lang="en-US" dirty="0" smtClean="0"/>
              <a:t> for E-LINE/E-LAN unicast traffic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latency ~25 </a:t>
            </a:r>
            <a:r>
              <a:rPr lang="en-US" dirty="0" err="1" smtClean="0"/>
              <a:t>usec</a:t>
            </a:r>
            <a:r>
              <a:rPr lang="en-US" dirty="0" smtClean="0"/>
              <a:t> for E-LAN multicast traffic.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9481" y="5885871"/>
            <a:ext cx="85295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compute: Intel(R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Xeon(R) CPU E5-2630 v3 @ 2.40GHz with 20M L3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cache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network:  Intel Xl710 dual ports. 4 virtual functions for each port.</a:t>
            </a:r>
          </a:p>
        </p:txBody>
      </p:sp>
    </p:spTree>
    <p:extLst>
      <p:ext uri="{BB962C8B-B14F-4D97-AF65-F5344CB8AC3E}">
        <p14:creationId xmlns:p14="http://schemas.microsoft.com/office/powerpoint/2010/main" val="15994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481" y="1506187"/>
                <a:ext cx="9583381" cy="4811486"/>
              </a:xfrm>
            </p:spPr>
            <p:txBody>
              <a:bodyPr/>
              <a:lstStyle/>
              <a:p>
                <a:r>
                  <a:rPr lang="en-US" dirty="0" smtClean="0"/>
                  <a:t>Overall latency evaluation(on an end-to-end basis)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baseline="-25000" smtClean="0">
                        <a:latin typeface="Cambria Math" charset="0"/>
                      </a:rPr>
                      <m:t>𝑜𝑣𝑒𝑟𝑎𝑙𝑙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𝐷𝑡𝑜𝑝</m:t>
                    </m:r>
                    <m:r>
                      <a:rPr lang="en-US" b="0" i="1" baseline="-25000" smtClean="0">
                        <a:latin typeface="Cambria Math" charset="0"/>
                      </a:rPr>
                      <m:t>𝑜𝑙𝑜𝑔𝑦</m:t>
                    </m:r>
                    <m:r>
                      <a:rPr lang="en-US" b="0" i="0" baseline="-25000" smtClean="0">
                        <a:latin typeface="Cambria Math" charset="0"/>
                      </a:rPr>
                      <m:t>  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𝑣𝑛𝑓𝑐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  <m:r>
                          <a:rPr lang="en-US" i="1" baseline="-25000">
                            <a:latin typeface="Cambria Math" charset="0"/>
                          </a:rPr>
                          <m:t>𝑡𝑜𝑝𝑜𝑙𝑜𝑔𝑦</m:t>
                        </m:r>
                        <m: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×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𝐿𝑖𝑛𝑓𝑟𝑎</m:t>
                    </m:r>
                  </m:oMath>
                </a14:m>
                <a:endParaRPr lang="en-US" b="0" i="1" baseline="-25000" dirty="0" smtClean="0"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US" dirty="0" smtClean="0"/>
                  <a:t>orchestration policy: </a:t>
                </a:r>
              </a:p>
              <a:p>
                <a:pPr lvl="2"/>
                <a:r>
                  <a:rPr lang="en-US" dirty="0" smtClean="0"/>
                  <a:t>network resource oriented.</a:t>
                </a:r>
              </a:p>
              <a:p>
                <a:pPr lvl="2"/>
                <a:r>
                  <a:rPr lang="en-US" dirty="0"/>
                  <a:t>s</a:t>
                </a:r>
                <a:r>
                  <a:rPr lang="en-US" dirty="0" smtClean="0"/>
                  <a:t>pan least LAN segments.</a:t>
                </a:r>
              </a:p>
              <a:p>
                <a:r>
                  <a:rPr lang="en-US" dirty="0" smtClean="0"/>
                  <a:t>Resource overuse(on a per-link basis).</a:t>
                </a:r>
              </a:p>
              <a:p>
                <a:pPr lvl="1"/>
                <a:r>
                  <a:rPr lang="en-US" dirty="0" smtClean="0"/>
                  <a:t>on the premise of network resource (virtual function) </a:t>
                </a:r>
                <a:r>
                  <a:rPr lang="en-US" dirty="0"/>
                  <a:t>quantification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preserve links for critical service to avoid oversubscription.</a:t>
                </a:r>
              </a:p>
              <a:p>
                <a:pPr lvl="1"/>
                <a:r>
                  <a:rPr lang="en-US" dirty="0" smtClean="0"/>
                  <a:t>current policy: static allocation.</a:t>
                </a:r>
              </a:p>
              <a:p>
                <a:r>
                  <a:rPr lang="en-US" dirty="0" smtClean="0"/>
                  <a:t>Envisaged VNF Availability:</a:t>
                </a:r>
              </a:p>
              <a:p>
                <a:pPr lvl="1"/>
                <a:r>
                  <a:rPr lang="en-US" dirty="0" smtClean="0"/>
                  <a:t>Multiple service copies(active-standby/ECMP) with service monitoring?</a:t>
                </a:r>
              </a:p>
              <a:p>
                <a:pPr lvl="1"/>
                <a:r>
                  <a:rPr lang="en-US" dirty="0" smtClean="0"/>
                  <a:t>per-hop availability?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81" y="1506187"/>
                <a:ext cx="9583381" cy="4811486"/>
              </a:xfrm>
              <a:blipFill rotWithShape="0">
                <a:blip r:embed="rId3"/>
                <a:stretch>
                  <a:fillRect l="-445" t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7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212" y="1531918"/>
            <a:ext cx="2826327" cy="1398704"/>
          </a:xfrm>
        </p:spPr>
        <p:txBody>
          <a:bodyPr/>
          <a:lstStyle/>
          <a:p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Background </a:t>
            </a:r>
            <a:r>
              <a:rPr lang="en-US" b="1" dirty="0" smtClean="0"/>
              <a:t>and Perspectives</a:t>
            </a:r>
          </a:p>
          <a:p>
            <a:r>
              <a:rPr lang="en-US" dirty="0" smtClean="0"/>
              <a:t>Framework Overview</a:t>
            </a:r>
          </a:p>
          <a:p>
            <a:r>
              <a:rPr lang="en-US" dirty="0" smtClean="0"/>
              <a:t>Reference VNF: L2 </a:t>
            </a:r>
            <a:r>
              <a:rPr lang="en-US" dirty="0" err="1" smtClean="0"/>
              <a:t>vSwitch</a:t>
            </a:r>
            <a:endParaRPr lang="en-US" dirty="0" smtClean="0"/>
          </a:p>
          <a:p>
            <a:r>
              <a:rPr lang="en-US" dirty="0" smtClean="0"/>
              <a:t>Experimental </a:t>
            </a:r>
            <a:r>
              <a:rPr lang="en-US" dirty="0"/>
              <a:t>data and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399735"/>
            <a:ext cx="9583381" cy="4050323"/>
          </a:xfrm>
        </p:spPr>
        <p:txBody>
          <a:bodyPr/>
          <a:lstStyle/>
          <a:p>
            <a:r>
              <a:rPr lang="en-US" altLang="zh-CN" dirty="0" smtClean="0"/>
              <a:t>What is Network Slicing?</a:t>
            </a:r>
          </a:p>
          <a:p>
            <a:endParaRPr lang="en-US" altLang="zh-CN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1810579"/>
            <a:ext cx="9992139" cy="49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636643"/>
            <a:ext cx="10422345" cy="4671391"/>
          </a:xfrm>
        </p:spPr>
        <p:txBody>
          <a:bodyPr>
            <a:norm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etwork slicing leverages NFV and(or) SDN!</a:t>
            </a:r>
          </a:p>
          <a:p>
            <a:r>
              <a:rPr lang="en-US" sz="2800" dirty="0" smtClean="0"/>
              <a:t>service </a:t>
            </a:r>
            <a:r>
              <a:rPr lang="en-US" altLang="zh-CN" sz="2800" dirty="0" smtClean="0"/>
              <a:t>criticality: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ighly performed (low latency and high bandwidth)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ighly available(service continuity)</a:t>
            </a:r>
          </a:p>
          <a:p>
            <a:pPr lvl="1"/>
            <a:r>
              <a:rPr lang="mr-IN" sz="2400" dirty="0" smtClean="0"/>
              <a:t>…</a:t>
            </a:r>
            <a:r>
              <a:rPr lang="en-US" sz="2400" dirty="0" smtClean="0"/>
              <a:t> 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r>
              <a:rPr lang="en-US" sz="2800" dirty="0"/>
              <a:t>w</a:t>
            </a:r>
            <a:r>
              <a:rPr lang="en-US" sz="2800" dirty="0" smtClean="0"/>
              <a:t>hat we do to build the virtual (still as infrastructure) network?</a:t>
            </a:r>
          </a:p>
        </p:txBody>
      </p:sp>
    </p:spTree>
    <p:extLst>
      <p:ext uri="{BB962C8B-B14F-4D97-AF65-F5344CB8AC3E}">
        <p14:creationId xmlns:p14="http://schemas.microsoft.com/office/powerpoint/2010/main" val="3841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9481" y="1636643"/>
            <a:ext cx="11243980" cy="4671391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irtual networks run atop COTS switches and servers.</a:t>
            </a:r>
            <a:endParaRPr lang="en-US" dirty="0"/>
          </a:p>
          <a:p>
            <a:r>
              <a:rPr lang="en-US" altLang="zh-CN" dirty="0" smtClean="0"/>
              <a:t>p</a:t>
            </a:r>
            <a:r>
              <a:rPr lang="en-US" dirty="0" smtClean="0"/>
              <a:t>hilosophy: the nearer the VNF approaches the infrastructure network, the less overhead probably will be.</a:t>
            </a:r>
          </a:p>
          <a:p>
            <a:pPr lvl="1"/>
            <a:r>
              <a:rPr lang="en-US" dirty="0" smtClean="0"/>
              <a:t>no virtual switch in hypervisor domain.</a:t>
            </a:r>
          </a:p>
          <a:p>
            <a:pPr lvl="1"/>
            <a:r>
              <a:rPr lang="en-US" altLang="zh-CN" dirty="0" err="1" smtClean="0"/>
              <a:t>VNFc</a:t>
            </a:r>
            <a:r>
              <a:rPr lang="en-US" altLang="zh-CN" dirty="0" smtClean="0"/>
              <a:t>(trusted environment) take responsibility of physical resource partitioning.</a:t>
            </a:r>
          </a:p>
          <a:p>
            <a:r>
              <a:rPr lang="en-US" dirty="0" smtClean="0"/>
              <a:t>how we make it ?</a:t>
            </a:r>
          </a:p>
          <a:p>
            <a:pPr lvl="1"/>
            <a:r>
              <a:rPr lang="en-US" dirty="0" smtClean="0"/>
              <a:t>in SDDC, topology is known and controlled.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alculate virtual network topology(quantify the network)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efine virtual network topology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nforce </a:t>
            </a:r>
            <a:r>
              <a:rPr lang="en-US" altLang="zh-CN" dirty="0" smtClean="0"/>
              <a:t>traffic forwarding with deterministic path.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7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smtClean="0"/>
              <a:t>and Perspectives</a:t>
            </a:r>
          </a:p>
          <a:p>
            <a:r>
              <a:rPr lang="en-US" b="1" dirty="0" smtClean="0"/>
              <a:t>Framework Overview</a:t>
            </a:r>
          </a:p>
          <a:p>
            <a:r>
              <a:rPr lang="en-US" dirty="0" smtClean="0"/>
              <a:t>Reference VNF: L2 </a:t>
            </a:r>
            <a:r>
              <a:rPr lang="en-US" dirty="0" err="1" smtClean="0"/>
              <a:t>vSwitch</a:t>
            </a:r>
            <a:endParaRPr lang="en-US" dirty="0" smtClean="0"/>
          </a:p>
          <a:p>
            <a:r>
              <a:rPr lang="en-US" dirty="0" smtClean="0"/>
              <a:t>Experimental </a:t>
            </a:r>
            <a:r>
              <a:rPr lang="en-US" dirty="0"/>
              <a:t>data and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91" y="2951396"/>
            <a:ext cx="6406538" cy="356496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7396" y="1543879"/>
            <a:ext cx="8023702" cy="248478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esource inventory</a:t>
            </a:r>
          </a:p>
          <a:p>
            <a:pPr lvl="1"/>
            <a:r>
              <a:rPr lang="en-US" altLang="zh-CN" dirty="0" smtClean="0"/>
              <a:t>infrastructure network can be multi-segmented</a:t>
            </a:r>
          </a:p>
          <a:p>
            <a:pPr lvl="1"/>
            <a:r>
              <a:rPr lang="en-US" altLang="zh-CN" dirty="0" smtClean="0"/>
              <a:t>every segment is a </a:t>
            </a:r>
            <a:r>
              <a:rPr lang="en-US" altLang="zh-CN" dirty="0" err="1" smtClean="0"/>
              <a:t>lan</a:t>
            </a:r>
            <a:r>
              <a:rPr lang="en-US" altLang="zh-CN" dirty="0" smtClean="0"/>
              <a:t> zone</a:t>
            </a:r>
          </a:p>
          <a:p>
            <a:pPr lvl="1"/>
            <a:r>
              <a:rPr lang="en-US" altLang="zh-CN" dirty="0" smtClean="0"/>
              <a:t>every segment can employ its own L2 technology</a:t>
            </a:r>
          </a:p>
          <a:p>
            <a:pPr lvl="2"/>
            <a:r>
              <a:rPr lang="en-US" altLang="zh-CN" dirty="0" smtClean="0"/>
              <a:t>STP</a:t>
            </a:r>
          </a:p>
          <a:p>
            <a:pPr lvl="2"/>
            <a:r>
              <a:rPr lang="en-US" altLang="zh-CN" dirty="0" smtClean="0"/>
              <a:t>SPB</a:t>
            </a:r>
          </a:p>
          <a:p>
            <a:pPr lvl="2"/>
            <a:r>
              <a:rPr lang="en-US" altLang="zh-CN" dirty="0" smtClean="0"/>
              <a:t>TRILL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6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7396" y="1543879"/>
            <a:ext cx="9145961" cy="2484782"/>
          </a:xfrm>
        </p:spPr>
        <p:txBody>
          <a:bodyPr>
            <a:normAutofit/>
          </a:bodyPr>
          <a:lstStyle/>
          <a:p>
            <a:r>
              <a:rPr lang="en-US" altLang="zh-CN" dirty="0"/>
              <a:t>l</a:t>
            </a:r>
            <a:r>
              <a:rPr lang="en-US" altLang="zh-CN" dirty="0" smtClean="0"/>
              <a:t>ogical topology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structure</a:t>
            </a:r>
          </a:p>
          <a:p>
            <a:pPr lvl="1"/>
            <a:r>
              <a:rPr lang="en-US" altLang="zh-CN" dirty="0" err="1" smtClean="0"/>
              <a:t>vnf</a:t>
            </a:r>
            <a:r>
              <a:rPr lang="en-US" altLang="zh-CN" dirty="0" smtClean="0"/>
              <a:t> container attaches physical links to infrastructure network(more likely SR-IOV VF).</a:t>
            </a:r>
          </a:p>
          <a:p>
            <a:pPr lvl="1"/>
            <a:r>
              <a:rPr lang="en-US" altLang="zh-CN" dirty="0" err="1"/>
              <a:t>n</a:t>
            </a:r>
            <a:r>
              <a:rPr lang="en-US" altLang="zh-CN" dirty="0" err="1" smtClean="0"/>
              <a:t>eighborship</a:t>
            </a:r>
            <a:r>
              <a:rPr lang="en-US" altLang="zh-CN" dirty="0" smtClean="0"/>
              <a:t>: any two physical links which are attached to the same </a:t>
            </a:r>
            <a:r>
              <a:rPr lang="en-US" altLang="zh-CN" dirty="0" err="1" smtClean="0"/>
              <a:t>lan</a:t>
            </a:r>
            <a:r>
              <a:rPr lang="en-US" altLang="zh-CN" dirty="0" smtClean="0"/>
              <a:t> segment are paired as neighbors.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359" y="3443838"/>
            <a:ext cx="7193348" cy="30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7396" y="1543879"/>
            <a:ext cx="9145961" cy="464488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irtual network service to ease service chaining.</a:t>
            </a:r>
          </a:p>
          <a:p>
            <a:r>
              <a:rPr lang="en-US" altLang="zh-CN" dirty="0" smtClean="0"/>
              <a:t>pseudo wire service: </a:t>
            </a:r>
            <a:r>
              <a:rPr lang="en-US" altLang="zh-CN" dirty="0" err="1" smtClean="0"/>
              <a:t>ethernet</a:t>
            </a:r>
            <a:r>
              <a:rPr lang="en-US" altLang="zh-CN" dirty="0" smtClean="0"/>
              <a:t>-line(E-LINE)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oint to point shorted path (</a:t>
            </a:r>
            <a:r>
              <a:rPr lang="en-US" altLang="zh-CN" dirty="0" err="1" smtClean="0"/>
              <a:t>Dijkstra’s</a:t>
            </a:r>
            <a:r>
              <a:rPr lang="en-US" altLang="zh-CN" dirty="0" smtClean="0"/>
              <a:t> Algorithm)</a:t>
            </a:r>
          </a:p>
          <a:p>
            <a:pPr lvl="1"/>
            <a:r>
              <a:rPr lang="en-US" altLang="zh-CN" dirty="0" smtClean="0"/>
              <a:t>(direct/label) forwarding</a:t>
            </a:r>
          </a:p>
          <a:p>
            <a:r>
              <a:rPr lang="en-US" altLang="zh-CN" dirty="0"/>
              <a:t>p</a:t>
            </a:r>
            <a:r>
              <a:rPr lang="en-US" altLang="zh-CN" dirty="0" smtClean="0"/>
              <a:t>seudo </a:t>
            </a:r>
            <a:r>
              <a:rPr lang="en-US" altLang="zh-CN" dirty="0" err="1" smtClean="0"/>
              <a:t>lan</a:t>
            </a:r>
            <a:r>
              <a:rPr lang="en-US" altLang="zh-CN" dirty="0" smtClean="0"/>
              <a:t> service: </a:t>
            </a:r>
            <a:r>
              <a:rPr lang="en-US" altLang="zh-CN" dirty="0" err="1" smtClean="0"/>
              <a:t>ethernet-lan</a:t>
            </a:r>
            <a:r>
              <a:rPr lang="en-US" altLang="zh-CN" dirty="0" smtClean="0"/>
              <a:t>(E-LAN)</a:t>
            </a:r>
          </a:p>
          <a:p>
            <a:pPr lvl="1"/>
            <a:r>
              <a:rPr lang="en-US" altLang="zh-CN" dirty="0" err="1"/>
              <a:t>m</a:t>
            </a:r>
            <a:r>
              <a:rPr lang="en-US" altLang="zh-CN" dirty="0" err="1" smtClean="0"/>
              <a:t>inumum</a:t>
            </a:r>
            <a:r>
              <a:rPr lang="en-US" altLang="zh-CN" dirty="0" smtClean="0"/>
              <a:t> spanning tree(Prim’s Algorithm)</a:t>
            </a:r>
          </a:p>
          <a:p>
            <a:pPr lvl="1"/>
            <a:r>
              <a:rPr lang="en-US" altLang="zh-CN" dirty="0" smtClean="0"/>
              <a:t>(mac based/label) forwarding</a:t>
            </a:r>
          </a:p>
          <a:p>
            <a:pPr lvl="1"/>
            <a:r>
              <a:rPr lang="en-US" altLang="zh-CN" dirty="0" smtClean="0"/>
              <a:t>BUM traffic forwarded to the tree(not full meshing replication)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hat is in common?</a:t>
            </a:r>
          </a:p>
          <a:p>
            <a:pPr lvl="1"/>
            <a:r>
              <a:rPr lang="en-US" altLang="zh-CN" dirty="0"/>
              <a:t>u</a:t>
            </a:r>
            <a:r>
              <a:rPr lang="en-US" altLang="zh-CN" dirty="0" smtClean="0"/>
              <a:t>niform weighting metrics</a:t>
            </a:r>
          </a:p>
          <a:p>
            <a:pPr lvl="1"/>
            <a:r>
              <a:rPr lang="en-US" altLang="zh-CN" dirty="0" smtClean="0"/>
              <a:t>multiple services in work(ECMP)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19859</TotalTime>
  <Words>652</Words>
  <Application>Microsoft Macintosh PowerPoint</Application>
  <PresentationFormat>Widescreen</PresentationFormat>
  <Paragraphs>142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Cambria Math</vt:lpstr>
      <vt:lpstr>Century Gothic</vt:lpstr>
      <vt:lpstr>DengXian</vt:lpstr>
      <vt:lpstr>Wingdings</vt:lpstr>
      <vt:lpstr>Wingdings 3</vt:lpstr>
      <vt:lpstr>Arial</vt:lpstr>
      <vt:lpstr>DPDK Summit Template</vt:lpstr>
      <vt:lpstr>link level network slicing with DPDK</vt:lpstr>
      <vt:lpstr>Agenda </vt:lpstr>
      <vt:lpstr>Background</vt:lpstr>
      <vt:lpstr>Background</vt:lpstr>
      <vt:lpstr>Perspectives</vt:lpstr>
      <vt:lpstr>Agenda </vt:lpstr>
      <vt:lpstr>Framework Overview</vt:lpstr>
      <vt:lpstr>Framework Overview</vt:lpstr>
      <vt:lpstr>Framework Overview</vt:lpstr>
      <vt:lpstr>Agenda </vt:lpstr>
      <vt:lpstr>Reference VNF: vSwitch</vt:lpstr>
      <vt:lpstr>Reference VNF: vSwitch</vt:lpstr>
      <vt:lpstr>Reference VNF: vSwitch</vt:lpstr>
      <vt:lpstr>Agenda </vt:lpstr>
      <vt:lpstr>Performace at scale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</cp:keywords>
  <cp:lastModifiedBy>jie zheng</cp:lastModifiedBy>
  <cp:revision>408</cp:revision>
  <cp:lastPrinted>2018-06-13T14:28:38Z</cp:lastPrinted>
  <dcterms:created xsi:type="dcterms:W3CDTF">2017-11-15T17:31:17Z</dcterms:created>
  <dcterms:modified xsi:type="dcterms:W3CDTF">2018-06-19T14:09:47Z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2017-11-15 17:40:53Z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