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3.xml" ContentType="application/vnd.openxmlformats-officedocument.presentationml.notesSlide+xml"/>
  <Override PartName="/ppt/comments/comment6.xml" ContentType="application/vnd.openxmlformats-officedocument.presentationml.comments+xml"/>
  <Override PartName="/ppt/notesSlides/notesSlide4.xml" ContentType="application/vnd.openxmlformats-officedocument.presentationml.notesSlide+xml"/>
  <Override PartName="/ppt/comments/comment7.xml" ContentType="application/vnd.openxmlformats-officedocument.presentationml.comments+xml"/>
  <Override PartName="/ppt/notesSlides/notesSlide5.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6.xml" ContentType="application/vnd.openxmlformats-officedocument.presentationml.notesSlide+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510" r:id="rId3"/>
    <p:sldId id="483" r:id="rId4"/>
    <p:sldId id="470" r:id="rId5"/>
    <p:sldId id="462" r:id="rId6"/>
    <p:sldId id="486" r:id="rId7"/>
    <p:sldId id="491" r:id="rId8"/>
    <p:sldId id="482" r:id="rId9"/>
    <p:sldId id="484" r:id="rId10"/>
    <p:sldId id="490" r:id="rId11"/>
    <p:sldId id="485" r:id="rId12"/>
    <p:sldId id="489" r:id="rId13"/>
    <p:sldId id="507" r:id="rId14"/>
    <p:sldId id="505" r:id="rId15"/>
    <p:sldId id="508" r:id="rId16"/>
    <p:sldId id="492" r:id="rId17"/>
    <p:sldId id="511" r:id="rId18"/>
    <p:sldId id="493" r:id="rId19"/>
    <p:sldId id="494" r:id="rId20"/>
    <p:sldId id="495" r:id="rId21"/>
    <p:sldId id="496" r:id="rId22"/>
    <p:sldId id="497" r:id="rId23"/>
    <p:sldId id="498" r:id="rId24"/>
    <p:sldId id="499" r:id="rId25"/>
    <p:sldId id="500" r:id="rId26"/>
    <p:sldId id="501" r:id="rId27"/>
    <p:sldId id="502" r:id="rId28"/>
    <p:sldId id="513" r:id="rId29"/>
    <p:sldId id="512" r:id="rId30"/>
    <p:sldId id="50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2183">
          <p15:clr>
            <a:srgbClr val="A4A3A4"/>
          </p15:clr>
        </p15:guide>
        <p15:guide id="4" orient="horz" pos="663">
          <p15:clr>
            <a:srgbClr val="A4A3A4"/>
          </p15:clr>
        </p15:guide>
        <p15:guide id="5" pos="50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cmAuthor id="2" name="Steve Capper" initials="SC" lastIdx="2" clrIdx="1">
    <p:extLst>
      <p:ext uri="{19B8F6BF-5375-455C-9EA6-DF929625EA0E}">
        <p15:presenceInfo xmlns:p15="http://schemas.microsoft.com/office/powerpoint/2012/main" userId="42704e58-ce8b-4d91-8d04-75d50babcf46" providerId="Windows Live"/>
      </p:ext>
    </p:extLst>
  </p:cmAuthor>
  <p:cmAuthor id="3" name="Ola Liljedahl" initials="OL" lastIdx="15" clrIdx="2">
    <p:extLst>
      <p:ext uri="{19B8F6BF-5375-455C-9EA6-DF929625EA0E}">
        <p15:presenceInfo xmlns:p15="http://schemas.microsoft.com/office/powerpoint/2012/main" userId="S::ola.liljedahl@arm.com::772fa69e-c631-4c3f-9f1e-f1159989fc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230"/>
    <a:srgbClr val="442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3484" autoAdjust="0"/>
  </p:normalViewPr>
  <p:slideViewPr>
    <p:cSldViewPr snapToGrid="0">
      <p:cViewPr varScale="1">
        <p:scale>
          <a:sx n="63" d="100"/>
          <a:sy n="63" d="100"/>
        </p:scale>
        <p:origin x="652" y="64"/>
      </p:cViewPr>
      <p:guideLst>
        <p:guide orient="horz" pos="2184"/>
        <p:guide pos="3840"/>
        <p:guide orient="horz" pos="2183"/>
        <p:guide orient="horz" pos="663"/>
        <p:guide pos="506"/>
      </p:guideLst>
    </p:cSldViewPr>
  </p:slideViewPr>
  <p:notesTextViewPr>
    <p:cViewPr>
      <p:scale>
        <a:sx n="1" d="1"/>
        <a:sy n="1" d="1"/>
      </p:scale>
      <p:origin x="0" y="0"/>
    </p:cViewPr>
  </p:notesTextViewPr>
  <p:notesViewPr>
    <p:cSldViewPr snapToGrid="0">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24T14:15:54.043" idx="1">
    <p:pos x="6442" y="586"/>
    <p:text>buffers</p:text>
    <p:extLst mod="1">
      <p:ext uri="{C676402C-5697-4E1C-873F-D02D1690AC5C}">
        <p15:threadingInfo xmlns:p15="http://schemas.microsoft.com/office/powerpoint/2012/main" timeZoneBias="-60"/>
      </p:ext>
    </p:extLst>
  </p:cm>
  <p:cm authorId="1" dt="2018-04-24T14:24:19.744" idx="2">
    <p:pos x="6859" y="2272"/>
    <p:text>Mention the CPU savings from eliding chaining together small buffers for bigger packets</p:text>
    <p:extLst>
      <p:ext uri="{C676402C-5697-4E1C-873F-D02D1690AC5C}">
        <p15:threadingInfo xmlns:p15="http://schemas.microsoft.com/office/powerpoint/2012/main" timeZoneBias="-60"/>
      </p:ext>
    </p:extLst>
  </p:cm>
  <p:cm authorId="1" dt="2018-04-24T14:25:59.538" idx="3">
    <p:pos x="3914" y="2175"/>
    <p:text>Instead of "ARM based memory constrained" please do "systems that are memory constrained" ;-)</p:text>
    <p:extLst>
      <p:ext uri="{C676402C-5697-4E1C-873F-D02D1690AC5C}">
        <p15:threadingInfo xmlns:p15="http://schemas.microsoft.com/office/powerpoint/2012/main" timeZoneBias="-60"/>
      </p:ext>
    </p:extLst>
  </p:cm>
  <p:cm authorId="1" dt="2018-04-24T14:26:51.549" idx="4">
    <p:pos x="1471" y="1610"/>
    <p:text>Instead of "who" please use "that",</p:text>
    <p:extLst>
      <p:ext uri="{C676402C-5697-4E1C-873F-D02D1690AC5C}">
        <p15:threadingInfo xmlns:p15="http://schemas.microsoft.com/office/powerpoint/2012/main" timeZoneBias="-60"/>
      </p:ext>
    </p:extLst>
  </p:cm>
  <p:cm authorId="2" dt="2018-04-27T14:41:58.103" idx="2">
    <p:pos x="1589" y="2976"/>
    <p:text>I would recommend separating out into another sentence: This way, chained buffers are not needed any more. Then a final sentence for the DMA transfer.</p:text>
    <p:extLst>
      <p:ext uri="{C676402C-5697-4E1C-873F-D02D1690AC5C}">
        <p15:threadingInfo xmlns:p15="http://schemas.microsoft.com/office/powerpoint/2012/main" timeZoneBias="-60"/>
      </p:ext>
    </p:extLst>
  </p:cm>
  <p:cm authorId="3" dt="2018-04-27T23:28:41.380" idx="1">
    <p:pos x="3560" y="2675"/>
    <p:text>The packet (frame) size is not in the Ethernet header (for the normal DIX framing) so it is only known when the complete Ethernet frame has been received.</p:text>
    <p:extLst>
      <p:ext uri="{C676402C-5697-4E1C-873F-D02D1690AC5C}">
        <p15:threadingInfo xmlns:p15="http://schemas.microsoft.com/office/powerpoint/2012/main" timeZoneBias="0"/>
      </p:ext>
    </p:extLst>
  </p:cm>
  <p:cm authorId="3" dt="2018-04-27T23:31:08.519" idx="2">
    <p:pos x="6928" y="2562"/>
    <p:text>But it is only some NIC's (e.g. those that use HW buffer management) which support variable size buffers? We can't do this for any NIC.</p:text>
    <p:extLst>
      <p:ext uri="{C676402C-5697-4E1C-873F-D02D1690AC5C}">
        <p15:threadingInfo xmlns:p15="http://schemas.microsoft.com/office/powerpoint/2012/main" timeZoneBias="0"/>
      </p:ext>
    </p:extLst>
  </p:cm>
  <p:cm authorId="3" dt="2018-04-27T23:32:26.424" idx="3">
    <p:pos x="3040" y="2551"/>
    <p:text>Do you mean multiple memory pools each with a different buffer size or one (or more) memory pools each supporting multiple buffer sizes?</p:text>
    <p:extLst>
      <p:ext uri="{C676402C-5697-4E1C-873F-D02D1690AC5C}">
        <p15:threadingInfo xmlns:p15="http://schemas.microsoft.com/office/powerpoint/2012/main" timeZoneBias="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8-04-27T23:47:49.975" idx="12">
    <p:pos x="2358" y="2800"/>
    <p:text>What's the actual benefit of a 9.5KB PCI/DMA transfer compared to 5x 2KB PCI/DMA transfers?</p:text>
    <p:extLst>
      <p:ext uri="{C676402C-5697-4E1C-873F-D02D1690AC5C}">
        <p15:threadingInfo xmlns:p15="http://schemas.microsoft.com/office/powerpoint/2012/main" timeZoneBias="0"/>
      </p:ext>
    </p:extLst>
  </p:cm>
  <p:cm authorId="3" dt="2018-04-27T23:51:41.837" idx="14">
    <p:pos x="4258" y="1007"/>
    <p:text>You still need to have some large buffers in your buffer pool so the savings aren't this big.</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8-04-27T23:33:48.143" idx="4">
    <p:pos x="1742" y="1803"/>
    <p:text>"optimal" might be a bit optimistic. "Best matching" is perhaps a better way to describe it.</p:text>
    <p:extLst>
      <p:ext uri="{C676402C-5697-4E1C-873F-D02D1690AC5C}">
        <p15:threadingInfo xmlns:p15="http://schemas.microsoft.com/office/powerpoint/2012/main" timeZoneBias="0"/>
      </p:ext>
    </p:extLst>
  </p:cm>
  <p:cm authorId="3" dt="2018-04-27T23:36:30.959" idx="5">
    <p:pos x="1390" y="665"/>
    <p:text>"solutions", "platforms" I don't understand. "ARM-based platforms are more heterogeneous"? May be optimised for different use cases, some which are e.g. cost constrained and thus have limited memory.</p:text>
    <p:extLst>
      <p:ext uri="{C676402C-5697-4E1C-873F-D02D1690AC5C}">
        <p15:threadingInfo xmlns:p15="http://schemas.microsoft.com/office/powerpoint/2012/main" timeZoneBias="0"/>
      </p:ext>
    </p:extLst>
  </p:cm>
  <p:cm authorId="3" dt="2018-04-27T23:53:07.445" idx="15">
    <p:pos x="1622" y="2504"/>
    <p:text>You need to differ between "buffer" and "packet". A packet is received from the network and stored in one or more buffers.</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8-04-27T23:40:04.709" idx="6">
    <p:pos x="1127" y="3542"/>
    <p:text>The multi-size buffer pools will only work with HW that already supports this. I think we should start to look at HW that support this and create a solution that works for them.</p:text>
    <p:extLst mod="1">
      <p:ext uri="{C676402C-5697-4E1C-873F-D02D1690AC5C}">
        <p15:threadingInfo xmlns:p15="http://schemas.microsoft.com/office/powerpoint/2012/main" timeZoneBias="0"/>
      </p:ext>
    </p:extLst>
  </p:cm>
  <p:cm authorId="3" dt="2018-04-27T23:40:53.506" idx="7">
    <p:pos x="809" y="1088"/>
    <p:text>Why mention ODP API's. This DPDK enhancement should be possible to discuss without involving ODP.</p:text>
    <p:extLst mod="1">
      <p:ext uri="{C676402C-5697-4E1C-873F-D02D1690AC5C}">
        <p15:threadingInfo xmlns:p15="http://schemas.microsoft.com/office/powerpoint/2012/main" timeZoneBias="0"/>
      </p:ext>
    </p:extLst>
  </p:cm>
  <p:cm authorId="3" dt="2018-04-27T23:42:42.192" idx="9">
    <p:pos x="5687" y="3080"/>
    <p:text>This sentence is not solution so why on this slide?</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8-04-27T23:47:49.975" idx="12">
    <p:pos x="2358" y="2800"/>
    <p:text>What's the actual benefit of a 9.5KB PCI/DMA transfer compared to 5x 2KB PCI/DMA transfers?</p:text>
    <p:extLst>
      <p:ext uri="{C676402C-5697-4E1C-873F-D02D1690AC5C}">
        <p15:threadingInfo xmlns:p15="http://schemas.microsoft.com/office/powerpoint/2012/main" timeZoneBias="0"/>
      </p:ext>
    </p:extLst>
  </p:cm>
  <p:cm authorId="3" dt="2018-04-27T23:51:41.837" idx="14">
    <p:pos x="4258" y="1007"/>
    <p:text>You still need to have some large buffers in your buffer pool so the savings aren't this big.</p:text>
    <p:extLst>
      <p:ext uri="{C676402C-5697-4E1C-873F-D02D1690AC5C}">
        <p15:threadingInfo xmlns:p15="http://schemas.microsoft.com/office/powerpoint/2012/main"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8-04-27T23:44:21.457" idx="10">
    <p:pos x="1170" y="1944"/>
    <p:text>This should be "NIC requirements" or "NIC prerequisites"</p:text>
    <p:extLst>
      <p:ext uri="{C676402C-5697-4E1C-873F-D02D1690AC5C}">
        <p15:threadingInfo xmlns:p15="http://schemas.microsoft.com/office/powerpoint/2012/main" timeZoneBias="0"/>
      </p:ext>
    </p:extLst>
  </p:cm>
  <p:cm authorId="3" dt="2018-04-27T23:46:09.754" idx="11">
    <p:pos x="1715" y="2230"/>
    <p:text>Nobody uses IEEE 802.3 (which does have the frame size in the header) and 802.3 only supports frames up to 1536 octets (bytes), no jumbo frame support.</p:text>
    <p:extLst>
      <p:ext uri="{C676402C-5697-4E1C-873F-D02D1690AC5C}">
        <p15:threadingInfo xmlns:p15="http://schemas.microsoft.com/office/powerpoint/2012/main" timeZoneBias="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4-24T14:15:54.043" idx="1">
    <p:pos x="6442" y="586"/>
    <p:text>buffers</p:text>
    <p:extLst mod="1">
      <p:ext uri="{C676402C-5697-4E1C-873F-D02D1690AC5C}">
        <p15:threadingInfo xmlns:p15="http://schemas.microsoft.com/office/powerpoint/2012/main" timeZoneBias="-60"/>
      </p:ext>
    </p:extLst>
  </p:cm>
  <p:cm authorId="1" dt="2018-04-24T14:24:19.744" idx="2">
    <p:pos x="6859" y="2272"/>
    <p:text>Mention the CPU savings from eliding chaining together small buffers for bigger packets</p:text>
    <p:extLst>
      <p:ext uri="{C676402C-5697-4E1C-873F-D02D1690AC5C}">
        <p15:threadingInfo xmlns:p15="http://schemas.microsoft.com/office/powerpoint/2012/main" timeZoneBias="-60"/>
      </p:ext>
    </p:extLst>
  </p:cm>
  <p:cm authorId="1" dt="2018-04-24T14:25:59.538" idx="3">
    <p:pos x="3914" y="2175"/>
    <p:text>Instead of "ARM based memory constrained" please do "systems that are memory constrained" ;-)</p:text>
    <p:extLst>
      <p:ext uri="{C676402C-5697-4E1C-873F-D02D1690AC5C}">
        <p15:threadingInfo xmlns:p15="http://schemas.microsoft.com/office/powerpoint/2012/main" timeZoneBias="-60"/>
      </p:ext>
    </p:extLst>
  </p:cm>
  <p:cm authorId="1" dt="2018-04-24T14:26:51.549" idx="4">
    <p:pos x="1471" y="1610"/>
    <p:text>Instead of "who" please use "that",</p:text>
    <p:extLst>
      <p:ext uri="{C676402C-5697-4E1C-873F-D02D1690AC5C}">
        <p15:threadingInfo xmlns:p15="http://schemas.microsoft.com/office/powerpoint/2012/main" timeZoneBias="-60"/>
      </p:ext>
    </p:extLst>
  </p:cm>
  <p:cm authorId="2" dt="2018-04-27T14:41:58.103" idx="2">
    <p:pos x="1589" y="2976"/>
    <p:text>I would recommend separating out into another sentence: This way, chained buffers are not needed any more. Then a final sentence for the DMA transfer.</p:text>
    <p:extLst>
      <p:ext uri="{C676402C-5697-4E1C-873F-D02D1690AC5C}">
        <p15:threadingInfo xmlns:p15="http://schemas.microsoft.com/office/powerpoint/2012/main" timeZoneBias="-60"/>
      </p:ext>
    </p:extLst>
  </p:cm>
  <p:cm authorId="3" dt="2018-04-27T23:28:41.380" idx="1">
    <p:pos x="3560" y="2675"/>
    <p:text>The packet (frame) size is not in the Ethernet header (for the normal DIX framing) so it is only known when the complete Ethernet frame has been received.</p:text>
    <p:extLst>
      <p:ext uri="{C676402C-5697-4E1C-873F-D02D1690AC5C}">
        <p15:threadingInfo xmlns:p15="http://schemas.microsoft.com/office/powerpoint/2012/main" timeZoneBias="0"/>
      </p:ext>
    </p:extLst>
  </p:cm>
  <p:cm authorId="3" dt="2018-04-27T23:31:08.519" idx="2">
    <p:pos x="6928" y="2562"/>
    <p:text>But it is only some NIC's (e.g. those that use HW buffer management) which support variable size buffers? We can't do this for any NIC.</p:text>
    <p:extLst>
      <p:ext uri="{C676402C-5697-4E1C-873F-D02D1690AC5C}">
        <p15:threadingInfo xmlns:p15="http://schemas.microsoft.com/office/powerpoint/2012/main" timeZoneBias="0"/>
      </p:ext>
    </p:extLst>
  </p:cm>
  <p:cm authorId="3" dt="2018-04-27T23:32:26.424" idx="3">
    <p:pos x="3040" y="2551"/>
    <p:text>Do you mean multiple memory pools each with a different buffer size or one (or more) memory pools each supporting multiple buffer sizes?</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8-04-27T23:33:48.143" idx="4">
    <p:pos x="1742" y="1803"/>
    <p:text>"optimal" might be a bit optimistic. "Best matching" is perhaps a better way to describe it.</p:text>
    <p:extLst>
      <p:ext uri="{C676402C-5697-4E1C-873F-D02D1690AC5C}">
        <p15:threadingInfo xmlns:p15="http://schemas.microsoft.com/office/powerpoint/2012/main" timeZoneBias="0"/>
      </p:ext>
    </p:extLst>
  </p:cm>
  <p:cm authorId="3" dt="2018-04-27T23:36:30.959" idx="5">
    <p:pos x="1390" y="665"/>
    <p:text>"solutions", "platforms" I don't understand. "ARM-based platforms are more heterogeneous"? May be optimised for different use cases, some which are e.g. cost constrained and thus have limited memory.</p:text>
    <p:extLst>
      <p:ext uri="{C676402C-5697-4E1C-873F-D02D1690AC5C}">
        <p15:threadingInfo xmlns:p15="http://schemas.microsoft.com/office/powerpoint/2012/main" timeZoneBias="0"/>
      </p:ext>
    </p:extLst>
  </p:cm>
  <p:cm authorId="3" dt="2018-04-27T23:53:07.445" idx="15">
    <p:pos x="1622" y="2504"/>
    <p:text>You need to differ between "buffer" and "packet". A packet is received from the network and stored in one or more buffers.</p:text>
    <p:extLst>
      <p:ext uri="{C676402C-5697-4E1C-873F-D02D1690AC5C}">
        <p15:threadingInfo xmlns:p15="http://schemas.microsoft.com/office/powerpoint/2012/main" timeZoneBias="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18-04-27T23:40:04.709" idx="6">
    <p:pos x="1127" y="3542"/>
    <p:text>The multi-size buffer pools will only work with HW that already supports this. I think we should start to look at HW that support this and create a solution that works for them.</p:text>
    <p:extLst mod="1">
      <p:ext uri="{C676402C-5697-4E1C-873F-D02D1690AC5C}">
        <p15:threadingInfo xmlns:p15="http://schemas.microsoft.com/office/powerpoint/2012/main" timeZoneBias="0"/>
      </p:ext>
    </p:extLst>
  </p:cm>
  <p:cm authorId="3" dt="2018-04-27T23:40:53.506" idx="7">
    <p:pos x="809" y="1088"/>
    <p:text>Why mention ODP API's. This DPDK enhancement should be possible to discuss without involving ODP.</p:text>
    <p:extLst mod="1">
      <p:ext uri="{C676402C-5697-4E1C-873F-D02D1690AC5C}">
        <p15:threadingInfo xmlns:p15="http://schemas.microsoft.com/office/powerpoint/2012/main" timeZoneBias="0"/>
      </p:ext>
    </p:extLst>
  </p:cm>
  <p:cm authorId="3" dt="2018-04-27T23:42:42.192" idx="9">
    <p:pos x="5687" y="3080"/>
    <p:text>This sentence is not solution so why on this slide?</p:text>
    <p:extLst>
      <p:ext uri="{C676402C-5697-4E1C-873F-D02D1690AC5C}">
        <p15:threadingInfo xmlns:p15="http://schemas.microsoft.com/office/powerpoint/2012/main" timeZoneBias="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18-04-27T23:44:21.457" idx="10">
    <p:pos x="1170" y="1944"/>
    <p:text>This should be "NIC requirements" or "NIC prerequisites"</p:text>
    <p:extLst>
      <p:ext uri="{C676402C-5697-4E1C-873F-D02D1690AC5C}">
        <p15:threadingInfo xmlns:p15="http://schemas.microsoft.com/office/powerpoint/2012/main" timeZoneBias="0"/>
      </p:ext>
    </p:extLst>
  </p:cm>
  <p:cm authorId="3" dt="2018-04-27T23:46:09.754" idx="11">
    <p:pos x="1715" y="2230"/>
    <p:text>Nobody uses IEEE 802.3 (which does have the frame size in the header) and 802.3 only supports frames up to 1536 octets (bytes), no jumbo frame support.</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B38013-A3EC-3B45-817A-5929A218602D}" type="datetimeFigureOut">
              <a:rPr lang="en-US" smtClean="0"/>
              <a:t>7/10/2018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F47F7-EAD3-824A-BCB1-958757616BDA}" type="slidenum">
              <a:rPr lang="en-US" smtClean="0"/>
              <a:t>‹#›</a:t>
            </a:fld>
            <a:endParaRPr lang="en-US"/>
          </a:p>
        </p:txBody>
      </p:sp>
    </p:spTree>
    <p:extLst>
      <p:ext uri="{BB962C8B-B14F-4D97-AF65-F5344CB8AC3E}">
        <p14:creationId xmlns:p14="http://schemas.microsoft.com/office/powerpoint/2010/main" val="76407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7E3D4-D1E9-4330-85FC-4FECA764BEAD}" type="datetimeFigureOut">
              <a:rPr lang="en-US" smtClean="0"/>
              <a:t>7/10/2018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2A174-D86F-4871-994E-5E961D113F06}" type="slidenum">
              <a:rPr lang="en-US" smtClean="0"/>
              <a:t>‹#›</a:t>
            </a:fld>
            <a:endParaRPr lang="en-US"/>
          </a:p>
        </p:txBody>
      </p:sp>
    </p:spTree>
    <p:extLst>
      <p:ext uri="{BB962C8B-B14F-4D97-AF65-F5344CB8AC3E}">
        <p14:creationId xmlns:p14="http://schemas.microsoft.com/office/powerpoint/2010/main" val="59732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56E6CE-6839-4409-8D60-79F053019F8D}" type="slidenum">
              <a:rPr lang="en-US" altLang="en-US" smtClean="0"/>
              <a:pPr>
                <a:defRPr/>
              </a:pPr>
              <a:t>4</a:t>
            </a:fld>
            <a:endParaRPr lang="en-US" altLang="en-US"/>
          </a:p>
        </p:txBody>
      </p:sp>
    </p:spTree>
    <p:extLst>
      <p:ext uri="{BB962C8B-B14F-4D97-AF65-F5344CB8AC3E}">
        <p14:creationId xmlns:p14="http://schemas.microsoft.com/office/powerpoint/2010/main" val="219803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Need to coordinate with HW partners with this capability.  Marvell/NXP SoCs have the capability. Checking to see if they are willing to collaborate.</a:t>
            </a:r>
          </a:p>
          <a:p>
            <a:pPr marL="685800" lvl="1" indent="-228600">
              <a:buFont typeface="+mj-lt"/>
              <a:buAutoNum type="alphaLcParenR"/>
            </a:pPr>
            <a:r>
              <a:rPr lang="en-US" dirty="0"/>
              <a:t>Arm can define the API/framework things</a:t>
            </a:r>
          </a:p>
          <a:p>
            <a:pPr marL="685800" lvl="1" indent="-228600">
              <a:buFont typeface="+mj-lt"/>
              <a:buAutoNum type="alphaLcParenR"/>
            </a:pPr>
            <a:r>
              <a:rPr lang="en-US" dirty="0"/>
              <a:t>NXP can take up adding their hardware capability</a:t>
            </a:r>
          </a:p>
          <a:p>
            <a:pPr marL="228600" lvl="0" indent="-228600">
              <a:buFont typeface="+mj-lt"/>
              <a:buAutoNum type="arabicParenR"/>
            </a:pPr>
            <a:r>
              <a:rPr lang="en-US" dirty="0"/>
              <a:t>We are limited by the lack of knowledge about actual SoCs. It is very important to get the partners together to understand what solution is possible – Help needed here.</a:t>
            </a:r>
          </a:p>
          <a:p>
            <a:pPr marL="228600" lvl="0" indent="-228600">
              <a:buFont typeface="+mj-lt"/>
              <a:buAutoNum type="arabicParenR"/>
            </a:pPr>
            <a:r>
              <a:rPr lang="en-US" dirty="0"/>
              <a:t>Looks like Nokia’s hardware also supports this feature</a:t>
            </a:r>
          </a:p>
        </p:txBody>
      </p:sp>
      <p:sp>
        <p:nvSpPr>
          <p:cNvPr id="4" name="Slide Number Placeholder 3"/>
          <p:cNvSpPr>
            <a:spLocks noGrp="1"/>
          </p:cNvSpPr>
          <p:nvPr>
            <p:ph type="sldNum" sz="quarter" idx="10"/>
          </p:nvPr>
        </p:nvSpPr>
        <p:spPr/>
        <p:txBody>
          <a:bodyPr/>
          <a:lstStyle/>
          <a:p>
            <a:pPr>
              <a:defRPr/>
            </a:pPr>
            <a:fld id="{6C56E6CE-6839-4409-8D60-79F053019F8D}" type="slidenum">
              <a:rPr lang="en-US" altLang="en-US" smtClean="0"/>
              <a:pPr>
                <a:defRPr/>
              </a:pPr>
              <a:t>5</a:t>
            </a:fld>
            <a:endParaRPr lang="en-US" altLang="en-US"/>
          </a:p>
        </p:txBody>
      </p:sp>
    </p:spTree>
    <p:extLst>
      <p:ext uri="{BB962C8B-B14F-4D97-AF65-F5344CB8AC3E}">
        <p14:creationId xmlns:p14="http://schemas.microsoft.com/office/powerpoint/2010/main" val="17516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means </a:t>
            </a:r>
            <a:r>
              <a:rPr lang="en-US" dirty="0" err="1"/>
              <a:t>QBMan</a:t>
            </a:r>
            <a:r>
              <a:rPr lang="en-US" dirty="0"/>
              <a:t> is hiding behind the software interface.</a:t>
            </a:r>
          </a:p>
          <a:p>
            <a:endParaRPr lang="en-US" dirty="0"/>
          </a:p>
        </p:txBody>
      </p:sp>
      <p:sp>
        <p:nvSpPr>
          <p:cNvPr id="4" name="Slide Number Placeholder 3"/>
          <p:cNvSpPr>
            <a:spLocks noGrp="1"/>
          </p:cNvSpPr>
          <p:nvPr>
            <p:ph type="sldNum" sz="quarter" idx="10"/>
          </p:nvPr>
        </p:nvSpPr>
        <p:spPr/>
        <p:txBody>
          <a:bodyPr/>
          <a:lstStyle/>
          <a:p>
            <a:fld id="{9972A174-D86F-4871-994E-5E961D113F06}" type="slidenum">
              <a:rPr lang="en-US" smtClean="0"/>
              <a:t>10</a:t>
            </a:fld>
            <a:endParaRPr lang="en-US"/>
          </a:p>
        </p:txBody>
      </p:sp>
    </p:spTree>
    <p:extLst>
      <p:ext uri="{BB962C8B-B14F-4D97-AF65-F5344CB8AC3E}">
        <p14:creationId xmlns:p14="http://schemas.microsoft.com/office/powerpoint/2010/main" val="409549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56E6CE-6839-4409-8D60-79F053019F8D}" type="slidenum">
              <a:rPr lang="en-US" altLang="en-US" smtClean="0"/>
              <a:pPr>
                <a:defRPr/>
              </a:pPr>
              <a:t>19</a:t>
            </a:fld>
            <a:endParaRPr lang="en-US" altLang="en-US"/>
          </a:p>
        </p:txBody>
      </p:sp>
    </p:spTree>
    <p:extLst>
      <p:ext uri="{BB962C8B-B14F-4D97-AF65-F5344CB8AC3E}">
        <p14:creationId xmlns:p14="http://schemas.microsoft.com/office/powerpoint/2010/main" val="305167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Need to coordinate with HW partners with this capability.  Marvell/NXP SoCs have the capability. Checking to see if they are willing to collaborate.</a:t>
            </a:r>
          </a:p>
          <a:p>
            <a:pPr marL="685800" lvl="1" indent="-228600">
              <a:buFont typeface="+mj-lt"/>
              <a:buAutoNum type="alphaLcParenR"/>
            </a:pPr>
            <a:r>
              <a:rPr lang="en-US" dirty="0"/>
              <a:t>Arm can define the API/framework things</a:t>
            </a:r>
          </a:p>
          <a:p>
            <a:pPr marL="685800" lvl="1" indent="-228600">
              <a:buFont typeface="+mj-lt"/>
              <a:buAutoNum type="alphaLcParenR"/>
            </a:pPr>
            <a:r>
              <a:rPr lang="en-US" dirty="0"/>
              <a:t>NXP can take up adding their hardware capability</a:t>
            </a:r>
          </a:p>
          <a:p>
            <a:pPr marL="228600" lvl="0" indent="-228600">
              <a:buFont typeface="+mj-lt"/>
              <a:buAutoNum type="arabicParenR"/>
            </a:pPr>
            <a:r>
              <a:rPr lang="en-US" dirty="0"/>
              <a:t>We are limited by the lack of knowledge about actual SoCs. It is very important to get the partners together to understand what solution is possible – Help needed here.</a:t>
            </a:r>
          </a:p>
          <a:p>
            <a:pPr marL="228600" lvl="0" indent="-228600">
              <a:buFont typeface="+mj-lt"/>
              <a:buAutoNum type="arabicParenR"/>
            </a:pPr>
            <a:r>
              <a:rPr lang="en-US" dirty="0"/>
              <a:t>Looks like Nokia’s hardware also supports this feature</a:t>
            </a:r>
          </a:p>
        </p:txBody>
      </p:sp>
      <p:sp>
        <p:nvSpPr>
          <p:cNvPr id="4" name="Slide Number Placeholder 3"/>
          <p:cNvSpPr>
            <a:spLocks noGrp="1"/>
          </p:cNvSpPr>
          <p:nvPr>
            <p:ph type="sldNum" sz="quarter" idx="10"/>
          </p:nvPr>
        </p:nvSpPr>
        <p:spPr/>
        <p:txBody>
          <a:bodyPr/>
          <a:lstStyle/>
          <a:p>
            <a:pPr>
              <a:defRPr/>
            </a:pPr>
            <a:fld id="{6C56E6CE-6839-4409-8D60-79F053019F8D}" type="slidenum">
              <a:rPr lang="en-US" altLang="en-US" smtClean="0"/>
              <a:pPr>
                <a:defRPr/>
              </a:pPr>
              <a:t>20</a:t>
            </a:fld>
            <a:endParaRPr lang="en-US" altLang="en-US"/>
          </a:p>
        </p:txBody>
      </p:sp>
    </p:spTree>
    <p:extLst>
      <p:ext uri="{BB962C8B-B14F-4D97-AF65-F5344CB8AC3E}">
        <p14:creationId xmlns:p14="http://schemas.microsoft.com/office/powerpoint/2010/main" val="230084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means </a:t>
            </a:r>
            <a:r>
              <a:rPr lang="en-US" dirty="0" err="1"/>
              <a:t>QBMan</a:t>
            </a:r>
            <a:r>
              <a:rPr lang="en-US" dirty="0"/>
              <a:t> is hiding behind the software interface.</a:t>
            </a:r>
          </a:p>
          <a:p>
            <a:endParaRPr lang="en-US" dirty="0"/>
          </a:p>
        </p:txBody>
      </p:sp>
      <p:sp>
        <p:nvSpPr>
          <p:cNvPr id="4" name="Slide Number Placeholder 3"/>
          <p:cNvSpPr>
            <a:spLocks noGrp="1"/>
          </p:cNvSpPr>
          <p:nvPr>
            <p:ph type="sldNum" sz="quarter" idx="10"/>
          </p:nvPr>
        </p:nvSpPr>
        <p:spPr/>
        <p:txBody>
          <a:bodyPr/>
          <a:lstStyle/>
          <a:p>
            <a:fld id="{9972A174-D86F-4871-994E-5E961D113F06}" type="slidenum">
              <a:rPr lang="en-US" smtClean="0"/>
              <a:t>23</a:t>
            </a:fld>
            <a:endParaRPr lang="en-US"/>
          </a:p>
        </p:txBody>
      </p:sp>
    </p:spTree>
    <p:extLst>
      <p:ext uri="{BB962C8B-B14F-4D97-AF65-F5344CB8AC3E}">
        <p14:creationId xmlns:p14="http://schemas.microsoft.com/office/powerpoint/2010/main" val="1333533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2349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
        <p:nvSpPr>
          <p:cNvPr id="2" name="Title 1"/>
          <p:cNvSpPr>
            <a:spLocks noGrp="1"/>
          </p:cNvSpPr>
          <p:nvPr>
            <p:ph type="ctrTitle"/>
          </p:nvPr>
        </p:nvSpPr>
        <p:spPr>
          <a:xfrm>
            <a:off x="1154955" y="2729559"/>
            <a:ext cx="9480220" cy="2047821"/>
          </a:xfrm>
        </p:spPr>
        <p:txBody>
          <a:bodyPr anchor="b"/>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4955" y="811417"/>
            <a:ext cx="4294463" cy="1106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1" r="1" b="41370"/>
          <a:stretch/>
        </p:blipFill>
        <p:spPr>
          <a:xfrm>
            <a:off x="0" y="-1"/>
            <a:ext cx="12191999" cy="4020941"/>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solidFill>
                  <a:schemeClr val="bg1"/>
                </a:solidFill>
              </a:defRPr>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985"/>
            <a:ext cx="9244897" cy="1676071"/>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7/10/2018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11" name="Picture 1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umn Slide w/ Sub">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20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09481" y="1981200"/>
            <a:ext cx="9583381" cy="4050323"/>
          </a:xfrm>
        </p:spPr>
        <p:txBody>
          <a:bodyPr/>
          <a:lstStyle>
            <a:lvl1pPr>
              <a:spcBef>
                <a:spcPts val="600"/>
              </a:spcBef>
              <a:defRPr sz="2400"/>
            </a:lvl1pPr>
            <a:lvl2pPr>
              <a:spcBef>
                <a:spcPts val="0"/>
              </a:spcBef>
              <a:spcAft>
                <a:spcPts val="600"/>
              </a:spcAft>
              <a:buClr>
                <a:schemeClr val="accent6"/>
              </a:buClr>
              <a:buSzPct val="75000"/>
              <a:defRPr sz="2000"/>
            </a:lvl2pPr>
            <a:lvl3pPr marL="1143000" indent="-228600">
              <a:spcBef>
                <a:spcPts val="0"/>
              </a:spcBef>
              <a:spcAft>
                <a:spcPts val="300"/>
              </a:spcAft>
              <a:buClr>
                <a:schemeClr val="accent6"/>
              </a:buClr>
              <a:buSzPct val="75000"/>
              <a:buFont typeface="Wingdings" panose="05000000000000000000" pitchFamily="2" charset="2"/>
              <a:buChar char="Ø"/>
              <a:defRPr sz="1800"/>
            </a:lvl3pPr>
            <a:lvl4pPr marL="1600200" indent="-228600">
              <a:spcBef>
                <a:spcPts val="0"/>
              </a:spcBef>
              <a:buClr>
                <a:schemeClr val="accent5"/>
              </a:buClr>
              <a:buFont typeface="Arial" panose="020B0604020202020204" pitchFamily="34" charset="0"/>
              <a:buChar char="•"/>
              <a:defRPr/>
            </a:lvl4pPr>
            <a:lvl5pPr marL="2057400" indent="-228600">
              <a:lnSpc>
                <a:spcPct val="85000"/>
              </a:lnSpc>
              <a:spcBef>
                <a:spcPts val="0"/>
              </a:spcBef>
              <a:spcAft>
                <a:spcPts val="300"/>
              </a:spcAft>
              <a:buClr>
                <a:schemeClr val="accent5"/>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7/10/2018</a:t>
            </a:fld>
            <a:endParaRPr lang="en-US" dirty="0"/>
          </a:p>
        </p:txBody>
      </p:sp>
      <p:sp>
        <p:nvSpPr>
          <p:cNvPr id="5" name="Footer Placeholder 4"/>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r="47962" b="2"/>
          <a:stretch/>
        </p:blipFill>
        <p:spPr>
          <a:xfrm>
            <a:off x="0" y="0"/>
            <a:ext cx="6344529"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7/10/2018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3" name="Picture 22">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7/10/2018</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7/10/2018</a:t>
            </a:fld>
            <a:endParaRPr lang="en-US" dirty="0"/>
          </a:p>
        </p:txBody>
      </p:sp>
      <p:sp>
        <p:nvSpPr>
          <p:cNvPr id="8" name="Footer Placeholder 7"/>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685398" y="503152"/>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7/10/2018</a:t>
            </a:fld>
            <a:endParaRPr lang="en-US" dirty="0"/>
          </a:p>
        </p:txBody>
      </p:sp>
      <p:sp>
        <p:nvSpPr>
          <p:cNvPr id="4" name="Footer Placeholder 3"/>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pic>
        <p:nvPicPr>
          <p:cNvPr id="24" name="Picture 23">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
        <p:nvSpPr>
          <p:cNvPr id="2" name="Title 1"/>
          <p:cNvSpPr>
            <a:spLocks noGrp="1"/>
          </p:cNvSpPr>
          <p:nvPr>
            <p:ph type="title"/>
          </p:nvPr>
        </p:nvSpPr>
        <p:spPr>
          <a:xfrm>
            <a:off x="561111" y="1295400"/>
            <a:ext cx="2793158" cy="1600200"/>
          </a:xfrm>
        </p:spPr>
        <p:txBody>
          <a:bodyPr anchor="b"/>
          <a:lstStyle>
            <a:lvl1pPr algn="l">
              <a:defRPr sz="24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698609" y="1447800"/>
            <a:ext cx="6945094" cy="4572000"/>
          </a:xfrm>
        </p:spPr>
        <p:txBody>
          <a:bodyPr anchor="ctr">
            <a:normAutofit/>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561110"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7/10/2018</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sp>
        <p:nvSpPr>
          <p:cNvPr id="2" name="Title 1"/>
          <p:cNvSpPr>
            <a:spLocks noGrp="1"/>
          </p:cNvSpPr>
          <p:nvPr>
            <p:ph type="title"/>
          </p:nvPr>
        </p:nvSpPr>
        <p:spPr>
          <a:xfrm>
            <a:off x="401396" y="1835747"/>
            <a:ext cx="3204844" cy="1593253"/>
          </a:xfrm>
        </p:spPr>
        <p:txBody>
          <a:bodyPr anchor="b">
            <a:normAutofit/>
          </a:bodyPr>
          <a:lstStyle>
            <a:lvl1pPr algn="l">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4349506" y="1143000"/>
            <a:ext cx="7294197" cy="4572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401395" y="3770142"/>
            <a:ext cx="3199934" cy="1259058"/>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7/10/2018</a:t>
            </a:fld>
            <a:endParaRPr lang="en-US" dirty="0"/>
          </a:p>
        </p:txBody>
      </p:sp>
      <p:sp>
        <p:nvSpPr>
          <p:cNvPr id="6" name="Footer Placeholder 5"/>
          <p:cNvSpPr>
            <a:spLocks noGrp="1"/>
          </p:cNvSpPr>
          <p:nvPr>
            <p:ph type="ftr" sz="quarter" idx="11"/>
          </p:nvPr>
        </p:nvSpPr>
        <p:spPr/>
        <p:txBody>
          <a:bodyPr/>
          <a:lstStyle/>
          <a:p>
            <a:r>
              <a:rPr lang="en-US" dirty="0"/>
              <a:t>
              </a:t>
            </a:r>
          </a:p>
        </p:txBody>
      </p:sp>
      <p:pic>
        <p:nvPicPr>
          <p:cNvPr id="9" name="Picture 8">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 r="1" b="64474"/>
          <a:stretch/>
        </p:blipFill>
        <p:spPr>
          <a:xfrm>
            <a:off x="0" y="0"/>
            <a:ext cx="12191999" cy="2436403"/>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solidFill>
                  <a:schemeClr val="bg1"/>
                </a:solidFill>
              </a:defRPr>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7/10/2018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1" name="Picture 2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t="27835" b="70449"/>
          <a:stretch/>
        </p:blipFill>
        <p:spPr>
          <a:xfrm>
            <a:off x="0" y="6740315"/>
            <a:ext cx="12192000" cy="117685"/>
          </a:xfrm>
          <a:prstGeom prst="rect">
            <a:avLst/>
          </a:prstGeom>
        </p:spPr>
      </p:pic>
      <p:sp>
        <p:nvSpPr>
          <p:cNvPr id="2" name="Title Placeholder 1"/>
          <p:cNvSpPr>
            <a:spLocks noGrp="1"/>
          </p:cNvSpPr>
          <p:nvPr>
            <p:ph type="title"/>
          </p:nvPr>
        </p:nvSpPr>
        <p:spPr bwMode="gray">
          <a:xfrm>
            <a:off x="709481" y="539917"/>
            <a:ext cx="7899532"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09480" y="1920240"/>
            <a:ext cx="10146092" cy="4079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latin typeface="Arial" charset="0"/>
                <a:ea typeface="Arial" charset="0"/>
                <a:cs typeface="Arial" charset="0"/>
              </a:defRPr>
            </a:lvl1pPr>
          </a:lstStyle>
          <a:p>
            <a:fld id="{2BE451C3-0FF4-47C4-B829-773ADF60F88C}" type="datetimeFigureOut">
              <a:rPr lang="en-US" smtClean="0"/>
              <a:pPr/>
              <a:t>7/10/2018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latin typeface="Arial" charset="0"/>
                <a:ea typeface="Arial" charset="0"/>
                <a:cs typeface="Arial" charset="0"/>
              </a:defRPr>
            </a:lvl1pPr>
          </a:lstStyle>
          <a:p>
            <a:r>
              <a:rPr lang="en-US"/>
              <a:t>
              </a:t>
            </a:r>
            <a:endParaRPr lang="en-US" dirty="0"/>
          </a:p>
        </p:txBody>
      </p:sp>
      <p:pic>
        <p:nvPicPr>
          <p:cNvPr id="21" name="Picture 20">
            <a:extLst>
              <a:ext uri="{FF2B5EF4-FFF2-40B4-BE49-F238E27FC236}">
                <a16:creationId xmlns:a16="http://schemas.microsoft.com/office/drawing/2014/main" id="{8E0681CA-4552-427A-822D-877F8BC21D4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53872" y="461518"/>
            <a:ext cx="2003399" cy="516296"/>
          </a:xfrm>
          <a:prstGeom prst="rect">
            <a:avLst/>
          </a:prstGeom>
        </p:spPr>
      </p:pic>
      <p:sp>
        <p:nvSpPr>
          <p:cNvPr id="11" name="TextBox 10"/>
          <p:cNvSpPr txBox="1"/>
          <p:nvPr userDrawn="1"/>
        </p:nvSpPr>
        <p:spPr>
          <a:xfrm>
            <a:off x="11620140" y="6392880"/>
            <a:ext cx="565483" cy="307777"/>
          </a:xfrm>
          <a:prstGeom prst="rect">
            <a:avLst/>
          </a:prstGeom>
          <a:noFill/>
        </p:spPr>
        <p:txBody>
          <a:bodyPr wrap="square" rtlCol="0">
            <a:spAutoFit/>
          </a:bodyPr>
          <a:lstStyle/>
          <a:p>
            <a:pPr algn="ctr"/>
            <a:fld id="{54C021AB-C713-4AAB-AA5D-FE8D557E84BB}" type="slidenum">
              <a:rPr lang="en-US" sz="1400" b="1" smtClean="0">
                <a:solidFill>
                  <a:schemeClr val="accent4"/>
                </a:solidFill>
                <a:latin typeface="Arial" charset="0"/>
                <a:ea typeface="Arial" charset="0"/>
                <a:cs typeface="Arial" charset="0"/>
              </a:rPr>
              <a:pPr algn="ctr"/>
              <a:t>‹#›</a:t>
            </a:fld>
            <a:endParaRPr lang="en-US" sz="1400" b="1" dirty="0">
              <a:solidFill>
                <a:schemeClr val="accent4"/>
              </a:solidFill>
              <a:latin typeface="Arial" charset="0"/>
              <a:ea typeface="Arial" charset="0"/>
              <a:cs typeface="Arial" charset="0"/>
            </a:endParaRPr>
          </a:p>
        </p:txBody>
      </p:sp>
      <p:cxnSp>
        <p:nvCxnSpPr>
          <p:cNvPr id="7" name="Straight Connector 6"/>
          <p:cNvCxnSpPr/>
          <p:nvPr userDrawn="1"/>
        </p:nvCxnSpPr>
        <p:spPr>
          <a:xfrm>
            <a:off x="709480" y="1139483"/>
            <a:ext cx="11147791" cy="0"/>
          </a:xfrm>
          <a:prstGeom prst="line">
            <a:avLst/>
          </a:prstGeom>
          <a:ln w="28575">
            <a:solidFill>
              <a:srgbClr val="F6523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6" r:id="rId7"/>
    <p:sldLayoutId id="2147483668" r:id="rId8"/>
    <p:sldLayoutId id="2147483661" r:id="rId9"/>
    <p:sldLayoutId id="2147483672"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200" b="0" i="0" kern="1200">
          <a:solidFill>
            <a:srgbClr val="442A56"/>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marR="0" indent="-342900" algn="l" defTabSz="457200" rtl="0" eaLnBrk="1" fontAlgn="auto" latinLnBrk="0" hangingPunct="1">
        <a:lnSpc>
          <a:spcPct val="100000"/>
        </a:lnSpc>
        <a:spcBef>
          <a:spcPts val="0"/>
        </a:spcBef>
        <a:spcAft>
          <a:spcPts val="600"/>
        </a:spcAft>
        <a:buClr>
          <a:srgbClr val="F65230"/>
        </a:buClr>
        <a:buSzPct val="80000"/>
        <a:buFont typeface="Arial" charset="0"/>
        <a:buChar char="•"/>
        <a:tabLst/>
        <a:defRPr sz="2000" b="0" i="0" kern="1200">
          <a:solidFill>
            <a:schemeClr val="tx1">
              <a:lumMod val="75000"/>
              <a:lumOff val="25000"/>
            </a:schemeClr>
          </a:solidFill>
          <a:latin typeface="Arial" charset="0"/>
          <a:ea typeface="Arial" charset="0"/>
          <a:cs typeface="Arial" charset="0"/>
        </a:defRPr>
      </a:lvl1pPr>
      <a:lvl2pPr marL="742950" marR="0" indent="-285750" algn="l" defTabSz="457200" rtl="0" eaLnBrk="1" fontAlgn="auto" latinLnBrk="0" hangingPunct="1">
        <a:lnSpc>
          <a:spcPct val="100000"/>
        </a:lnSpc>
        <a:spcBef>
          <a:spcPts val="0"/>
        </a:spcBef>
        <a:spcAft>
          <a:spcPts val="600"/>
        </a:spcAft>
        <a:buClr>
          <a:srgbClr val="F65230"/>
        </a:buClr>
        <a:buSzPct val="75000"/>
        <a:buFont typeface="Arial" charset="0"/>
        <a:buChar char="•"/>
        <a:tabLst/>
        <a:defRPr sz="1800" b="0" i="0" kern="1200">
          <a:solidFill>
            <a:schemeClr val="tx1">
              <a:lumMod val="75000"/>
              <a:lumOff val="25000"/>
            </a:schemeClr>
          </a:solidFill>
          <a:latin typeface="Arial" charset="0"/>
          <a:ea typeface="Arial" charset="0"/>
          <a:cs typeface="Arial" charset="0"/>
        </a:defRPr>
      </a:lvl2pPr>
      <a:lvl3pPr marL="1143000" marR="0" indent="-228600" algn="l" defTabSz="457200" rtl="0" eaLnBrk="1" fontAlgn="auto" latinLnBrk="0" hangingPunct="1">
        <a:lnSpc>
          <a:spcPct val="85000"/>
        </a:lnSpc>
        <a:spcBef>
          <a:spcPts val="0"/>
        </a:spcBef>
        <a:spcAft>
          <a:spcPts val="300"/>
        </a:spcAft>
        <a:buClr>
          <a:srgbClr val="F65230"/>
        </a:buClr>
        <a:buSzPct val="75000"/>
        <a:buFont typeface="Arial" charset="0"/>
        <a:buChar char="•"/>
        <a:tabLst/>
        <a:defRPr sz="1600" b="0" i="0" kern="1200">
          <a:solidFill>
            <a:schemeClr val="tx1">
              <a:lumMod val="75000"/>
              <a:lumOff val="25000"/>
            </a:schemeClr>
          </a:solidFill>
          <a:latin typeface="Arial" charset="0"/>
          <a:ea typeface="Arial" charset="0"/>
          <a:cs typeface="Arial" charset="0"/>
        </a:defRPr>
      </a:lvl3pPr>
      <a:lvl4pPr marL="1428750" marR="0" indent="-168275"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4pPr>
      <a:lvl5pPr marL="1598613" marR="0" indent="-115888"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irtf.org/raim-2015-papers/raim-2015-paper41.pdf" TargetMode="External"/><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microsoft.com/en-us/research/wp-content/uploads/2010/11/DC-Network-Characterization-imc2010.pdf" TargetMode="Externa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mailto:Gavin.hu@arm.co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irtf.org/raim-2015-papers/raim-2015-paper41.pdf" TargetMode="External"/><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microsoft.com/en-us/research/wp-content/uploads/2010/11/DC-Network-Characterization-imc2010.pdf" TargetMode="Externa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96DD-9991-4DFF-BCBB-D70B388588D0}"/>
              </a:ext>
            </a:extLst>
          </p:cNvPr>
          <p:cNvSpPr>
            <a:spLocks noGrp="1"/>
          </p:cNvSpPr>
          <p:nvPr>
            <p:ph type="ctrTitle"/>
          </p:nvPr>
        </p:nvSpPr>
        <p:spPr>
          <a:xfrm>
            <a:off x="731692" y="3041617"/>
            <a:ext cx="10105642" cy="1293318"/>
          </a:xfrm>
        </p:spPr>
        <p:txBody>
          <a:bodyPr/>
          <a:lstStyle/>
          <a:p>
            <a:r>
              <a:rPr lang="en-US" dirty="0"/>
              <a:t>DPDK Multiple </a:t>
            </a:r>
            <a:r>
              <a:rPr lang="en-US" altLang="zh-CN" dirty="0"/>
              <a:t>S</a:t>
            </a:r>
            <a:r>
              <a:rPr lang="en-US" dirty="0"/>
              <a:t>ized Packet buffer pool Proposal</a:t>
            </a:r>
          </a:p>
        </p:txBody>
      </p:sp>
      <p:sp>
        <p:nvSpPr>
          <p:cNvPr id="3" name="Subtitle 2">
            <a:extLst>
              <a:ext uri="{FF2B5EF4-FFF2-40B4-BE49-F238E27FC236}">
                <a16:creationId xmlns:a16="http://schemas.microsoft.com/office/drawing/2014/main" id="{3384B67E-C425-409A-AE72-735DB9208A03}"/>
              </a:ext>
            </a:extLst>
          </p:cNvPr>
          <p:cNvSpPr>
            <a:spLocks noGrp="1"/>
          </p:cNvSpPr>
          <p:nvPr>
            <p:ph type="subTitle" idx="1"/>
          </p:nvPr>
        </p:nvSpPr>
        <p:spPr>
          <a:xfrm>
            <a:off x="956593" y="5274253"/>
            <a:ext cx="8825658" cy="861420"/>
          </a:xfrm>
        </p:spPr>
        <p:txBody>
          <a:bodyPr>
            <a:normAutofit fontScale="70000" lnSpcReduction="20000"/>
          </a:bodyPr>
          <a:lstStyle/>
          <a:p>
            <a:r>
              <a:rPr lang="en-US" dirty="0">
                <a:solidFill>
                  <a:schemeClr val="bg1"/>
                </a:solidFill>
              </a:rPr>
              <a:t>Gavin Hu</a:t>
            </a:r>
          </a:p>
          <a:p>
            <a:r>
              <a:rPr lang="en-US" altLang="en-US" dirty="0">
                <a:solidFill>
                  <a:schemeClr val="bg1"/>
                </a:solidFill>
                <a:ea typeface="ＭＳ Ｐゴシック" panose="020B0600070205080204" pitchFamily="34" charset="-128"/>
              </a:rPr>
              <a:t>Principal Software Engineer</a:t>
            </a:r>
          </a:p>
          <a:p>
            <a:r>
              <a:rPr lang="en-US" altLang="en-US" dirty="0">
                <a:solidFill>
                  <a:schemeClr val="bg1"/>
                </a:solidFill>
                <a:ea typeface="ＭＳ Ｐゴシック" panose="020B0600070205080204" pitchFamily="34" charset="-128"/>
              </a:rPr>
              <a:t>ARM</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2304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12B2-27C4-4FF2-BED7-3617C6DFB909}"/>
              </a:ext>
            </a:extLst>
          </p:cNvPr>
          <p:cNvSpPr>
            <a:spLocks noGrp="1"/>
          </p:cNvSpPr>
          <p:nvPr>
            <p:ph type="title"/>
          </p:nvPr>
        </p:nvSpPr>
        <p:spPr/>
        <p:txBody>
          <a:bodyPr/>
          <a:lstStyle/>
          <a:p>
            <a:r>
              <a:rPr lang="en-US" dirty="0"/>
              <a:t>HW Available for piloting</a:t>
            </a:r>
          </a:p>
        </p:txBody>
      </p:sp>
      <p:sp>
        <p:nvSpPr>
          <p:cNvPr id="4" name="Content Placeholder 3">
            <a:extLst>
              <a:ext uri="{FF2B5EF4-FFF2-40B4-BE49-F238E27FC236}">
                <a16:creationId xmlns:a16="http://schemas.microsoft.com/office/drawing/2014/main" id="{08DC0994-3C3C-439A-A822-860F0C662B0D}"/>
              </a:ext>
            </a:extLst>
          </p:cNvPr>
          <p:cNvSpPr>
            <a:spLocks noGrp="1"/>
          </p:cNvSpPr>
          <p:nvPr>
            <p:ph idx="1"/>
          </p:nvPr>
        </p:nvSpPr>
        <p:spPr>
          <a:xfrm>
            <a:off x="614045" y="1385448"/>
            <a:ext cx="11180867" cy="4087104"/>
          </a:xfrm>
        </p:spPr>
        <p:txBody>
          <a:bodyPr>
            <a:normAutofit fontScale="92500" lnSpcReduction="10000"/>
          </a:bodyPr>
          <a:lstStyle/>
          <a:p>
            <a:pPr marL="342900" indent="-342900">
              <a:buFont typeface="Wingdings" panose="05000000000000000000" pitchFamily="2" charset="2"/>
              <a:buChar char="Ø"/>
            </a:pPr>
            <a:r>
              <a:rPr lang="en-US" dirty="0"/>
              <a:t>NXP DPAA2</a:t>
            </a:r>
          </a:p>
          <a:p>
            <a:pPr marL="1085850" lvl="1" indent="-342900">
              <a:buFont typeface="Wingdings" panose="05000000000000000000" pitchFamily="2" charset="2"/>
              <a:buChar char="Ø"/>
            </a:pPr>
            <a:r>
              <a:rPr lang="en-US" dirty="0"/>
              <a:t>DPBP(Data Path Buffer Pool) configures a buffer pool</a:t>
            </a:r>
          </a:p>
          <a:p>
            <a:pPr marL="1085850" lvl="1" indent="-342900">
              <a:buFont typeface="Wingdings" panose="05000000000000000000" pitchFamily="2" charset="2"/>
              <a:buChar char="Ø"/>
            </a:pPr>
            <a:r>
              <a:rPr lang="en-US" dirty="0"/>
              <a:t>DPBP owners seeds it with buffers</a:t>
            </a:r>
          </a:p>
          <a:p>
            <a:pPr marL="1085850" lvl="1" indent="-342900">
              <a:buFont typeface="Wingdings" panose="05000000000000000000" pitchFamily="2" charset="2"/>
              <a:buChar char="Ø"/>
            </a:pPr>
            <a:r>
              <a:rPr lang="en-US" dirty="0"/>
              <a:t>Represent </a:t>
            </a:r>
            <a:r>
              <a:rPr lang="en-US" dirty="0" err="1"/>
              <a:t>QBMan</a:t>
            </a:r>
            <a:r>
              <a:rPr lang="en-US" dirty="0"/>
              <a:t> hardware, maintaining a list of software-provided free buffers.</a:t>
            </a:r>
          </a:p>
          <a:p>
            <a:pPr marL="342900" indent="-342900">
              <a:buFont typeface="Wingdings" panose="05000000000000000000" pitchFamily="2" charset="2"/>
              <a:buChar char="Ø"/>
            </a:pPr>
            <a:r>
              <a:rPr lang="en-US" dirty="0"/>
              <a:t>OCTEONTX</a:t>
            </a:r>
          </a:p>
          <a:p>
            <a:pPr marL="1085850" lvl="1" indent="-342900">
              <a:buFont typeface="Wingdings" panose="05000000000000000000" pitchFamily="2" charset="2"/>
              <a:buChar char="Ø"/>
            </a:pPr>
            <a:r>
              <a:rPr lang="en-US" dirty="0"/>
              <a:t>HW </a:t>
            </a:r>
            <a:r>
              <a:rPr lang="en-US" dirty="0" err="1"/>
              <a:t>mempool</a:t>
            </a:r>
            <a:r>
              <a:rPr lang="en-US" dirty="0"/>
              <a:t> Manager</a:t>
            </a:r>
          </a:p>
          <a:p>
            <a:pPr marL="1085850" lvl="1" indent="-342900">
              <a:buFont typeface="Wingdings" panose="05000000000000000000" pitchFamily="2" charset="2"/>
              <a:buChar char="Ø"/>
            </a:pPr>
            <a:r>
              <a:rPr lang="en-US" dirty="0"/>
              <a:t>32 pools</a:t>
            </a:r>
          </a:p>
          <a:p>
            <a:pPr marL="1085850" lvl="1" indent="-342900">
              <a:buFont typeface="Wingdings" panose="05000000000000000000" pitchFamily="2" charset="2"/>
              <a:buChar char="Ø"/>
            </a:pPr>
            <a:r>
              <a:rPr lang="en-US" dirty="0"/>
              <a:t>32 SR-IOV Virtual functions</a:t>
            </a:r>
          </a:p>
          <a:p>
            <a:pPr marL="342900" indent="-342900">
              <a:buFont typeface="Wingdings" panose="05000000000000000000" pitchFamily="2" charset="2"/>
              <a:buChar char="Ø"/>
            </a:pPr>
            <a:r>
              <a:rPr lang="en-US" dirty="0"/>
              <a:t>Marvell ARMADA 80X0</a:t>
            </a:r>
          </a:p>
          <a:p>
            <a:pPr marL="1085850" lvl="1" indent="-342900">
              <a:buFont typeface="Wingdings" panose="05000000000000000000" pitchFamily="2" charset="2"/>
              <a:buChar char="Ø"/>
            </a:pPr>
            <a:r>
              <a:rPr lang="en-US" dirty="0"/>
              <a:t>Hardware Buffer Management Controller</a:t>
            </a:r>
          </a:p>
          <a:p>
            <a:pPr marL="1085850" lvl="1" indent="-342900">
              <a:buFont typeface="Wingdings" panose="05000000000000000000" pitchFamily="2" charset="2"/>
              <a:buChar char="Ø"/>
            </a:pPr>
            <a:r>
              <a:rPr lang="en-US" dirty="0"/>
              <a:t>Allocate and recycle buffers by hardware units</a:t>
            </a:r>
          </a:p>
          <a:p>
            <a:pPr marL="1085850" lvl="1" indent="-342900">
              <a:buFont typeface="Wingdings" panose="05000000000000000000" pitchFamily="2" charset="2"/>
              <a:buChar char="Ø"/>
            </a:pPr>
            <a:r>
              <a:rPr lang="en-US" dirty="0"/>
              <a:t>Support 16 different buffers and pool sizes</a:t>
            </a:r>
          </a:p>
          <a:p>
            <a:pPr marL="1085850" lvl="1"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149165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2AFE-DCA1-4939-9AA3-F536FC95BA49}"/>
              </a:ext>
            </a:extLst>
          </p:cNvPr>
          <p:cNvSpPr>
            <a:spLocks noGrp="1"/>
          </p:cNvSpPr>
          <p:nvPr>
            <p:ph type="title"/>
          </p:nvPr>
        </p:nvSpPr>
        <p:spPr/>
        <p:txBody>
          <a:bodyPr/>
          <a:lstStyle/>
          <a:p>
            <a:r>
              <a:rPr lang="en-US" altLang="zh-CN"/>
              <a:t>Software Changes Required</a:t>
            </a:r>
            <a:endParaRPr lang="en-US"/>
          </a:p>
        </p:txBody>
      </p:sp>
      <p:sp>
        <p:nvSpPr>
          <p:cNvPr id="5" name="Content Placeholder 2">
            <a:extLst>
              <a:ext uri="{FF2B5EF4-FFF2-40B4-BE49-F238E27FC236}">
                <a16:creationId xmlns:a16="http://schemas.microsoft.com/office/drawing/2014/main" id="{527DC4C0-F12A-41BC-AB99-E971F7CE1A01}"/>
              </a:ext>
            </a:extLst>
          </p:cNvPr>
          <p:cNvSpPr>
            <a:spLocks noGrp="1" noChangeArrowheads="1"/>
          </p:cNvSpPr>
          <p:nvPr>
            <p:ph idx="1"/>
          </p:nvPr>
        </p:nvSpPr>
        <p:spPr bwMode="auto">
          <a:xfrm>
            <a:off x="644525" y="1246881"/>
            <a:ext cx="11180867" cy="4087104"/>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en-US" altLang="en-US" dirty="0">
                <a:ea typeface="ＭＳ Ｐゴシック" panose="020B0600070205080204" pitchFamily="34" charset="-128"/>
              </a:rPr>
              <a:t>DPDK memory pool </a:t>
            </a:r>
          </a:p>
          <a:p>
            <a:pPr marL="741363" lvl="1" indent="-342900">
              <a:buFont typeface="Wingdings" panose="05000000000000000000" pitchFamily="2" charset="2"/>
              <a:buChar char="Ø"/>
            </a:pPr>
            <a:r>
              <a:rPr lang="en-US" altLang="en-US" dirty="0">
                <a:ea typeface="ＭＳ Ｐゴシック" panose="020B0600070205080204" pitchFamily="34" charset="-128"/>
              </a:rPr>
              <a:t>Single sized buffers vs multiple sized buffers </a:t>
            </a:r>
          </a:p>
          <a:p>
            <a:pPr marL="741363" lvl="1" indent="-342900">
              <a:buFont typeface="Wingdings" panose="05000000000000000000" pitchFamily="2" charset="2"/>
              <a:buChar char="Ø"/>
            </a:pPr>
            <a:r>
              <a:rPr lang="en-US" altLang="en-US" dirty="0">
                <a:ea typeface="ＭＳ Ｐゴシック" panose="020B0600070205080204" pitchFamily="34" charset="-128"/>
              </a:rPr>
              <a:t>Keep default to single 2KB buffers</a:t>
            </a:r>
          </a:p>
          <a:p>
            <a:pPr marL="342900" indent="-342900">
              <a:buFont typeface="Wingdings" panose="05000000000000000000" pitchFamily="2" charset="2"/>
              <a:buChar char="Ø"/>
            </a:pPr>
            <a:r>
              <a:rPr lang="en-US" altLang="en-US" dirty="0">
                <a:ea typeface="ＭＳ Ｐゴシック" panose="020B0600070205080204" pitchFamily="34" charset="-128"/>
              </a:rPr>
              <a:t>Data flow</a:t>
            </a:r>
          </a:p>
          <a:p>
            <a:pPr marL="741363" lvl="1" indent="-342900">
              <a:buFont typeface="Wingdings" panose="05000000000000000000" pitchFamily="2" charset="2"/>
              <a:buChar char="Ø"/>
            </a:pPr>
            <a:r>
              <a:rPr lang="en-US" altLang="en-US" dirty="0">
                <a:ea typeface="ＭＳ Ｐゴシック" panose="020B0600070205080204" pitchFamily="34" charset="-128"/>
              </a:rPr>
              <a:t>Multiple buffer size pools initialization and configuration</a:t>
            </a:r>
          </a:p>
          <a:p>
            <a:pPr marL="342900" lvl="1" indent="-342900">
              <a:spcAft>
                <a:spcPts val="1600"/>
              </a:spcAft>
              <a:buFont typeface="Wingdings" panose="05000000000000000000" pitchFamily="2" charset="2"/>
              <a:buChar char="Ø"/>
            </a:pPr>
            <a:r>
              <a:rPr lang="en-US" altLang="en-US" sz="2400" dirty="0">
                <a:ea typeface="ＭＳ Ｐゴシック" panose="020B0600070205080204" pitchFamily="34" charset="-128"/>
              </a:rPr>
              <a:t>Driver </a:t>
            </a:r>
          </a:p>
          <a:p>
            <a:pPr marL="741363" lvl="1" indent="-342900">
              <a:buFont typeface="Wingdings" panose="05000000000000000000" pitchFamily="2" charset="2"/>
              <a:buChar char="Ø"/>
            </a:pPr>
            <a:r>
              <a:rPr lang="en-US" altLang="en-US" dirty="0">
                <a:ea typeface="ＭＳ Ｐゴシック" panose="020B0600070205080204" pitchFamily="34" charset="-128"/>
              </a:rPr>
              <a:t>Rx or forward from multiple pools</a:t>
            </a:r>
          </a:p>
          <a:p>
            <a:pPr marL="342900" lvl="1" indent="-342900">
              <a:spcAft>
                <a:spcPts val="1600"/>
              </a:spcAft>
              <a:buFont typeface="Wingdings" panose="05000000000000000000" pitchFamily="2" charset="2"/>
              <a:buChar char="Ø"/>
            </a:pPr>
            <a:r>
              <a:rPr lang="en-US" altLang="en-US" sz="2400" dirty="0">
                <a:ea typeface="ＭＳ Ｐゴシック" panose="020B0600070205080204" pitchFamily="34" charset="-128"/>
              </a:rPr>
              <a:t>NIC FW </a:t>
            </a:r>
          </a:p>
          <a:p>
            <a:pPr marL="741363" lvl="1" indent="-342900">
              <a:buFont typeface="Wingdings" panose="05000000000000000000" pitchFamily="2" charset="2"/>
              <a:buChar char="Ø"/>
            </a:pPr>
            <a:r>
              <a:rPr lang="en-US" altLang="en-US" dirty="0">
                <a:ea typeface="ＭＳ Ｐゴシック" panose="020B0600070205080204" pitchFamily="34" charset="-128"/>
              </a:rPr>
              <a:t>May need to be changed for queue and buffer management hardware units.</a:t>
            </a:r>
          </a:p>
        </p:txBody>
      </p:sp>
    </p:spTree>
    <p:extLst>
      <p:ext uri="{BB962C8B-B14F-4D97-AF65-F5344CB8AC3E}">
        <p14:creationId xmlns:p14="http://schemas.microsoft.com/office/powerpoint/2010/main" val="321029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39589-5444-4EC3-84C2-558C263B447F}"/>
              </a:ext>
            </a:extLst>
          </p:cNvPr>
          <p:cNvSpPr>
            <a:spLocks noGrp="1"/>
          </p:cNvSpPr>
          <p:nvPr>
            <p:ph type="title"/>
          </p:nvPr>
        </p:nvSpPr>
        <p:spPr/>
        <p:txBody>
          <a:bodyPr/>
          <a:lstStyle/>
          <a:p>
            <a:r>
              <a:rPr lang="en-US" altLang="zh-CN" dirty="0"/>
              <a:t>DPDK API Changes</a:t>
            </a:r>
            <a:endParaRPr lang="en-US" dirty="0"/>
          </a:p>
        </p:txBody>
      </p:sp>
      <p:sp>
        <p:nvSpPr>
          <p:cNvPr id="4" name="Content Placeholder 3">
            <a:extLst>
              <a:ext uri="{FF2B5EF4-FFF2-40B4-BE49-F238E27FC236}">
                <a16:creationId xmlns:a16="http://schemas.microsoft.com/office/drawing/2014/main" id="{6A9EA79E-FCD9-43CA-8DC2-73A17BC6ACE2}"/>
              </a:ext>
            </a:extLst>
          </p:cNvPr>
          <p:cNvSpPr>
            <a:spLocks noGrp="1"/>
          </p:cNvSpPr>
          <p:nvPr>
            <p:ph idx="1"/>
          </p:nvPr>
        </p:nvSpPr>
        <p:spPr>
          <a:xfrm>
            <a:off x="709481" y="1230504"/>
            <a:ext cx="10963511" cy="2322952"/>
          </a:xfrm>
        </p:spPr>
        <p:txBody>
          <a:bodyPr>
            <a:normAutofit/>
          </a:bodyPr>
          <a:lstStyle/>
          <a:p>
            <a:pPr marL="342900" indent="-342900">
              <a:buFont typeface="Wingdings" panose="05000000000000000000" pitchFamily="2" charset="2"/>
              <a:buChar char="Ø"/>
            </a:pPr>
            <a:r>
              <a:rPr lang="en-US" altLang="zh-CN" dirty="0"/>
              <a:t>The following APIs and even more need extensions/variants:</a:t>
            </a:r>
          </a:p>
          <a:p>
            <a:pPr marL="342900" indent="-342900">
              <a:buFont typeface="Wingdings" panose="05000000000000000000" pitchFamily="2" charset="2"/>
              <a:buChar char="Ø"/>
            </a:pPr>
            <a:r>
              <a:rPr lang="en-US" altLang="zh-CN" sz="1400" dirty="0">
                <a:latin typeface="Courier New" panose="02070309020205020404" pitchFamily="49" charset="0"/>
                <a:cs typeface="Courier New" panose="02070309020205020404" pitchFamily="49" charset="0"/>
              </a:rPr>
              <a:t>static inline struct </a:t>
            </a:r>
            <a:r>
              <a:rPr lang="en-US" altLang="zh-CN" sz="1400" dirty="0" err="1">
                <a:latin typeface="Courier New" panose="02070309020205020404" pitchFamily="49" charset="0"/>
                <a:cs typeface="Courier New" panose="02070309020205020404" pitchFamily="49" charset="0"/>
              </a:rPr>
              <a:t>rte_mbuf</a:t>
            </a:r>
            <a:r>
              <a:rPr lang="en-US" altLang="zh-CN" sz="1400" dirty="0">
                <a:latin typeface="Courier New" panose="02070309020205020404" pitchFamily="49" charset="0"/>
                <a:cs typeface="Courier New" panose="02070309020205020404" pitchFamily="49" charset="0"/>
              </a:rPr>
              <a:t> *</a:t>
            </a:r>
            <a:r>
              <a:rPr lang="en-US" altLang="zh-CN" sz="1400" dirty="0" err="1">
                <a:latin typeface="Courier New" panose="02070309020205020404" pitchFamily="49" charset="0"/>
                <a:cs typeface="Courier New" panose="02070309020205020404" pitchFamily="49" charset="0"/>
              </a:rPr>
              <a:t>rte_pktmbuf_alloc</a:t>
            </a:r>
            <a:r>
              <a:rPr lang="en-US" altLang="zh-CN" sz="1400" dirty="0">
                <a:latin typeface="Courier New" panose="02070309020205020404" pitchFamily="49" charset="0"/>
                <a:cs typeface="Courier New" panose="02070309020205020404" pitchFamily="49" charset="0"/>
              </a:rPr>
              <a:t>(struct </a:t>
            </a:r>
            <a:r>
              <a:rPr lang="en-US" altLang="zh-CN" sz="1400" dirty="0" err="1">
                <a:latin typeface="Courier New" panose="02070309020205020404" pitchFamily="49" charset="0"/>
                <a:cs typeface="Courier New" panose="02070309020205020404" pitchFamily="49" charset="0"/>
              </a:rPr>
              <a:t>rte_mempool</a:t>
            </a:r>
            <a:r>
              <a:rPr lang="en-US" altLang="zh-CN" sz="1400" dirty="0">
                <a:latin typeface="Courier New" panose="02070309020205020404" pitchFamily="49" charset="0"/>
                <a:cs typeface="Courier New" panose="02070309020205020404" pitchFamily="49" charset="0"/>
              </a:rPr>
              <a:t> *</a:t>
            </a:r>
            <a:r>
              <a:rPr lang="en-US" altLang="zh-CN" sz="1400" dirty="0" err="1">
                <a:latin typeface="Courier New" panose="02070309020205020404" pitchFamily="49" charset="0"/>
                <a:cs typeface="Courier New" panose="02070309020205020404" pitchFamily="49" charset="0"/>
              </a:rPr>
              <a:t>mp</a:t>
            </a:r>
            <a:r>
              <a:rPr lang="en-US" altLang="zh-CN" sz="1400" dirty="0">
                <a:latin typeface="Courier New" panose="02070309020205020404" pitchFamily="49" charset="0"/>
                <a:cs typeface="Courier New" panose="02070309020205020404" pitchFamily="49" charset="0"/>
              </a:rPr>
              <a:t>) </a:t>
            </a:r>
          </a:p>
          <a:p>
            <a:pPr marL="342900" indent="-342900">
              <a:buFont typeface="Wingdings" panose="05000000000000000000" pitchFamily="2" charset="2"/>
              <a:buChar char="Ø"/>
            </a:pPr>
            <a:r>
              <a:rPr lang="en-US" altLang="zh-CN" sz="1400" dirty="0" err="1">
                <a:latin typeface="Courier New" panose="02070309020205020404" pitchFamily="49" charset="0"/>
                <a:cs typeface="Courier New" panose="02070309020205020404" pitchFamily="49" charset="0"/>
              </a:rPr>
              <a:t>i</a:t>
            </a:r>
            <a:r>
              <a:rPr lang="en-US" sz="1400" dirty="0" err="1">
                <a:latin typeface="Courier New" panose="02070309020205020404" pitchFamily="49" charset="0"/>
                <a:cs typeface="Courier New" panose="02070309020205020404" pitchFamily="49" charset="0"/>
              </a:rPr>
              <a:t>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rte_eth_rx_queue_setup</a:t>
            </a:r>
            <a:r>
              <a:rPr lang="en-US" sz="1400" dirty="0">
                <a:latin typeface="Courier New" panose="02070309020205020404" pitchFamily="49" charset="0"/>
                <a:cs typeface="Courier New" panose="02070309020205020404" pitchFamily="49" charset="0"/>
              </a:rPr>
              <a:t>(uint16_t </a:t>
            </a:r>
            <a:r>
              <a:rPr lang="en-US" sz="1400" dirty="0" err="1">
                <a:latin typeface="Courier New" panose="02070309020205020404" pitchFamily="49" charset="0"/>
                <a:cs typeface="Courier New" panose="02070309020205020404" pitchFamily="49" charset="0"/>
              </a:rPr>
              <a:t>port_id</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rx_queue_id</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nb_rx_desc</a:t>
            </a:r>
            <a:r>
              <a:rPr lang="en-US" sz="1400" dirty="0">
                <a:latin typeface="Courier New" panose="02070309020205020404" pitchFamily="49" charset="0"/>
                <a:cs typeface="Courier New" panose="02070309020205020404" pitchFamily="49" charset="0"/>
              </a:rPr>
              <a:t>,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socket_id,const</a:t>
            </a:r>
            <a:r>
              <a:rPr lang="en-US" sz="1400" dirty="0">
                <a:latin typeface="Courier New" panose="02070309020205020404" pitchFamily="49" charset="0"/>
                <a:cs typeface="Courier New" panose="02070309020205020404" pitchFamily="49" charset="0"/>
              </a:rPr>
              <a:t> struct </a:t>
            </a:r>
            <a:r>
              <a:rPr lang="en-US" sz="1400" dirty="0" err="1">
                <a:latin typeface="Courier New" panose="02070309020205020404" pitchFamily="49" charset="0"/>
                <a:cs typeface="Courier New" panose="02070309020205020404" pitchFamily="49" charset="0"/>
              </a:rPr>
              <a:t>rte_eth_rxconf</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rx_conf</a:t>
            </a:r>
            <a:r>
              <a:rPr lang="en-US" sz="1400" dirty="0">
                <a:latin typeface="Courier New" panose="02070309020205020404" pitchFamily="49" charset="0"/>
                <a:cs typeface="Courier New" panose="02070309020205020404" pitchFamily="49" charset="0"/>
              </a:rPr>
              <a:t>,   struct </a:t>
            </a:r>
            <a:r>
              <a:rPr lang="en-US" sz="1400" dirty="0" err="1">
                <a:latin typeface="Courier New" panose="02070309020205020404" pitchFamily="49" charset="0"/>
                <a:cs typeface="Courier New" panose="02070309020205020404" pitchFamily="49" charset="0"/>
              </a:rPr>
              <a:t>rte_mempool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mp</a:t>
            </a:r>
            <a:r>
              <a:rPr lang="en-US" sz="1400" dirty="0">
                <a:latin typeface="Courier New" panose="02070309020205020404" pitchFamily="49" charset="0"/>
                <a:cs typeface="Courier New" panose="02070309020205020404" pitchFamily="49" charset="0"/>
              </a:rPr>
              <a:t>) </a:t>
            </a:r>
          </a:p>
          <a:p>
            <a:pPr marL="342900" indent="-342900">
              <a:buFont typeface="Wingdings" panose="05000000000000000000" pitchFamily="2" charset="2"/>
              <a:buChar char="Ø"/>
            </a:pPr>
            <a:r>
              <a:rPr lang="en-US" altLang="zh-CN" sz="1400" dirty="0" err="1">
                <a:latin typeface="Courier New" panose="02070309020205020404" pitchFamily="49" charset="0"/>
                <a:cs typeface="Courier New" panose="02070309020205020404" pitchFamily="49" charset="0"/>
              </a:rPr>
              <a:t>int</a:t>
            </a:r>
            <a:r>
              <a:rPr lang="en-US" altLang="zh-CN"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rte_pktmbuf_pool_create</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char *name,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cache_size</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priv_size</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data_room_size,int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socket_id</a:t>
            </a:r>
            <a:r>
              <a:rPr lang="en-US" sz="1400" dirty="0">
                <a:latin typeface="Courier New" panose="02070309020205020404" pitchFamily="49" charset="0"/>
                <a:cs typeface="Courier New" panose="02070309020205020404" pitchFamily="49" charset="0"/>
              </a:rPr>
              <a:t>)</a:t>
            </a:r>
          </a:p>
          <a:p>
            <a:pPr marL="342900" indent="-342900">
              <a:buFont typeface="Wingdings" panose="05000000000000000000" pitchFamily="2" charset="2"/>
              <a:buChar char="Ø"/>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rte_pktmbuf_pool_create_by_ops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char *name,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cache_size</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priv_size</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data_room_size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socket_id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char *</a:t>
            </a:r>
            <a:r>
              <a:rPr lang="en-US" sz="1400" dirty="0" err="1">
                <a:latin typeface="Courier New" panose="02070309020205020404" pitchFamily="49" charset="0"/>
                <a:cs typeface="Courier New" panose="02070309020205020404" pitchFamily="49" charset="0"/>
              </a:rPr>
              <a:t>ops_name</a:t>
            </a:r>
            <a:r>
              <a:rPr lang="en-US" sz="1400" dirty="0">
                <a:latin typeface="Courier New" panose="02070309020205020404" pitchFamily="49" charset="0"/>
                <a:cs typeface="Courier New" panose="02070309020205020404" pitchFamily="49" charset="0"/>
              </a:rPr>
              <a:t>)</a:t>
            </a:r>
          </a:p>
        </p:txBody>
      </p:sp>
      <p:sp>
        <p:nvSpPr>
          <p:cNvPr id="3" name="Rectangle 2">
            <a:extLst>
              <a:ext uri="{FF2B5EF4-FFF2-40B4-BE49-F238E27FC236}">
                <a16:creationId xmlns:a16="http://schemas.microsoft.com/office/drawing/2014/main" id="{5C83E16A-7CF8-4257-85E4-6023F4F96312}"/>
              </a:ext>
            </a:extLst>
          </p:cNvPr>
          <p:cNvSpPr/>
          <p:nvPr/>
        </p:nvSpPr>
        <p:spPr>
          <a:xfrm>
            <a:off x="2862594" y="3576058"/>
            <a:ext cx="6007086" cy="50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Apps</a:t>
            </a:r>
          </a:p>
        </p:txBody>
      </p:sp>
      <p:sp>
        <p:nvSpPr>
          <p:cNvPr id="5" name="Rectangle 4">
            <a:extLst>
              <a:ext uri="{FF2B5EF4-FFF2-40B4-BE49-F238E27FC236}">
                <a16:creationId xmlns:a16="http://schemas.microsoft.com/office/drawing/2014/main" id="{4440D990-D7BE-47C0-B57D-548650197CE2}"/>
              </a:ext>
            </a:extLst>
          </p:cNvPr>
          <p:cNvSpPr/>
          <p:nvPr/>
        </p:nvSpPr>
        <p:spPr>
          <a:xfrm>
            <a:off x="2893074" y="4823053"/>
            <a:ext cx="1666240" cy="50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Ethdev</a:t>
            </a:r>
            <a:r>
              <a:rPr lang="en-US" dirty="0"/>
              <a:t> API</a:t>
            </a:r>
          </a:p>
        </p:txBody>
      </p:sp>
      <p:sp>
        <p:nvSpPr>
          <p:cNvPr id="6" name="Rectangle 5">
            <a:extLst>
              <a:ext uri="{FF2B5EF4-FFF2-40B4-BE49-F238E27FC236}">
                <a16:creationId xmlns:a16="http://schemas.microsoft.com/office/drawing/2014/main" id="{C0A29FF7-9656-4F0E-8402-C018A032C0DC}"/>
              </a:ext>
            </a:extLst>
          </p:cNvPr>
          <p:cNvSpPr/>
          <p:nvPr/>
        </p:nvSpPr>
        <p:spPr>
          <a:xfrm>
            <a:off x="2893074" y="5609649"/>
            <a:ext cx="1617966" cy="8162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err="1"/>
              <a:t>ethdev</a:t>
            </a:r>
            <a:endParaRPr lang="en-US" dirty="0"/>
          </a:p>
        </p:txBody>
      </p:sp>
      <p:sp>
        <p:nvSpPr>
          <p:cNvPr id="9" name="Rectangle 8">
            <a:extLst>
              <a:ext uri="{FF2B5EF4-FFF2-40B4-BE49-F238E27FC236}">
                <a16:creationId xmlns:a16="http://schemas.microsoft.com/office/drawing/2014/main" id="{504DA7A4-69AF-48CD-9FEC-58B50448121B}"/>
              </a:ext>
            </a:extLst>
          </p:cNvPr>
          <p:cNvSpPr/>
          <p:nvPr/>
        </p:nvSpPr>
        <p:spPr>
          <a:xfrm>
            <a:off x="5087634" y="4771605"/>
            <a:ext cx="1465566" cy="16393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mempool</a:t>
            </a:r>
            <a:endParaRPr lang="en-US" dirty="0"/>
          </a:p>
        </p:txBody>
      </p:sp>
      <p:sp>
        <p:nvSpPr>
          <p:cNvPr id="13" name="TextBox 12">
            <a:extLst>
              <a:ext uri="{FF2B5EF4-FFF2-40B4-BE49-F238E27FC236}">
                <a16:creationId xmlns:a16="http://schemas.microsoft.com/office/drawing/2014/main" id="{A188D9BA-6EC0-4333-BFF8-EA9D54E7625B}"/>
              </a:ext>
            </a:extLst>
          </p:cNvPr>
          <p:cNvSpPr txBox="1"/>
          <p:nvPr/>
        </p:nvSpPr>
        <p:spPr>
          <a:xfrm>
            <a:off x="7111818" y="6434250"/>
            <a:ext cx="1059906" cy="307777"/>
          </a:xfrm>
          <a:prstGeom prst="rect">
            <a:avLst/>
          </a:prstGeom>
          <a:noFill/>
        </p:spPr>
        <p:txBody>
          <a:bodyPr wrap="none" rtlCol="0">
            <a:spAutoFit/>
          </a:bodyPr>
          <a:lstStyle/>
          <a:p>
            <a:r>
              <a:rPr lang="en-US" sz="1400" b="1" dirty="0"/>
              <a:t>OPS Table</a:t>
            </a:r>
          </a:p>
        </p:txBody>
      </p:sp>
      <p:sp>
        <p:nvSpPr>
          <p:cNvPr id="11" name="Rectangle 10">
            <a:extLst>
              <a:ext uri="{FF2B5EF4-FFF2-40B4-BE49-F238E27FC236}">
                <a16:creationId xmlns:a16="http://schemas.microsoft.com/office/drawing/2014/main" id="{6CA1A075-6C46-4772-8CBC-B790FADA569A}"/>
              </a:ext>
            </a:extLst>
          </p:cNvPr>
          <p:cNvSpPr/>
          <p:nvPr/>
        </p:nvSpPr>
        <p:spPr>
          <a:xfrm>
            <a:off x="7233920" y="4290175"/>
            <a:ext cx="1666240" cy="219667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EC0B99F-4401-4891-B771-DFB0C22422DE}"/>
              </a:ext>
            </a:extLst>
          </p:cNvPr>
          <p:cNvSpPr/>
          <p:nvPr/>
        </p:nvSpPr>
        <p:spPr>
          <a:xfrm>
            <a:off x="7233920" y="5501654"/>
            <a:ext cx="1666240" cy="414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DPAA2 OPS</a:t>
            </a:r>
          </a:p>
        </p:txBody>
      </p:sp>
      <p:sp>
        <p:nvSpPr>
          <p:cNvPr id="8" name="Rectangle 7">
            <a:extLst>
              <a:ext uri="{FF2B5EF4-FFF2-40B4-BE49-F238E27FC236}">
                <a16:creationId xmlns:a16="http://schemas.microsoft.com/office/drawing/2014/main" id="{794A1CF4-2B1E-4EBF-AFAB-F35F2A2ADEDB}"/>
              </a:ext>
            </a:extLst>
          </p:cNvPr>
          <p:cNvSpPr/>
          <p:nvPr/>
        </p:nvSpPr>
        <p:spPr>
          <a:xfrm>
            <a:off x="7233920" y="6010354"/>
            <a:ext cx="1666240" cy="414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Bucket OPS</a:t>
            </a:r>
          </a:p>
        </p:txBody>
      </p:sp>
      <p:sp>
        <p:nvSpPr>
          <p:cNvPr id="12" name="Rectangle 11">
            <a:extLst>
              <a:ext uri="{FF2B5EF4-FFF2-40B4-BE49-F238E27FC236}">
                <a16:creationId xmlns:a16="http://schemas.microsoft.com/office/drawing/2014/main" id="{C707EF64-299A-4A8C-8DA4-10F4DFC7DDCE}"/>
              </a:ext>
            </a:extLst>
          </p:cNvPr>
          <p:cNvSpPr/>
          <p:nvPr/>
        </p:nvSpPr>
        <p:spPr>
          <a:xfrm>
            <a:off x="7233920" y="4973948"/>
            <a:ext cx="1666240" cy="414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Stack OPS</a:t>
            </a:r>
          </a:p>
        </p:txBody>
      </p:sp>
      <p:sp>
        <p:nvSpPr>
          <p:cNvPr id="7" name="Rectangle 6">
            <a:extLst>
              <a:ext uri="{FF2B5EF4-FFF2-40B4-BE49-F238E27FC236}">
                <a16:creationId xmlns:a16="http://schemas.microsoft.com/office/drawing/2014/main" id="{F3FB6EA7-CF0E-4884-A32E-DC6310EE51E8}"/>
              </a:ext>
            </a:extLst>
          </p:cNvPr>
          <p:cNvSpPr/>
          <p:nvPr/>
        </p:nvSpPr>
        <p:spPr>
          <a:xfrm>
            <a:off x="7233920" y="4484763"/>
            <a:ext cx="1666240" cy="414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Ring OPS</a:t>
            </a:r>
          </a:p>
        </p:txBody>
      </p:sp>
      <p:cxnSp>
        <p:nvCxnSpPr>
          <p:cNvPr id="15" name="Straight Arrow Connector 14">
            <a:extLst>
              <a:ext uri="{FF2B5EF4-FFF2-40B4-BE49-F238E27FC236}">
                <a16:creationId xmlns:a16="http://schemas.microsoft.com/office/drawing/2014/main" id="{FC2EB8D3-DB6A-45D9-B535-A6BD254894D6}"/>
              </a:ext>
            </a:extLst>
          </p:cNvPr>
          <p:cNvCxnSpPr>
            <a:cxnSpLocks/>
          </p:cNvCxnSpPr>
          <p:nvPr/>
        </p:nvCxnSpPr>
        <p:spPr>
          <a:xfrm flipV="1">
            <a:off x="6553200" y="5598160"/>
            <a:ext cx="680720" cy="114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5568AA29-FC88-4FA6-8B61-39C155463AFF}"/>
              </a:ext>
            </a:extLst>
          </p:cNvPr>
          <p:cNvCxnSpPr>
            <a:cxnSpLocks/>
            <a:endCxn id="5" idx="0"/>
          </p:cNvCxnSpPr>
          <p:nvPr/>
        </p:nvCxnSpPr>
        <p:spPr>
          <a:xfrm>
            <a:off x="3726194" y="4100967"/>
            <a:ext cx="0" cy="7220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3DD165-55F1-496D-AB45-F879618EFACC}"/>
              </a:ext>
            </a:extLst>
          </p:cNvPr>
          <p:cNvCxnSpPr>
            <a:cxnSpLocks/>
            <a:endCxn id="6" idx="0"/>
          </p:cNvCxnSpPr>
          <p:nvPr/>
        </p:nvCxnSpPr>
        <p:spPr>
          <a:xfrm>
            <a:off x="3695714" y="5331053"/>
            <a:ext cx="6343" cy="2785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F18440A-0B72-46EC-A0C2-76779C1B4E19}"/>
              </a:ext>
            </a:extLst>
          </p:cNvPr>
          <p:cNvCxnSpPr>
            <a:cxnSpLocks/>
            <a:stCxn id="6" idx="3"/>
          </p:cNvCxnSpPr>
          <p:nvPr/>
        </p:nvCxnSpPr>
        <p:spPr>
          <a:xfrm>
            <a:off x="4511040" y="6017768"/>
            <a:ext cx="5765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43B63D93-42F1-49E4-8FB4-4810160E35A9}"/>
              </a:ext>
            </a:extLst>
          </p:cNvPr>
          <p:cNvCxnSpPr>
            <a:cxnSpLocks/>
            <a:endCxn id="9" idx="0"/>
          </p:cNvCxnSpPr>
          <p:nvPr/>
        </p:nvCxnSpPr>
        <p:spPr>
          <a:xfrm>
            <a:off x="5820417" y="4084058"/>
            <a:ext cx="0" cy="68754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63C11AE-CFA0-44C2-BB7E-0BDE341DF0CC}"/>
              </a:ext>
            </a:extLst>
          </p:cNvPr>
          <p:cNvSpPr txBox="1"/>
          <p:nvPr/>
        </p:nvSpPr>
        <p:spPr>
          <a:xfrm>
            <a:off x="5820417" y="4204439"/>
            <a:ext cx="819455" cy="430887"/>
          </a:xfrm>
          <a:prstGeom prst="rect">
            <a:avLst/>
          </a:prstGeom>
          <a:noFill/>
        </p:spPr>
        <p:txBody>
          <a:bodyPr wrap="none" rtlCol="0">
            <a:spAutoFit/>
          </a:bodyPr>
          <a:lstStyle/>
          <a:p>
            <a:r>
              <a:rPr lang="en-US" sz="1100" dirty="0"/>
              <a:t>Create/</a:t>
            </a:r>
          </a:p>
          <a:p>
            <a:r>
              <a:rPr lang="en-US" sz="1100" dirty="0"/>
              <a:t>populate</a:t>
            </a:r>
          </a:p>
        </p:txBody>
      </p:sp>
      <p:sp>
        <p:nvSpPr>
          <p:cNvPr id="33" name="Rectangle 32">
            <a:extLst>
              <a:ext uri="{FF2B5EF4-FFF2-40B4-BE49-F238E27FC236}">
                <a16:creationId xmlns:a16="http://schemas.microsoft.com/office/drawing/2014/main" id="{C3C92A11-DB3E-4E5D-9F47-520E5E2AF7B4}"/>
              </a:ext>
            </a:extLst>
          </p:cNvPr>
          <p:cNvSpPr/>
          <p:nvPr/>
        </p:nvSpPr>
        <p:spPr>
          <a:xfrm>
            <a:off x="3611854" y="5724791"/>
            <a:ext cx="899186" cy="40772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rx_queues</a:t>
            </a:r>
            <a:endParaRPr lang="en-US" sz="1100" dirty="0"/>
          </a:p>
        </p:txBody>
      </p:sp>
      <p:sp>
        <p:nvSpPr>
          <p:cNvPr id="36" name="TextBox 35">
            <a:extLst>
              <a:ext uri="{FF2B5EF4-FFF2-40B4-BE49-F238E27FC236}">
                <a16:creationId xmlns:a16="http://schemas.microsoft.com/office/drawing/2014/main" id="{DDF7C1C4-68F8-40AD-B448-CA627CB85CAB}"/>
              </a:ext>
            </a:extLst>
          </p:cNvPr>
          <p:cNvSpPr txBox="1"/>
          <p:nvPr/>
        </p:nvSpPr>
        <p:spPr>
          <a:xfrm>
            <a:off x="3739859" y="4194778"/>
            <a:ext cx="620683" cy="430887"/>
          </a:xfrm>
          <a:prstGeom prst="rect">
            <a:avLst/>
          </a:prstGeom>
          <a:noFill/>
        </p:spPr>
        <p:txBody>
          <a:bodyPr wrap="none" rtlCol="0">
            <a:spAutoFit/>
          </a:bodyPr>
          <a:lstStyle/>
          <a:p>
            <a:r>
              <a:rPr lang="en-US" sz="1100" dirty="0"/>
              <a:t>setup/</a:t>
            </a:r>
          </a:p>
          <a:p>
            <a:r>
              <a:rPr lang="en-US" sz="1100" dirty="0"/>
              <a:t>start</a:t>
            </a:r>
          </a:p>
        </p:txBody>
      </p:sp>
    </p:spTree>
    <p:extLst>
      <p:ext uri="{BB962C8B-B14F-4D97-AF65-F5344CB8AC3E}">
        <p14:creationId xmlns:p14="http://schemas.microsoft.com/office/powerpoint/2010/main" val="248429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0CC6-65EC-46BB-A94C-CD574701B3FD}"/>
              </a:ext>
            </a:extLst>
          </p:cNvPr>
          <p:cNvSpPr>
            <a:spLocks noGrp="1"/>
          </p:cNvSpPr>
          <p:nvPr>
            <p:ph type="title"/>
          </p:nvPr>
        </p:nvSpPr>
        <p:spPr>
          <a:xfrm>
            <a:off x="628201" y="319376"/>
            <a:ext cx="7899532" cy="706964"/>
          </a:xfrm>
        </p:spPr>
        <p:txBody>
          <a:bodyPr/>
          <a:lstStyle/>
          <a:p>
            <a:r>
              <a:rPr lang="en-US" dirty="0"/>
              <a:t>General ARM</a:t>
            </a:r>
            <a:r>
              <a:rPr lang="zh-CN" altLang="en-US" dirty="0"/>
              <a:t> </a:t>
            </a:r>
            <a:r>
              <a:rPr lang="en-US" altLang="zh-CN" dirty="0"/>
              <a:t>SoC Block Diagram</a:t>
            </a:r>
            <a:endParaRPr lang="en-US" dirty="0"/>
          </a:p>
        </p:txBody>
      </p:sp>
      <p:sp>
        <p:nvSpPr>
          <p:cNvPr id="4" name="Content Placeholder 3">
            <a:extLst>
              <a:ext uri="{FF2B5EF4-FFF2-40B4-BE49-F238E27FC236}">
                <a16:creationId xmlns:a16="http://schemas.microsoft.com/office/drawing/2014/main" id="{563DE4AC-5D31-4227-B8A8-7F5A46131319}"/>
              </a:ext>
            </a:extLst>
          </p:cNvPr>
          <p:cNvSpPr>
            <a:spLocks noGrp="1"/>
          </p:cNvSpPr>
          <p:nvPr>
            <p:ph idx="1"/>
          </p:nvPr>
        </p:nvSpPr>
        <p:spPr>
          <a:xfrm>
            <a:off x="492125" y="1745884"/>
            <a:ext cx="4623081" cy="3469583"/>
          </a:xfrm>
        </p:spPr>
        <p:txBody>
          <a:bodyPr>
            <a:normAutofit fontScale="85000" lnSpcReduction="20000"/>
          </a:bodyPr>
          <a:lstStyle/>
          <a:p>
            <a:pPr marL="342900" indent="-342900">
              <a:buFont typeface="Wingdings" panose="05000000000000000000" pitchFamily="2" charset="2"/>
              <a:buChar char="Ø"/>
            </a:pPr>
            <a:r>
              <a:rPr lang="en-US" dirty="0"/>
              <a:t>On-chip NIC</a:t>
            </a:r>
          </a:p>
          <a:p>
            <a:pPr marL="342900" indent="-342900">
              <a:buFont typeface="Wingdings" panose="05000000000000000000" pitchFamily="2" charset="2"/>
              <a:buChar char="Ø"/>
            </a:pPr>
            <a:r>
              <a:rPr lang="en-US" dirty="0"/>
              <a:t>Memory master </a:t>
            </a:r>
          </a:p>
          <a:p>
            <a:pPr marL="342900" indent="-342900">
              <a:buFont typeface="Wingdings" panose="05000000000000000000" pitchFamily="2" charset="2"/>
              <a:buChar char="Ø"/>
            </a:pPr>
            <a:r>
              <a:rPr lang="en-US" dirty="0"/>
              <a:t>Queue/buffer manager hardware units</a:t>
            </a:r>
          </a:p>
          <a:p>
            <a:pPr marL="342900" indent="-342900">
              <a:buFont typeface="Wingdings" panose="05000000000000000000" pitchFamily="2" charset="2"/>
              <a:buChar char="Ø"/>
            </a:pPr>
            <a:r>
              <a:rPr lang="en-US" dirty="0"/>
              <a:t>IO</a:t>
            </a:r>
            <a:r>
              <a:rPr lang="zh-CN" altLang="en-US" dirty="0"/>
              <a:t> </a:t>
            </a:r>
            <a:r>
              <a:rPr lang="en-US" altLang="zh-CN" dirty="0"/>
              <a:t>preprocessors</a:t>
            </a:r>
          </a:p>
          <a:p>
            <a:pPr marL="742950" lvl="2" indent="-342900">
              <a:lnSpc>
                <a:spcPct val="105000"/>
              </a:lnSpc>
              <a:spcAft>
                <a:spcPts val="1600"/>
              </a:spcAft>
              <a:buFont typeface="Wingdings" panose="05000000000000000000" pitchFamily="2" charset="2"/>
              <a:buChar char="Ø"/>
            </a:pPr>
            <a:r>
              <a:rPr lang="en-US" altLang="zh-CN" sz="1700" dirty="0">
                <a:ea typeface="ＭＳ Ｐゴシック" panose="020B0600070205080204" pitchFamily="34" charset="-128"/>
              </a:rPr>
              <a:t>Parse</a:t>
            </a:r>
          </a:p>
          <a:p>
            <a:pPr marL="742950" lvl="2" indent="-342900">
              <a:lnSpc>
                <a:spcPct val="105000"/>
              </a:lnSpc>
              <a:spcAft>
                <a:spcPts val="1600"/>
              </a:spcAft>
              <a:buFont typeface="Wingdings" panose="05000000000000000000" pitchFamily="2" charset="2"/>
              <a:buChar char="Ø"/>
            </a:pPr>
            <a:r>
              <a:rPr lang="en-US" altLang="zh-CN" sz="1700" dirty="0">
                <a:ea typeface="ＭＳ Ｐゴシック" panose="020B0600070205080204" pitchFamily="34" charset="-128"/>
              </a:rPr>
              <a:t>Classify</a:t>
            </a:r>
          </a:p>
          <a:p>
            <a:pPr marL="742950" lvl="2" indent="-342900">
              <a:lnSpc>
                <a:spcPct val="105000"/>
              </a:lnSpc>
              <a:spcAft>
                <a:spcPts val="1600"/>
              </a:spcAft>
              <a:buFont typeface="Wingdings" panose="05000000000000000000" pitchFamily="2" charset="2"/>
              <a:buChar char="Ø"/>
            </a:pPr>
            <a:r>
              <a:rPr lang="en-US" altLang="zh-CN" sz="1700" dirty="0">
                <a:ea typeface="ＭＳ Ｐゴシック" panose="020B0600070205080204" pitchFamily="34" charset="-128"/>
              </a:rPr>
              <a:t>offloading</a:t>
            </a:r>
          </a:p>
          <a:p>
            <a:pPr marL="342900" indent="-342900">
              <a:buFont typeface="Wingdings" panose="05000000000000000000" pitchFamily="2" charset="2"/>
              <a:buChar char="Ø"/>
            </a:pPr>
            <a:r>
              <a:rPr lang="en-US" dirty="0"/>
              <a:t>SRAM</a:t>
            </a:r>
            <a:r>
              <a:rPr lang="zh-CN" altLang="en-US" dirty="0"/>
              <a:t> </a:t>
            </a:r>
            <a:endParaRPr lang="en-US" altLang="zh-CN" dirty="0"/>
          </a:p>
          <a:p>
            <a:pPr marL="742950" lvl="2" indent="-342900">
              <a:lnSpc>
                <a:spcPct val="105000"/>
              </a:lnSpc>
              <a:spcAft>
                <a:spcPts val="1600"/>
              </a:spcAft>
              <a:buFont typeface="Wingdings" panose="05000000000000000000" pitchFamily="2" charset="2"/>
              <a:buChar char="Ø"/>
            </a:pPr>
            <a:r>
              <a:rPr lang="en-US" altLang="zh-CN" sz="1900" dirty="0">
                <a:ea typeface="ＭＳ Ｐゴシック" panose="020B0600070205080204" pitchFamily="34" charset="-128"/>
              </a:rPr>
              <a:t>temporary</a:t>
            </a:r>
            <a:r>
              <a:rPr lang="zh-CN" altLang="en-US" sz="1900" dirty="0">
                <a:ea typeface="ＭＳ Ｐゴシック" panose="020B0600070205080204" pitchFamily="34" charset="-128"/>
              </a:rPr>
              <a:t> </a:t>
            </a:r>
            <a:r>
              <a:rPr lang="en-US" altLang="zh-CN" sz="1900" dirty="0">
                <a:ea typeface="ＭＳ Ｐゴシック" panose="020B0600070205080204" pitchFamily="34" charset="-128"/>
              </a:rPr>
              <a:t>storage</a:t>
            </a:r>
            <a:r>
              <a:rPr lang="zh-CN" altLang="en-US" sz="1900" dirty="0">
                <a:ea typeface="ＭＳ Ｐゴシック" panose="020B0600070205080204" pitchFamily="34" charset="-128"/>
              </a:rPr>
              <a:t> </a:t>
            </a:r>
            <a:r>
              <a:rPr lang="en-US" altLang="zh-CN" sz="1900" dirty="0">
                <a:ea typeface="ＭＳ Ｐゴシック" panose="020B0600070205080204" pitchFamily="34" charset="-128"/>
              </a:rPr>
              <a:t>of packets to facilitate pre-processing among different accelerators, to save memory accesses</a:t>
            </a:r>
            <a:endParaRPr lang="en-US" sz="1900" dirty="0">
              <a:ea typeface="ＭＳ Ｐゴシック" panose="020B0600070205080204" pitchFamily="34" charset="-128"/>
            </a:endParaRPr>
          </a:p>
        </p:txBody>
      </p:sp>
      <p:sp>
        <p:nvSpPr>
          <p:cNvPr id="5" name="Rectangle 4">
            <a:extLst>
              <a:ext uri="{FF2B5EF4-FFF2-40B4-BE49-F238E27FC236}">
                <a16:creationId xmlns:a16="http://schemas.microsoft.com/office/drawing/2014/main" id="{16EFF639-1FAB-4A81-ABE7-EBD5AAC14FD8}"/>
              </a:ext>
            </a:extLst>
          </p:cNvPr>
          <p:cNvSpPr/>
          <p:nvPr/>
        </p:nvSpPr>
        <p:spPr>
          <a:xfrm>
            <a:off x="5590168" y="1513839"/>
            <a:ext cx="1884650" cy="866745"/>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ARM Cores</a:t>
            </a:r>
          </a:p>
        </p:txBody>
      </p:sp>
      <p:sp>
        <p:nvSpPr>
          <p:cNvPr id="6" name="Rectangle 5">
            <a:extLst>
              <a:ext uri="{FF2B5EF4-FFF2-40B4-BE49-F238E27FC236}">
                <a16:creationId xmlns:a16="http://schemas.microsoft.com/office/drawing/2014/main" id="{3836E925-5197-4B40-A66B-35209C60727B}"/>
              </a:ext>
            </a:extLst>
          </p:cNvPr>
          <p:cNvSpPr/>
          <p:nvPr/>
        </p:nvSpPr>
        <p:spPr>
          <a:xfrm>
            <a:off x="7730831" y="1990246"/>
            <a:ext cx="1884650" cy="309349"/>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L3 Cache</a:t>
            </a:r>
          </a:p>
        </p:txBody>
      </p:sp>
      <p:sp>
        <p:nvSpPr>
          <p:cNvPr id="7" name="Rectangle 6">
            <a:extLst>
              <a:ext uri="{FF2B5EF4-FFF2-40B4-BE49-F238E27FC236}">
                <a16:creationId xmlns:a16="http://schemas.microsoft.com/office/drawing/2014/main" id="{A79F8A82-6FAE-4445-AB6C-CE13553DC17F}"/>
              </a:ext>
            </a:extLst>
          </p:cNvPr>
          <p:cNvSpPr/>
          <p:nvPr/>
        </p:nvSpPr>
        <p:spPr>
          <a:xfrm>
            <a:off x="10003897" y="1513839"/>
            <a:ext cx="1729661" cy="86674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Memory</a:t>
            </a:r>
          </a:p>
        </p:txBody>
      </p:sp>
      <p:sp>
        <p:nvSpPr>
          <p:cNvPr id="8" name="Rectangle 7">
            <a:extLst>
              <a:ext uri="{FF2B5EF4-FFF2-40B4-BE49-F238E27FC236}">
                <a16:creationId xmlns:a16="http://schemas.microsoft.com/office/drawing/2014/main" id="{C903A486-CB67-4FD5-9A77-87923AF128BF}"/>
              </a:ext>
            </a:extLst>
          </p:cNvPr>
          <p:cNvSpPr/>
          <p:nvPr/>
        </p:nvSpPr>
        <p:spPr>
          <a:xfrm>
            <a:off x="5540772" y="2684705"/>
            <a:ext cx="6192786" cy="581143"/>
          </a:xfrm>
          <a:prstGeom prst="rect">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Cache coherent </a:t>
            </a:r>
            <a:r>
              <a:rPr lang="en-US" dirty="0" err="1">
                <a:ln w="0"/>
                <a:solidFill>
                  <a:schemeClr val="tx1"/>
                </a:solidFill>
                <a:effectLst>
                  <a:outerShdw blurRad="38100" dist="19050" dir="2700000" algn="tl" rotWithShape="0">
                    <a:schemeClr val="dk1">
                      <a:alpha val="40000"/>
                    </a:schemeClr>
                  </a:outerShdw>
                </a:effectLst>
              </a:rPr>
              <a:t>Interconnet</a:t>
            </a: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5C5C480E-4D40-44BA-B6AE-C1D7F3EB0766}"/>
              </a:ext>
            </a:extLst>
          </p:cNvPr>
          <p:cNvSpPr/>
          <p:nvPr/>
        </p:nvSpPr>
        <p:spPr>
          <a:xfrm>
            <a:off x="7893925" y="3659128"/>
            <a:ext cx="1884650"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ln w="0"/>
                <a:solidFill>
                  <a:srgbClr val="0070C0"/>
                </a:solidFill>
                <a:effectLst>
                  <a:outerShdw blurRad="38100" dist="19050" dir="2700000" algn="tl" rotWithShape="0">
                    <a:schemeClr val="dk1">
                      <a:alpha val="40000"/>
                    </a:schemeClr>
                  </a:outerShdw>
                </a:effectLst>
              </a:rPr>
              <a:t>Queu</a:t>
            </a:r>
            <a:r>
              <a:rPr lang="en-US" dirty="0">
                <a:ln w="0"/>
                <a:solidFill>
                  <a:srgbClr val="0070C0"/>
                </a:solidFill>
                <a:effectLst>
                  <a:outerShdw blurRad="38100" dist="19050" dir="2700000" algn="tl" rotWithShape="0">
                    <a:schemeClr val="dk1">
                      <a:alpha val="40000"/>
                    </a:schemeClr>
                  </a:outerShdw>
                </a:effectLst>
              </a:rPr>
              <a:t>/Buffer</a:t>
            </a:r>
          </a:p>
          <a:p>
            <a:pPr algn="ctr"/>
            <a:r>
              <a:rPr lang="en-US" dirty="0">
                <a:ln w="0"/>
                <a:solidFill>
                  <a:srgbClr val="0070C0"/>
                </a:solidFill>
                <a:effectLst>
                  <a:outerShdw blurRad="38100" dist="19050" dir="2700000" algn="tl" rotWithShape="0">
                    <a:schemeClr val="dk1">
                      <a:alpha val="40000"/>
                    </a:schemeClr>
                  </a:outerShdw>
                </a:effectLst>
              </a:rPr>
              <a:t>Manager</a:t>
            </a:r>
          </a:p>
        </p:txBody>
      </p:sp>
      <p:sp>
        <p:nvSpPr>
          <p:cNvPr id="10" name="Rectangle 9">
            <a:extLst>
              <a:ext uri="{FF2B5EF4-FFF2-40B4-BE49-F238E27FC236}">
                <a16:creationId xmlns:a16="http://schemas.microsoft.com/office/drawing/2014/main" id="{5A1C6141-E94B-4267-AAD3-5F4A566EDEFB}"/>
              </a:ext>
            </a:extLst>
          </p:cNvPr>
          <p:cNvSpPr/>
          <p:nvPr/>
        </p:nvSpPr>
        <p:spPr>
          <a:xfrm>
            <a:off x="5583709" y="3659128"/>
            <a:ext cx="1884650"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DMA</a:t>
            </a:r>
          </a:p>
          <a:p>
            <a:pPr algn="ctr"/>
            <a:r>
              <a:rPr lang="en-US" dirty="0">
                <a:ln w="0"/>
                <a:solidFill>
                  <a:srgbClr val="0070C0"/>
                </a:solidFill>
                <a:effectLst>
                  <a:outerShdw blurRad="38100" dist="19050" dir="2700000" algn="tl" rotWithShape="0">
                    <a:schemeClr val="dk1">
                      <a:alpha val="40000"/>
                    </a:schemeClr>
                  </a:outerShdw>
                </a:effectLst>
              </a:rPr>
              <a:t>Controller</a:t>
            </a:r>
          </a:p>
        </p:txBody>
      </p:sp>
      <p:sp>
        <p:nvSpPr>
          <p:cNvPr id="11" name="Rectangle 10">
            <a:extLst>
              <a:ext uri="{FF2B5EF4-FFF2-40B4-BE49-F238E27FC236}">
                <a16:creationId xmlns:a16="http://schemas.microsoft.com/office/drawing/2014/main" id="{CFF56EDB-6895-47F3-80B1-DAB7850C6EC0}"/>
              </a:ext>
            </a:extLst>
          </p:cNvPr>
          <p:cNvSpPr/>
          <p:nvPr/>
        </p:nvSpPr>
        <p:spPr>
          <a:xfrm>
            <a:off x="10003897" y="3651931"/>
            <a:ext cx="1729661"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IO preprocessor</a:t>
            </a:r>
          </a:p>
        </p:txBody>
      </p:sp>
      <p:sp>
        <p:nvSpPr>
          <p:cNvPr id="12" name="Rectangle 11">
            <a:extLst>
              <a:ext uri="{FF2B5EF4-FFF2-40B4-BE49-F238E27FC236}">
                <a16:creationId xmlns:a16="http://schemas.microsoft.com/office/drawing/2014/main" id="{9EBE6D50-8948-42A5-9A81-D17BE170DDD2}"/>
              </a:ext>
            </a:extLst>
          </p:cNvPr>
          <p:cNvSpPr/>
          <p:nvPr/>
        </p:nvSpPr>
        <p:spPr>
          <a:xfrm>
            <a:off x="7893924" y="4762801"/>
            <a:ext cx="1884650"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SRAM</a:t>
            </a:r>
          </a:p>
        </p:txBody>
      </p:sp>
      <p:sp>
        <p:nvSpPr>
          <p:cNvPr id="13" name="Rectangle 12">
            <a:extLst>
              <a:ext uri="{FF2B5EF4-FFF2-40B4-BE49-F238E27FC236}">
                <a16:creationId xmlns:a16="http://schemas.microsoft.com/office/drawing/2014/main" id="{D3A9D97F-F079-4935-9C4B-40C7FB2EE45F}"/>
              </a:ext>
            </a:extLst>
          </p:cNvPr>
          <p:cNvSpPr/>
          <p:nvPr/>
        </p:nvSpPr>
        <p:spPr>
          <a:xfrm>
            <a:off x="10003897" y="4748898"/>
            <a:ext cx="1716703"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MAC</a:t>
            </a:r>
          </a:p>
        </p:txBody>
      </p:sp>
      <p:sp>
        <p:nvSpPr>
          <p:cNvPr id="14" name="Rectangle 13">
            <a:extLst>
              <a:ext uri="{FF2B5EF4-FFF2-40B4-BE49-F238E27FC236}">
                <a16:creationId xmlns:a16="http://schemas.microsoft.com/office/drawing/2014/main" id="{09F41213-4C9B-4B98-BE24-79D0A354A7F8}"/>
              </a:ext>
            </a:extLst>
          </p:cNvPr>
          <p:cNvSpPr/>
          <p:nvPr/>
        </p:nvSpPr>
        <p:spPr>
          <a:xfrm>
            <a:off x="10478356" y="4805719"/>
            <a:ext cx="919613" cy="198080"/>
          </a:xfrm>
          <a:prstGeom prst="rect">
            <a:avLst/>
          </a:prstGeom>
          <a:solidFill>
            <a:schemeClr val="tx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FIFO</a:t>
            </a:r>
          </a:p>
        </p:txBody>
      </p:sp>
      <p:sp>
        <p:nvSpPr>
          <p:cNvPr id="15" name="Arrow: Up-Down 14">
            <a:extLst>
              <a:ext uri="{FF2B5EF4-FFF2-40B4-BE49-F238E27FC236}">
                <a16:creationId xmlns:a16="http://schemas.microsoft.com/office/drawing/2014/main" id="{D47C1681-3D8B-49B0-BDDF-D146329954EB}"/>
              </a:ext>
            </a:extLst>
          </p:cNvPr>
          <p:cNvSpPr/>
          <p:nvPr/>
        </p:nvSpPr>
        <p:spPr>
          <a:xfrm>
            <a:off x="10830560" y="2380582"/>
            <a:ext cx="264160" cy="12115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811A1B7F-468C-48A2-9707-587372DBD64B}"/>
              </a:ext>
            </a:extLst>
          </p:cNvPr>
          <p:cNvCxnSpPr>
            <a:cxnSpLocks/>
            <a:endCxn id="10" idx="0"/>
          </p:cNvCxnSpPr>
          <p:nvPr/>
        </p:nvCxnSpPr>
        <p:spPr>
          <a:xfrm rot="10800000" flipV="1">
            <a:off x="6526034" y="3402216"/>
            <a:ext cx="4370566" cy="256912"/>
          </a:xfrm>
          <a:prstGeom prst="bentConnector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FBBF428-139C-45E4-9588-CB632BEA8AA0}"/>
              </a:ext>
            </a:extLst>
          </p:cNvPr>
          <p:cNvCxnSpPr>
            <a:stCxn id="9" idx="0"/>
          </p:cNvCxnSpPr>
          <p:nvPr/>
        </p:nvCxnSpPr>
        <p:spPr>
          <a:xfrm flipH="1" flipV="1">
            <a:off x="8836249" y="3405011"/>
            <a:ext cx="1" cy="2541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7FD4C0D8-7C3D-49E9-A353-1EB87BB68FF2}"/>
              </a:ext>
            </a:extLst>
          </p:cNvPr>
          <p:cNvCxnSpPr>
            <a:endCxn id="12" idx="1"/>
          </p:cNvCxnSpPr>
          <p:nvPr/>
        </p:nvCxnSpPr>
        <p:spPr>
          <a:xfrm rot="16200000" flipH="1">
            <a:off x="6893695" y="4195945"/>
            <a:ext cx="1767174" cy="233284"/>
          </a:xfrm>
          <a:prstGeom prst="bentConnector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98BCDB2-C2AC-4033-A52C-96D8F6B2421E}"/>
              </a:ext>
            </a:extLst>
          </p:cNvPr>
          <p:cNvCxnSpPr/>
          <p:nvPr/>
        </p:nvCxnSpPr>
        <p:spPr>
          <a:xfrm flipH="1" flipV="1">
            <a:off x="10896600" y="4494781"/>
            <a:ext cx="1" cy="2541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AD77C8A6-CF9A-46A8-A4E9-11C2A1ECA9D2}"/>
              </a:ext>
            </a:extLst>
          </p:cNvPr>
          <p:cNvCxnSpPr>
            <a:cxnSpLocks/>
            <a:endCxn id="12" idx="3"/>
          </p:cNvCxnSpPr>
          <p:nvPr/>
        </p:nvCxnSpPr>
        <p:spPr>
          <a:xfrm rot="10800000" flipV="1">
            <a:off x="9778574" y="4621838"/>
            <a:ext cx="1051988" cy="574336"/>
          </a:xfrm>
          <a:prstGeom prst="bentConnector3">
            <a:avLst>
              <a:gd name="adj1" fmla="val 8863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AE9B05FA-2071-4708-8D86-30CD1CB4A2C8}"/>
              </a:ext>
            </a:extLst>
          </p:cNvPr>
          <p:cNvCxnSpPr>
            <a:cxnSpLocks/>
            <a:endCxn id="5" idx="2"/>
          </p:cNvCxnSpPr>
          <p:nvPr/>
        </p:nvCxnSpPr>
        <p:spPr>
          <a:xfrm rot="10800000">
            <a:off x="6532494" y="2380584"/>
            <a:ext cx="4281325" cy="145776"/>
          </a:xfrm>
          <a:prstGeom prst="bentConnector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8C7B32D-E2FE-42E9-829F-0B902EA0436E}"/>
              </a:ext>
            </a:extLst>
          </p:cNvPr>
          <p:cNvCxnSpPr/>
          <p:nvPr/>
        </p:nvCxnSpPr>
        <p:spPr>
          <a:xfrm flipH="1" flipV="1">
            <a:off x="8689311" y="2278527"/>
            <a:ext cx="1" cy="2541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21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3D7F-A165-45BD-B2B3-16EB865F04EC}"/>
              </a:ext>
            </a:extLst>
          </p:cNvPr>
          <p:cNvSpPr>
            <a:spLocks noGrp="1"/>
          </p:cNvSpPr>
          <p:nvPr>
            <p:ph type="title"/>
          </p:nvPr>
        </p:nvSpPr>
        <p:spPr/>
        <p:txBody>
          <a:bodyPr/>
          <a:lstStyle/>
          <a:p>
            <a:r>
              <a:rPr lang="en-US" altLang="zh-CN" dirty="0"/>
              <a:t>Where we are and future work</a:t>
            </a:r>
            <a:endParaRPr lang="en-US" dirty="0"/>
          </a:p>
        </p:txBody>
      </p:sp>
      <p:sp>
        <p:nvSpPr>
          <p:cNvPr id="4" name="Content Placeholder 3">
            <a:extLst>
              <a:ext uri="{FF2B5EF4-FFF2-40B4-BE49-F238E27FC236}">
                <a16:creationId xmlns:a16="http://schemas.microsoft.com/office/drawing/2014/main" id="{9863F75B-8C4F-40A5-ACDB-CF031F0086CE}"/>
              </a:ext>
            </a:extLst>
          </p:cNvPr>
          <p:cNvSpPr>
            <a:spLocks noGrp="1"/>
          </p:cNvSpPr>
          <p:nvPr>
            <p:ph idx="1"/>
          </p:nvPr>
        </p:nvSpPr>
        <p:spPr>
          <a:xfrm>
            <a:off x="709481" y="1385448"/>
            <a:ext cx="11180867" cy="4087104"/>
          </a:xfrm>
        </p:spPr>
        <p:txBody>
          <a:bodyPr>
            <a:normAutofit fontScale="32500" lnSpcReduction="20000"/>
          </a:bodyPr>
          <a:lstStyle/>
          <a:p>
            <a:pPr marL="342900" indent="-342900">
              <a:buFont typeface="Wingdings" panose="05000000000000000000" pitchFamily="2" charset="2"/>
              <a:buChar char="Ø"/>
            </a:pPr>
            <a:r>
              <a:rPr lang="en-US" sz="3100" dirty="0"/>
              <a:t>Software designs</a:t>
            </a:r>
          </a:p>
          <a:p>
            <a:pPr marL="342900" indent="-342900">
              <a:buFont typeface="Wingdings" panose="05000000000000000000" pitchFamily="2" charset="2"/>
              <a:buChar char="Ø"/>
            </a:pPr>
            <a:r>
              <a:rPr lang="en-US" sz="3100" dirty="0"/>
              <a:t>Seeking NIC support(hardware and firmware) and selecting piloting HW.</a:t>
            </a:r>
          </a:p>
          <a:p>
            <a:pPr marL="742950" lvl="2" indent="-342900">
              <a:lnSpc>
                <a:spcPct val="105000"/>
              </a:lnSpc>
              <a:spcAft>
                <a:spcPts val="1600"/>
              </a:spcAft>
              <a:buFont typeface="Wingdings" panose="05000000000000000000" pitchFamily="2" charset="2"/>
              <a:buChar char="Ø"/>
            </a:pPr>
            <a:r>
              <a:rPr lang="en-US" sz="2900" dirty="0">
                <a:ea typeface="ＭＳ Ｐゴシック" panose="020B0600070205080204" pitchFamily="34" charset="-128"/>
              </a:rPr>
              <a:t>Marvell ARMADA(support long and short buffers per port)</a:t>
            </a:r>
          </a:p>
          <a:p>
            <a:pPr marL="742950" lvl="2" indent="-342900">
              <a:lnSpc>
                <a:spcPct val="105000"/>
              </a:lnSpc>
              <a:spcAft>
                <a:spcPts val="1600"/>
              </a:spcAft>
              <a:buFont typeface="Wingdings" panose="05000000000000000000" pitchFamily="2" charset="2"/>
              <a:buChar char="Ø"/>
            </a:pPr>
            <a:r>
              <a:rPr lang="en-US" sz="2900" dirty="0">
                <a:ea typeface="ＭＳ Ｐゴシック" panose="020B0600070205080204" pitchFamily="34" charset="-128"/>
              </a:rPr>
              <a:t>NXP DPAA2(support assigning queue sets to a TC)</a:t>
            </a:r>
          </a:p>
          <a:p>
            <a:pPr marL="742950" lvl="2" indent="-342900">
              <a:lnSpc>
                <a:spcPct val="105000"/>
              </a:lnSpc>
              <a:spcAft>
                <a:spcPts val="1600"/>
              </a:spcAft>
              <a:buFont typeface="Wingdings" panose="05000000000000000000" pitchFamily="2" charset="2"/>
              <a:buChar char="Ø"/>
            </a:pPr>
            <a:r>
              <a:rPr lang="en-US" sz="2900" dirty="0">
                <a:ea typeface="ＭＳ Ｐゴシック" panose="020B0600070205080204" pitchFamily="34" charset="-128"/>
              </a:rPr>
              <a:t>Reuse the multiple pools per queue to hold specific sized packets.</a:t>
            </a:r>
          </a:p>
          <a:p>
            <a:pPr marL="342900" indent="-342900">
              <a:buFont typeface="Wingdings" panose="05000000000000000000" pitchFamily="2" charset="2"/>
              <a:buChar char="Ø"/>
            </a:pPr>
            <a:r>
              <a:rPr lang="en-US" sz="3600" dirty="0"/>
              <a:t>Identifying use cases for piloting the new APIs and benchmarking</a:t>
            </a:r>
          </a:p>
          <a:p>
            <a:pPr marL="742950" lvl="2" indent="-342900">
              <a:lnSpc>
                <a:spcPct val="105000"/>
              </a:lnSpc>
              <a:spcAft>
                <a:spcPts val="1600"/>
              </a:spcAft>
              <a:buFont typeface="Wingdings" panose="05000000000000000000" pitchFamily="2" charset="2"/>
              <a:buChar char="Ø"/>
            </a:pPr>
            <a:r>
              <a:rPr lang="en-US" sz="3500" dirty="0">
                <a:ea typeface="ＭＳ Ｐゴシック" panose="020B0600070205080204" pitchFamily="34" charset="-128"/>
              </a:rPr>
              <a:t>L2fwd</a:t>
            </a:r>
          </a:p>
          <a:p>
            <a:pPr marL="742950" lvl="2" indent="-342900">
              <a:lnSpc>
                <a:spcPct val="105000"/>
              </a:lnSpc>
              <a:spcAft>
                <a:spcPts val="1600"/>
              </a:spcAft>
              <a:buFont typeface="Wingdings" panose="05000000000000000000" pitchFamily="2" charset="2"/>
              <a:buChar char="Ø"/>
            </a:pPr>
            <a:r>
              <a:rPr lang="en-US" sz="3500" dirty="0">
                <a:ea typeface="ＭＳ Ｐゴシック" panose="020B0600070205080204" pitchFamily="34" charset="-128"/>
              </a:rPr>
              <a:t>L3fwd</a:t>
            </a:r>
          </a:p>
          <a:p>
            <a:pPr marL="742950" lvl="2" indent="-342900">
              <a:lnSpc>
                <a:spcPct val="105000"/>
              </a:lnSpc>
              <a:spcAft>
                <a:spcPts val="1600"/>
              </a:spcAft>
              <a:buFont typeface="Wingdings" panose="05000000000000000000" pitchFamily="2" charset="2"/>
              <a:buChar char="Ø"/>
            </a:pPr>
            <a:r>
              <a:rPr lang="en-US" sz="3500" dirty="0">
                <a:ea typeface="ＭＳ Ｐゴシック" panose="020B0600070205080204" pitchFamily="34" charset="-128"/>
              </a:rPr>
              <a:t>…….</a:t>
            </a:r>
          </a:p>
          <a:p>
            <a:pPr marL="342900" indent="-342900">
              <a:buFont typeface="Wingdings" panose="05000000000000000000" pitchFamily="2" charset="2"/>
              <a:buChar char="Ø"/>
            </a:pPr>
            <a:r>
              <a:rPr lang="en-US" sz="3100" dirty="0"/>
              <a:t>RFC for API </a:t>
            </a:r>
            <a:r>
              <a:rPr lang="en-US" altLang="zh-CN" sz="3100" dirty="0"/>
              <a:t>changes</a:t>
            </a:r>
          </a:p>
          <a:p>
            <a:pPr marL="742950" lvl="2" indent="-342900">
              <a:lnSpc>
                <a:spcPct val="105000"/>
              </a:lnSpc>
              <a:spcAft>
                <a:spcPts val="1600"/>
              </a:spcAft>
              <a:buFont typeface="Wingdings" panose="05000000000000000000" pitchFamily="2" charset="2"/>
              <a:buChar char="Ø"/>
            </a:pPr>
            <a:r>
              <a:rPr lang="en-US" altLang="zh-CN" sz="3500" dirty="0" err="1">
                <a:ea typeface="ＭＳ Ｐゴシック" panose="020B0600070205080204" pitchFamily="34" charset="-128"/>
              </a:rPr>
              <a:t>rte_mempool</a:t>
            </a:r>
            <a:r>
              <a:rPr lang="en-US" altLang="zh-CN" sz="3500" dirty="0">
                <a:ea typeface="ＭＳ Ｐゴシック" panose="020B0600070205080204" pitchFamily="34" charset="-128"/>
              </a:rPr>
              <a:t>, </a:t>
            </a:r>
          </a:p>
          <a:p>
            <a:pPr marL="742950" lvl="2" indent="-342900">
              <a:lnSpc>
                <a:spcPct val="105000"/>
              </a:lnSpc>
              <a:spcAft>
                <a:spcPts val="1600"/>
              </a:spcAft>
              <a:buFont typeface="Wingdings" panose="05000000000000000000" pitchFamily="2" charset="2"/>
              <a:buChar char="Ø"/>
            </a:pPr>
            <a:r>
              <a:rPr lang="en-US" altLang="zh-CN" sz="3500" dirty="0" err="1">
                <a:ea typeface="ＭＳ Ｐゴシック" panose="020B0600070205080204" pitchFamily="34" charset="-128"/>
              </a:rPr>
              <a:t>rte_ethdev</a:t>
            </a:r>
            <a:endParaRPr lang="en-US" altLang="zh-CN" sz="3500" dirty="0">
              <a:ea typeface="ＭＳ Ｐゴシック" panose="020B0600070205080204" pitchFamily="34" charset="-128"/>
            </a:endParaRPr>
          </a:p>
          <a:p>
            <a:pPr marL="742950" lvl="2" indent="-342900">
              <a:lnSpc>
                <a:spcPct val="105000"/>
              </a:lnSpc>
              <a:spcAft>
                <a:spcPts val="1600"/>
              </a:spcAft>
              <a:buFont typeface="Wingdings" panose="05000000000000000000" pitchFamily="2" charset="2"/>
              <a:buChar char="Ø"/>
            </a:pPr>
            <a:r>
              <a:rPr lang="en-US" altLang="zh-CN" sz="3500" dirty="0">
                <a:ea typeface="ＭＳ Ｐゴシック" panose="020B0600070205080204" pitchFamily="34" charset="-128"/>
              </a:rPr>
              <a:t>…….</a:t>
            </a:r>
          </a:p>
          <a:p>
            <a:pPr marL="742950" lvl="2" indent="-342900">
              <a:lnSpc>
                <a:spcPct val="105000"/>
              </a:lnSpc>
              <a:spcAft>
                <a:spcPts val="1600"/>
              </a:spcAft>
              <a:buFont typeface="Wingdings" panose="05000000000000000000" pitchFamily="2" charset="2"/>
              <a:buChar char="Ø"/>
            </a:pPr>
            <a:endParaRPr lang="en-US" sz="1700"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97922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6EB4-5B5D-4C17-B402-ABA50184FB67}"/>
              </a:ext>
            </a:extLst>
          </p:cNvPr>
          <p:cNvSpPr>
            <a:spLocks noGrp="1"/>
          </p:cNvSpPr>
          <p:nvPr>
            <p:ph type="title"/>
          </p:nvPr>
        </p:nvSpPr>
        <p:spPr/>
        <p:txBody>
          <a:bodyPr/>
          <a:lstStyle/>
          <a:p>
            <a:r>
              <a:rPr lang="en-US" dirty="0"/>
              <a:t>Q &amp; A</a:t>
            </a:r>
          </a:p>
        </p:txBody>
      </p:sp>
      <p:sp>
        <p:nvSpPr>
          <p:cNvPr id="4" name="Content Placeholder 3">
            <a:extLst>
              <a:ext uri="{FF2B5EF4-FFF2-40B4-BE49-F238E27FC236}">
                <a16:creationId xmlns:a16="http://schemas.microsoft.com/office/drawing/2014/main" id="{35DD55F0-3130-414E-A8C5-65AF47C1F744}"/>
              </a:ext>
            </a:extLst>
          </p:cNvPr>
          <p:cNvSpPr>
            <a:spLocks noGrp="1"/>
          </p:cNvSpPr>
          <p:nvPr>
            <p:ph idx="1"/>
          </p:nvPr>
        </p:nvSpPr>
        <p:spPr>
          <a:xfrm>
            <a:off x="709481" y="3045669"/>
            <a:ext cx="3642995" cy="1210676"/>
          </a:xfrm>
        </p:spPr>
        <p:txBody>
          <a:bodyPr>
            <a:normAutofit/>
          </a:bodyPr>
          <a:lstStyle/>
          <a:p>
            <a:r>
              <a:rPr lang="en-US" sz="6000" dirty="0">
                <a:solidFill>
                  <a:srgbClr val="FF0000"/>
                </a:solidFill>
              </a:rPr>
              <a:t>Thanks!</a:t>
            </a:r>
          </a:p>
        </p:txBody>
      </p:sp>
    </p:spTree>
    <p:extLst>
      <p:ext uri="{BB962C8B-B14F-4D97-AF65-F5344CB8AC3E}">
        <p14:creationId xmlns:p14="http://schemas.microsoft.com/office/powerpoint/2010/main" val="380940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96DD-9991-4DFF-BCBB-D70B388588D0}"/>
              </a:ext>
            </a:extLst>
          </p:cNvPr>
          <p:cNvSpPr>
            <a:spLocks noGrp="1"/>
          </p:cNvSpPr>
          <p:nvPr>
            <p:ph type="ctrTitle"/>
          </p:nvPr>
        </p:nvSpPr>
        <p:spPr>
          <a:xfrm>
            <a:off x="816359" y="2601350"/>
            <a:ext cx="10105642" cy="1293318"/>
          </a:xfrm>
        </p:spPr>
        <p:txBody>
          <a:bodyPr/>
          <a:lstStyle/>
          <a:p>
            <a:r>
              <a:rPr lang="en-US" dirty="0"/>
              <a:t>DPDK </a:t>
            </a:r>
            <a:r>
              <a:rPr lang="zh-CN" altLang="en-US" dirty="0"/>
              <a:t>多尺寸网络包内存池优化</a:t>
            </a:r>
            <a:endParaRPr lang="en-US" dirty="0"/>
          </a:p>
        </p:txBody>
      </p:sp>
      <p:sp>
        <p:nvSpPr>
          <p:cNvPr id="3" name="Subtitle 2">
            <a:extLst>
              <a:ext uri="{FF2B5EF4-FFF2-40B4-BE49-F238E27FC236}">
                <a16:creationId xmlns:a16="http://schemas.microsoft.com/office/drawing/2014/main" id="{3384B67E-C425-409A-AE72-735DB9208A03}"/>
              </a:ext>
            </a:extLst>
          </p:cNvPr>
          <p:cNvSpPr>
            <a:spLocks noGrp="1"/>
          </p:cNvSpPr>
          <p:nvPr>
            <p:ph type="subTitle" idx="1"/>
          </p:nvPr>
        </p:nvSpPr>
        <p:spPr>
          <a:xfrm>
            <a:off x="990460" y="4458066"/>
            <a:ext cx="8825658" cy="861420"/>
          </a:xfrm>
        </p:spPr>
        <p:txBody>
          <a:bodyPr/>
          <a:lstStyle/>
          <a:p>
            <a:r>
              <a:rPr lang="zh-CN" altLang="en-US" dirty="0">
                <a:solidFill>
                  <a:schemeClr val="bg1"/>
                </a:solidFill>
              </a:rPr>
              <a:t>胡兵全</a:t>
            </a:r>
            <a:endParaRPr lang="en-US" altLang="zh-CN" dirty="0">
              <a:solidFill>
                <a:schemeClr val="bg1"/>
              </a:solidFill>
            </a:endParaRPr>
          </a:p>
          <a:p>
            <a:r>
              <a:rPr lang="zh-CN" altLang="en-US" dirty="0">
                <a:solidFill>
                  <a:schemeClr val="bg1"/>
                </a:solidFill>
              </a:rPr>
              <a:t>首席软件工程师，</a:t>
            </a:r>
            <a:r>
              <a:rPr lang="en-US" altLang="zh-CN" dirty="0">
                <a:solidFill>
                  <a:schemeClr val="bg1"/>
                </a:solidFill>
              </a:rPr>
              <a:t>ARM</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11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4D94-ABE0-47CF-AFF2-78EAD2C05B24}"/>
              </a:ext>
            </a:extLst>
          </p:cNvPr>
          <p:cNvSpPr>
            <a:spLocks noGrp="1"/>
          </p:cNvSpPr>
          <p:nvPr>
            <p:ph type="title"/>
          </p:nvPr>
        </p:nvSpPr>
        <p:spPr/>
        <p:txBody>
          <a:bodyPr/>
          <a:lstStyle/>
          <a:p>
            <a:r>
              <a:rPr lang="zh-CN" altLang="en-US" dirty="0"/>
              <a:t>概要</a:t>
            </a:r>
            <a:endParaRPr lang="en-US" dirty="0"/>
          </a:p>
        </p:txBody>
      </p:sp>
      <p:sp>
        <p:nvSpPr>
          <p:cNvPr id="3" name="Content Placeholder 2">
            <a:extLst>
              <a:ext uri="{FF2B5EF4-FFF2-40B4-BE49-F238E27FC236}">
                <a16:creationId xmlns:a16="http://schemas.microsoft.com/office/drawing/2014/main" id="{54FAC683-0A80-46EC-8869-67EF0B14F791}"/>
              </a:ext>
            </a:extLst>
          </p:cNvPr>
          <p:cNvSpPr>
            <a:spLocks noGrp="1"/>
          </p:cNvSpPr>
          <p:nvPr>
            <p:ph idx="1"/>
          </p:nvPr>
        </p:nvSpPr>
        <p:spPr>
          <a:xfrm>
            <a:off x="709481" y="1403838"/>
            <a:ext cx="9583381" cy="4050323"/>
          </a:xfrm>
        </p:spPr>
        <p:txBody>
          <a:bodyPr/>
          <a:lstStyle/>
          <a:p>
            <a:pPr>
              <a:buFont typeface="Wingdings" panose="05000000000000000000" pitchFamily="2" charset="2"/>
              <a:buChar char="Ø"/>
            </a:pPr>
            <a:r>
              <a:rPr lang="zh-CN" altLang="en-US" dirty="0"/>
              <a:t>当前包内存管理概述</a:t>
            </a:r>
            <a:endParaRPr lang="en-US" altLang="zh-CN" dirty="0"/>
          </a:p>
          <a:p>
            <a:pPr>
              <a:buFont typeface="Wingdings" panose="05000000000000000000" pitchFamily="2" charset="2"/>
              <a:buChar char="Ø"/>
            </a:pPr>
            <a:r>
              <a:rPr lang="zh-CN" altLang="en-US" dirty="0"/>
              <a:t>优化方案</a:t>
            </a:r>
            <a:endParaRPr lang="en-US" altLang="zh-CN" dirty="0"/>
          </a:p>
          <a:p>
            <a:pPr>
              <a:buFont typeface="Wingdings" panose="05000000000000000000" pitchFamily="2" charset="2"/>
              <a:buChar char="Ø"/>
            </a:pPr>
            <a:r>
              <a:rPr lang="zh-CN" altLang="en-US" dirty="0"/>
              <a:t>为什么优化</a:t>
            </a:r>
            <a:endParaRPr lang="en-US" altLang="zh-CN" dirty="0"/>
          </a:p>
          <a:p>
            <a:pPr>
              <a:buFont typeface="Wingdings" panose="05000000000000000000" pitchFamily="2" charset="2"/>
              <a:buChar char="Ø"/>
            </a:pPr>
            <a:r>
              <a:rPr lang="zh-CN" altLang="en-US" dirty="0"/>
              <a:t>流量模型分析</a:t>
            </a:r>
            <a:endParaRPr lang="en-US" altLang="zh-CN" dirty="0"/>
          </a:p>
          <a:p>
            <a:pPr>
              <a:buFont typeface="Wingdings" panose="05000000000000000000" pitchFamily="2" charset="2"/>
              <a:buChar char="Ø"/>
            </a:pPr>
            <a:r>
              <a:rPr lang="zh-CN" altLang="en-US" dirty="0"/>
              <a:t>硬件支持</a:t>
            </a:r>
            <a:endParaRPr lang="en-US" altLang="zh-CN" dirty="0"/>
          </a:p>
          <a:p>
            <a:pPr>
              <a:buFont typeface="Wingdings" panose="05000000000000000000" pitchFamily="2" charset="2"/>
              <a:buChar char="Ø"/>
            </a:pPr>
            <a:r>
              <a:rPr lang="zh-CN" altLang="en-US" dirty="0"/>
              <a:t>软件修改</a:t>
            </a:r>
            <a:endParaRPr lang="en-US" altLang="zh-CN" dirty="0"/>
          </a:p>
          <a:p>
            <a:pPr>
              <a:buFont typeface="Wingdings" panose="05000000000000000000" pitchFamily="2" charset="2"/>
              <a:buChar char="Ø"/>
            </a:pPr>
            <a:r>
              <a:rPr lang="zh-CN" altLang="en-US" dirty="0"/>
              <a:t>当前工作</a:t>
            </a: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7029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5935-8454-4068-B7F5-9E56EE9EBBFE}"/>
              </a:ext>
            </a:extLst>
          </p:cNvPr>
          <p:cNvSpPr>
            <a:spLocks noGrp="1"/>
          </p:cNvSpPr>
          <p:nvPr>
            <p:ph type="title"/>
          </p:nvPr>
        </p:nvSpPr>
        <p:spPr>
          <a:xfrm>
            <a:off x="589738" y="1332746"/>
            <a:ext cx="7899532" cy="706964"/>
          </a:xfrm>
        </p:spPr>
        <p:txBody>
          <a:bodyPr/>
          <a:lstStyle/>
          <a:p>
            <a:r>
              <a:rPr lang="zh-CN" altLang="en-US" dirty="0"/>
              <a:t>摘要</a:t>
            </a:r>
            <a:endParaRPr lang="en-US" dirty="0"/>
          </a:p>
        </p:txBody>
      </p:sp>
      <p:sp>
        <p:nvSpPr>
          <p:cNvPr id="4" name="Content Placeholder 3">
            <a:extLst>
              <a:ext uri="{FF2B5EF4-FFF2-40B4-BE49-F238E27FC236}">
                <a16:creationId xmlns:a16="http://schemas.microsoft.com/office/drawing/2014/main" id="{7722F932-43DD-49A7-A1B7-6DDBCE484997}"/>
              </a:ext>
            </a:extLst>
          </p:cNvPr>
          <p:cNvSpPr>
            <a:spLocks noGrp="1"/>
          </p:cNvSpPr>
          <p:nvPr>
            <p:ph idx="1"/>
          </p:nvPr>
        </p:nvSpPr>
        <p:spPr>
          <a:xfrm>
            <a:off x="709481" y="2137682"/>
            <a:ext cx="11180867" cy="2349651"/>
          </a:xfrm>
        </p:spPr>
        <p:txBody>
          <a:bodyPr vert="horz" lIns="0" tIns="0" rIns="0" bIns="0" rtlCol="0" anchor="t">
            <a:noAutofit/>
          </a:bodyPr>
          <a:lstStyle/>
          <a:p>
            <a:r>
              <a:rPr lang="zh-CN" altLang="en-US" dirty="0">
                <a:cs typeface="Calibri"/>
              </a:rPr>
              <a:t>高速网卡的高吞吐低时延特性要求网络数据包被网卡在没有主处理器干预的情况下直传到主存里的</a:t>
            </a:r>
            <a:r>
              <a:rPr lang="en-US" altLang="zh-CN" dirty="0">
                <a:cs typeface="Calibri"/>
              </a:rPr>
              <a:t>DMA</a:t>
            </a:r>
            <a:r>
              <a:rPr lang="zh-CN" altLang="en-US" dirty="0">
                <a:cs typeface="Calibri"/>
              </a:rPr>
              <a:t>缓冲区，缓冲区被预先分配以减少时延，增加吞吐，但是事先分配对于小包是一个很大的浪费，特别是物理内存受限的系统上，因为事先分配的是最大的区间以容纳最大的包。</a:t>
            </a:r>
            <a:endParaRPr lang="en-US" altLang="zh-CN" dirty="0">
              <a:cs typeface="Calibri"/>
            </a:endParaRPr>
          </a:p>
          <a:p>
            <a:r>
              <a:rPr lang="zh-CN" altLang="en-US" dirty="0">
                <a:cs typeface="Calibri"/>
              </a:rPr>
              <a:t>本提案基于很多系统具备硬件管理缓冲区的能力，提出分配非单一大小数据包内存区。在数据包到达时，网卡解析数据包头，得到包大小，分配相应大小数据包缓冲区，这样不但能节省内存空间，还能节省</a:t>
            </a:r>
            <a:r>
              <a:rPr lang="en-US" altLang="zh-CN" dirty="0">
                <a:cs typeface="Calibri"/>
              </a:rPr>
              <a:t>DMA</a:t>
            </a:r>
            <a:r>
              <a:rPr lang="zh-CN" altLang="en-US" dirty="0">
                <a:cs typeface="Calibri"/>
              </a:rPr>
              <a:t>传输次数和处理器对链接缓冲区的检索和处理时间。</a:t>
            </a:r>
            <a:endParaRPr lang="en-US" dirty="0">
              <a:cs typeface="Calibri"/>
            </a:endParaRPr>
          </a:p>
          <a:p>
            <a:endParaRPr lang="en-US" dirty="0"/>
          </a:p>
        </p:txBody>
      </p:sp>
    </p:spTree>
    <p:extLst>
      <p:ext uri="{BB962C8B-B14F-4D97-AF65-F5344CB8AC3E}">
        <p14:creationId xmlns:p14="http://schemas.microsoft.com/office/powerpoint/2010/main" val="138144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A400A2-B175-477A-A8E7-7ACE24C9894A}"/>
              </a:ext>
            </a:extLst>
          </p:cNvPr>
          <p:cNvSpPr>
            <a:spLocks noGrp="1"/>
          </p:cNvSpPr>
          <p:nvPr>
            <p:ph type="title"/>
          </p:nvPr>
        </p:nvSpPr>
        <p:spPr/>
        <p:txBody>
          <a:bodyPr/>
          <a:lstStyle/>
          <a:p>
            <a:pPr>
              <a:defRPr/>
            </a:pPr>
            <a:r>
              <a:rPr lang="zh-CN" altLang="en-US" dirty="0"/>
              <a:t>包内存优化－问题</a:t>
            </a:r>
            <a:endParaRPr lang="en-US" dirty="0"/>
          </a:p>
        </p:txBody>
      </p:sp>
      <p:sp>
        <p:nvSpPr>
          <p:cNvPr id="36868" name="Content Placeholder 2">
            <a:extLst>
              <a:ext uri="{FF2B5EF4-FFF2-40B4-BE49-F238E27FC236}">
                <a16:creationId xmlns:a16="http://schemas.microsoft.com/office/drawing/2014/main" id="{15165F1F-1565-4901-B3E0-D9B50CB206E0}"/>
              </a:ext>
            </a:extLst>
          </p:cNvPr>
          <p:cNvSpPr>
            <a:spLocks noGrp="1" noChangeArrowheads="1"/>
          </p:cNvSpPr>
          <p:nvPr>
            <p:ph idx="1"/>
          </p:nvPr>
        </p:nvSpPr>
        <p:spPr bwMode="auto">
          <a:xfrm>
            <a:off x="492124" y="1294192"/>
            <a:ext cx="9606469" cy="4812694"/>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zh-CN" altLang="en-US" dirty="0">
                <a:ea typeface="ＭＳ Ｐゴシック" panose="020B0600070205080204" pitchFamily="34" charset="-128"/>
              </a:rPr>
              <a:t>基于</a:t>
            </a:r>
            <a:r>
              <a:rPr lang="en-US" altLang="zh-CN" dirty="0">
                <a:ea typeface="ＭＳ Ｐゴシック" panose="020B0600070205080204" pitchFamily="34" charset="-128"/>
              </a:rPr>
              <a:t>ARM</a:t>
            </a:r>
            <a:r>
              <a:rPr lang="zh-CN" altLang="en-US" dirty="0">
                <a:ea typeface="ＭＳ Ｐゴシック" panose="020B0600070205080204" pitchFamily="34" charset="-128"/>
              </a:rPr>
              <a:t>的系统具有多样性的特点和应用场景</a:t>
            </a:r>
            <a:endParaRPr lang="en-US" altLang="en-US"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有一些系统非常关注成本</a:t>
            </a:r>
            <a:endParaRPr lang="en-US" altLang="en-US"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有些系统内存受限</a:t>
            </a:r>
            <a:endParaRPr lang="en-US" altLang="zh-CN"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内存优化使用是必须的</a:t>
            </a:r>
            <a:endParaRPr lang="en-US" altLang="zh-CN"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有一些</a:t>
            </a:r>
            <a:r>
              <a:rPr lang="en-US" altLang="zh-CN" dirty="0">
                <a:ea typeface="ＭＳ Ｐゴシック" panose="020B0600070205080204" pitchFamily="34" charset="-128"/>
              </a:rPr>
              <a:t>ARM</a:t>
            </a:r>
            <a:r>
              <a:rPr lang="zh-CN" altLang="en-US" dirty="0">
                <a:ea typeface="ＭＳ Ｐゴシック" panose="020B0600070205080204" pitchFamily="34" charset="-128"/>
              </a:rPr>
              <a:t>系统支持不同大小数据包缓冲区</a:t>
            </a:r>
            <a:endParaRPr lang="en-US" altLang="zh-CN"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有专门的包内存管理硬件单元</a:t>
            </a:r>
            <a:endParaRPr lang="en-US" altLang="en-US" dirty="0">
              <a:ea typeface="ＭＳ Ｐゴシック" panose="020B0600070205080204" pitchFamily="34" charset="-128"/>
            </a:endParaRPr>
          </a:p>
          <a:p>
            <a:pPr marL="342900" indent="-342900">
              <a:buFont typeface="Wingdings" panose="05000000000000000000" pitchFamily="2" charset="2"/>
              <a:buChar char="Ø"/>
            </a:pPr>
            <a:r>
              <a:rPr lang="en-US" altLang="en-US" dirty="0">
                <a:ea typeface="ＭＳ Ｐゴシック" panose="020B0600070205080204" pitchFamily="34" charset="-128"/>
              </a:rPr>
              <a:t>DPDK </a:t>
            </a:r>
            <a:r>
              <a:rPr lang="zh-CN" altLang="en-US" dirty="0">
                <a:ea typeface="ＭＳ Ｐゴシック" panose="020B0600070205080204" pitchFamily="34" charset="-128"/>
              </a:rPr>
              <a:t>支持单一大小数据包缓冲区</a:t>
            </a:r>
            <a:endParaRPr lang="en-US" altLang="en-US" dirty="0">
              <a:ea typeface="ＭＳ Ｐゴシック" panose="020B0600070205080204" pitchFamily="34" charset="-128"/>
              <a:cs typeface="Calibri"/>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数据包缓冲区大小固定</a:t>
            </a:r>
            <a:endParaRPr lang="en-US" altLang="en-US"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缺省２０００字节，对于小包内存浪费比较大</a:t>
            </a:r>
            <a:endParaRPr lang="en-US" altLang="zh-CN"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大于</a:t>
            </a:r>
            <a:r>
              <a:rPr lang="en-US" altLang="zh-CN" dirty="0">
                <a:ea typeface="ＭＳ Ｐゴシック" panose="020B0600070205080204" pitchFamily="34" charset="-128"/>
              </a:rPr>
              <a:t>2000</a:t>
            </a:r>
            <a:r>
              <a:rPr lang="zh-CN" altLang="en-US" dirty="0">
                <a:ea typeface="ＭＳ Ｐゴシック" panose="020B0600070205080204" pitchFamily="34" charset="-128"/>
              </a:rPr>
              <a:t>字节的包，需要链接起来，增加了处理时间</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5147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4BCB-B3C3-42C1-953A-465C7015EB9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F184671-0490-4B45-BAD7-35AF8860AE67}"/>
              </a:ext>
            </a:extLst>
          </p:cNvPr>
          <p:cNvSpPr>
            <a:spLocks noGrp="1"/>
          </p:cNvSpPr>
          <p:nvPr>
            <p:ph idx="1"/>
          </p:nvPr>
        </p:nvSpPr>
        <p:spPr>
          <a:xfrm>
            <a:off x="709481" y="1403838"/>
            <a:ext cx="9583381" cy="4050323"/>
          </a:xfrm>
        </p:spPr>
        <p:txBody>
          <a:bodyPr/>
          <a:lstStyle/>
          <a:p>
            <a:pPr>
              <a:buFont typeface="Wingdings" panose="05000000000000000000" pitchFamily="2" charset="2"/>
              <a:buChar char="Ø"/>
            </a:pPr>
            <a:r>
              <a:rPr lang="en-US" dirty="0"/>
              <a:t>DPDK packet buffer overview</a:t>
            </a:r>
          </a:p>
          <a:p>
            <a:pPr>
              <a:buFont typeface="Wingdings" panose="05000000000000000000" pitchFamily="2" charset="2"/>
              <a:buChar char="Ø"/>
            </a:pPr>
            <a:r>
              <a:rPr lang="en-US" dirty="0"/>
              <a:t>Optimization Proposal</a:t>
            </a:r>
          </a:p>
          <a:p>
            <a:pPr>
              <a:buFont typeface="Wingdings" panose="05000000000000000000" pitchFamily="2" charset="2"/>
              <a:buChar char="Ø"/>
            </a:pPr>
            <a:r>
              <a:rPr lang="en-US" dirty="0"/>
              <a:t>Why the proposal makes sense</a:t>
            </a:r>
          </a:p>
          <a:p>
            <a:pPr>
              <a:buFont typeface="Wingdings" panose="05000000000000000000" pitchFamily="2" charset="2"/>
              <a:buChar char="Ø"/>
            </a:pPr>
            <a:r>
              <a:rPr lang="en-US" dirty="0"/>
              <a:t>Ethernet traffic profile model</a:t>
            </a:r>
          </a:p>
          <a:p>
            <a:pPr>
              <a:buFont typeface="Wingdings" panose="05000000000000000000" pitchFamily="2" charset="2"/>
              <a:buChar char="Ø"/>
            </a:pPr>
            <a:r>
              <a:rPr lang="en-US" dirty="0"/>
              <a:t>HW support</a:t>
            </a:r>
          </a:p>
          <a:p>
            <a:pPr>
              <a:buFont typeface="Wingdings" panose="05000000000000000000" pitchFamily="2" charset="2"/>
              <a:buChar char="Ø"/>
            </a:pPr>
            <a:r>
              <a:rPr lang="en-US" dirty="0"/>
              <a:t>Software changes required</a:t>
            </a:r>
          </a:p>
          <a:p>
            <a:pPr>
              <a:buFont typeface="Wingdings" panose="05000000000000000000" pitchFamily="2" charset="2"/>
              <a:buChar char="Ø"/>
            </a:pPr>
            <a:r>
              <a:rPr lang="en-US" dirty="0"/>
              <a:t>Where we are</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750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A400A2-B175-477A-A8E7-7ACE24C9894A}"/>
              </a:ext>
            </a:extLst>
          </p:cNvPr>
          <p:cNvSpPr>
            <a:spLocks noGrp="1"/>
          </p:cNvSpPr>
          <p:nvPr>
            <p:ph type="title"/>
          </p:nvPr>
        </p:nvSpPr>
        <p:spPr>
          <a:xfrm>
            <a:off x="492124" y="331274"/>
            <a:ext cx="11180763" cy="666750"/>
          </a:xfrm>
        </p:spPr>
        <p:txBody>
          <a:bodyPr/>
          <a:lstStyle/>
          <a:p>
            <a:pPr>
              <a:defRPr/>
            </a:pPr>
            <a:r>
              <a:rPr lang="zh-CN" altLang="en-US" dirty="0"/>
              <a:t>包内存优化</a:t>
            </a:r>
            <a:br>
              <a:rPr lang="en-US" dirty="0"/>
            </a:br>
            <a:r>
              <a:rPr lang="en-US" dirty="0"/>
              <a:t>- </a:t>
            </a:r>
            <a:r>
              <a:rPr lang="zh-CN" altLang="en-US" dirty="0"/>
              <a:t>方案和寻求意见</a:t>
            </a:r>
            <a:endParaRPr lang="en-US" dirty="0"/>
          </a:p>
        </p:txBody>
      </p:sp>
      <p:sp>
        <p:nvSpPr>
          <p:cNvPr id="36868" name="Content Placeholder 2">
            <a:extLst>
              <a:ext uri="{FF2B5EF4-FFF2-40B4-BE49-F238E27FC236}">
                <a16:creationId xmlns:a16="http://schemas.microsoft.com/office/drawing/2014/main" id="{15165F1F-1565-4901-B3E0-D9B50CB206E0}"/>
              </a:ext>
            </a:extLst>
          </p:cNvPr>
          <p:cNvSpPr>
            <a:spLocks noGrp="1" noChangeArrowheads="1"/>
          </p:cNvSpPr>
          <p:nvPr>
            <p:ph idx="1"/>
          </p:nvPr>
        </p:nvSpPr>
        <p:spPr bwMode="auto">
          <a:xfrm>
            <a:off x="492124" y="1746365"/>
            <a:ext cx="10128984" cy="4543900"/>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zh-CN" altLang="en-US" dirty="0">
                <a:ea typeface="ＭＳ Ｐゴシック" panose="020B0600070205080204" pitchFamily="34" charset="-128"/>
              </a:rPr>
              <a:t>每一个包内存池包含子内存池，子池的包内存大小固定，</a:t>
            </a:r>
            <a:endParaRPr lang="en-US" altLang="zh-CN" dirty="0">
              <a:ea typeface="ＭＳ Ｐゴシック" panose="020B0600070205080204" pitchFamily="34" charset="-128"/>
            </a:endParaRPr>
          </a:p>
          <a:p>
            <a:pPr marL="342900" indent="-342900">
              <a:buFont typeface="Wingdings" panose="05000000000000000000" pitchFamily="2" charset="2"/>
              <a:buChar char="Ø"/>
            </a:pPr>
            <a:r>
              <a:rPr lang="zh-CN" altLang="en-US" dirty="0">
                <a:ea typeface="ＭＳ Ｐゴシック" panose="020B0600070205080204" pitchFamily="34" charset="-128"/>
              </a:rPr>
              <a:t>应用程序创建不同大小的内存池适应不同的数据流特征</a:t>
            </a:r>
            <a:endParaRPr lang="en-US" altLang="zh-CN" dirty="0">
              <a:ea typeface="ＭＳ Ｐゴシック" panose="020B0600070205080204" pitchFamily="34" charset="-128"/>
            </a:endParaRPr>
          </a:p>
          <a:p>
            <a:pPr marL="342900" indent="-342900">
              <a:buFont typeface="Wingdings" panose="05000000000000000000" pitchFamily="2" charset="2"/>
              <a:buChar char="Ø"/>
            </a:pPr>
            <a:r>
              <a:rPr lang="zh-CN" altLang="en-US" dirty="0">
                <a:ea typeface="ＭＳ Ｐゴシック" panose="020B0600070205080204" pitchFamily="34" charset="-128"/>
              </a:rPr>
              <a:t>优化使用内存，节省</a:t>
            </a:r>
            <a:r>
              <a:rPr lang="en-US" altLang="zh-CN" dirty="0">
                <a:ea typeface="ＭＳ Ｐゴシック" panose="020B0600070205080204" pitchFamily="34" charset="-128"/>
              </a:rPr>
              <a:t>CPU </a:t>
            </a:r>
            <a:r>
              <a:rPr lang="zh-CN" altLang="en-US" dirty="0">
                <a:ea typeface="ＭＳ Ｐゴシック" panose="020B0600070205080204" pitchFamily="34" charset="-128"/>
              </a:rPr>
              <a:t>时间</a:t>
            </a:r>
            <a:endParaRPr lang="en-US" altLang="zh-CN" dirty="0">
              <a:ea typeface="ＭＳ Ｐゴシック" panose="020B0600070205080204" pitchFamily="34" charset="-128"/>
            </a:endParaRPr>
          </a:p>
          <a:p>
            <a:pPr marL="342900" indent="-342900">
              <a:buFont typeface="Wingdings" panose="05000000000000000000" pitchFamily="2" charset="2"/>
              <a:buChar char="Ø"/>
            </a:pPr>
            <a:r>
              <a:rPr lang="zh-CN" altLang="en-US" dirty="0">
                <a:ea typeface="ＭＳ Ｐゴシック" panose="020B0600070205080204" pitchFamily="34" charset="-128"/>
              </a:rPr>
              <a:t>需要硬件支持</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231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2B60-4BAD-46B7-B6CE-847940F742A4}"/>
              </a:ext>
            </a:extLst>
          </p:cNvPr>
          <p:cNvSpPr>
            <a:spLocks noGrp="1"/>
          </p:cNvSpPr>
          <p:nvPr>
            <p:ph type="title"/>
          </p:nvPr>
        </p:nvSpPr>
        <p:spPr>
          <a:xfrm>
            <a:off x="709481" y="539917"/>
            <a:ext cx="9142090" cy="706964"/>
          </a:xfrm>
        </p:spPr>
        <p:txBody>
          <a:bodyPr/>
          <a:lstStyle/>
          <a:p>
            <a:r>
              <a:rPr lang="zh-CN" altLang="en-US" dirty="0"/>
              <a:t>不同网络下的包大小分布</a:t>
            </a:r>
            <a:endParaRPr lang="en-US" dirty="0"/>
          </a:p>
        </p:txBody>
      </p:sp>
      <p:sp>
        <p:nvSpPr>
          <p:cNvPr id="4" name="Content Placeholder 3">
            <a:extLst>
              <a:ext uri="{FF2B5EF4-FFF2-40B4-BE49-F238E27FC236}">
                <a16:creationId xmlns:a16="http://schemas.microsoft.com/office/drawing/2014/main" id="{CB3F30C9-B7F4-4919-AEF1-F0AC2E261E13}"/>
              </a:ext>
            </a:extLst>
          </p:cNvPr>
          <p:cNvSpPr>
            <a:spLocks noGrp="1"/>
          </p:cNvSpPr>
          <p:nvPr>
            <p:ph idx="1"/>
          </p:nvPr>
        </p:nvSpPr>
        <p:spPr>
          <a:xfrm>
            <a:off x="6353328" y="1414748"/>
            <a:ext cx="5383043" cy="2640400"/>
          </a:xfrm>
        </p:spPr>
        <p:txBody>
          <a:bodyPr>
            <a:normAutofit fontScale="25000" lnSpcReduction="20000"/>
          </a:bodyPr>
          <a:lstStyle/>
          <a:p>
            <a:pPr marL="457200" indent="-457200">
              <a:buFont typeface="Wingdings" panose="05000000000000000000" pitchFamily="2" charset="2"/>
              <a:buChar char="Ø"/>
            </a:pPr>
            <a:r>
              <a:rPr lang="zh-CN" altLang="en-US" sz="8000" dirty="0">
                <a:solidFill>
                  <a:schemeClr val="tx1"/>
                </a:solidFill>
              </a:rPr>
              <a:t>纺锤形模型</a:t>
            </a:r>
            <a:endParaRPr lang="en-US" sz="8000" dirty="0">
              <a:solidFill>
                <a:schemeClr val="tx1"/>
              </a:solidFill>
            </a:endParaRPr>
          </a:p>
          <a:p>
            <a:pPr marL="741363" lvl="1" indent="-342900">
              <a:buFont typeface="Wingdings" panose="05000000000000000000" pitchFamily="2" charset="2"/>
              <a:buChar char="Ø"/>
            </a:pPr>
            <a:r>
              <a:rPr lang="en-US" sz="7200" dirty="0"/>
              <a:t>1024~1517</a:t>
            </a:r>
            <a:r>
              <a:rPr lang="zh-CN" altLang="en-US" sz="7200" dirty="0"/>
              <a:t>字节的包占流量的</a:t>
            </a:r>
            <a:r>
              <a:rPr lang="en-US" sz="7200" dirty="0"/>
              <a:t> 39%</a:t>
            </a:r>
          </a:p>
          <a:p>
            <a:pPr marL="741363" lvl="1" indent="-342900">
              <a:buFont typeface="Wingdings" panose="05000000000000000000" pitchFamily="2" charset="2"/>
              <a:buChar char="Ø"/>
            </a:pPr>
            <a:r>
              <a:rPr lang="zh-CN" altLang="en-US" sz="7200" dirty="0"/>
              <a:t>这样大小的包通常是</a:t>
            </a:r>
            <a:r>
              <a:rPr lang="en-US" altLang="zh-CN" sz="7200" dirty="0"/>
              <a:t>HTTP</a:t>
            </a:r>
            <a:r>
              <a:rPr lang="zh-CN" altLang="en-US" sz="7200" dirty="0"/>
              <a:t>下载，</a:t>
            </a:r>
            <a:r>
              <a:rPr lang="en-US" altLang="zh-CN" sz="7200" dirty="0"/>
              <a:t>FTP</a:t>
            </a:r>
            <a:r>
              <a:rPr lang="zh-CN" altLang="en-US" sz="7200" dirty="0"/>
              <a:t>传输，视频流，和其他数据传输。</a:t>
            </a:r>
            <a:endParaRPr lang="en-US" sz="7200" dirty="0"/>
          </a:p>
          <a:p>
            <a:pPr marL="741363" lvl="1" indent="-342900">
              <a:buFont typeface="Wingdings" panose="05000000000000000000" pitchFamily="2" charset="2"/>
              <a:buChar char="Ø"/>
            </a:pPr>
            <a:r>
              <a:rPr lang="zh-CN" altLang="en-US" sz="7200" dirty="0"/>
              <a:t>小于</a:t>
            </a:r>
            <a:r>
              <a:rPr lang="en-US" altLang="zh-CN" sz="7200" dirty="0"/>
              <a:t>64</a:t>
            </a:r>
            <a:r>
              <a:rPr lang="zh-CN" altLang="en-US" sz="7200" dirty="0"/>
              <a:t>字节的包占流量的</a:t>
            </a:r>
            <a:r>
              <a:rPr lang="en-US" sz="7200" dirty="0"/>
              <a:t>36%</a:t>
            </a:r>
          </a:p>
          <a:p>
            <a:pPr marL="741363" lvl="1" indent="-342900">
              <a:buFont typeface="Wingdings" panose="05000000000000000000" pitchFamily="2" charset="2"/>
              <a:buChar char="Ø"/>
            </a:pPr>
            <a:r>
              <a:rPr lang="zh-CN" altLang="en-US" sz="7200" dirty="0"/>
              <a:t>小包通常是</a:t>
            </a:r>
            <a:r>
              <a:rPr lang="en-US" altLang="zh-CN" sz="7200" dirty="0"/>
              <a:t>TCP </a:t>
            </a:r>
            <a:r>
              <a:rPr lang="zh-CN" altLang="en-US" sz="7200" dirty="0"/>
              <a:t>控制包，不携带数据字段</a:t>
            </a:r>
            <a:r>
              <a:rPr lang="en-US" sz="7200" dirty="0"/>
              <a:t>.	</a:t>
            </a:r>
            <a:endParaRPr lang="en-US" sz="7200" dirty="0">
              <a:solidFill>
                <a:schemeClr val="tx1"/>
              </a:solidFill>
            </a:endParaRPr>
          </a:p>
          <a:p>
            <a:endParaRPr lang="en-US" dirty="0"/>
          </a:p>
        </p:txBody>
      </p:sp>
      <p:pic>
        <p:nvPicPr>
          <p:cNvPr id="5" name="Picture 4">
            <a:extLst>
              <a:ext uri="{FF2B5EF4-FFF2-40B4-BE49-F238E27FC236}">
                <a16:creationId xmlns:a16="http://schemas.microsoft.com/office/drawing/2014/main" id="{0063C17D-4C0D-49DA-AF04-AC97313866E4}"/>
              </a:ext>
            </a:extLst>
          </p:cNvPr>
          <p:cNvPicPr>
            <a:picLocks noChangeAspect="1"/>
          </p:cNvPicPr>
          <p:nvPr/>
        </p:nvPicPr>
        <p:blipFill>
          <a:blip r:embed="rId2"/>
          <a:stretch>
            <a:fillRect/>
          </a:stretch>
        </p:blipFill>
        <p:spPr>
          <a:xfrm>
            <a:off x="536761" y="1178646"/>
            <a:ext cx="5006074" cy="2978297"/>
          </a:xfrm>
          <a:prstGeom prst="rect">
            <a:avLst/>
          </a:prstGeom>
        </p:spPr>
      </p:pic>
      <p:sp>
        <p:nvSpPr>
          <p:cNvPr id="6" name="Text Placeholder 2">
            <a:extLst>
              <a:ext uri="{FF2B5EF4-FFF2-40B4-BE49-F238E27FC236}">
                <a16:creationId xmlns:a16="http://schemas.microsoft.com/office/drawing/2014/main" id="{04056CE2-7EA7-4FF4-9D15-E03E215B4AA7}"/>
              </a:ext>
            </a:extLst>
          </p:cNvPr>
          <p:cNvSpPr txBox="1">
            <a:spLocks/>
          </p:cNvSpPr>
          <p:nvPr/>
        </p:nvSpPr>
        <p:spPr>
          <a:xfrm>
            <a:off x="709481" y="5755937"/>
            <a:ext cx="11180763" cy="287473"/>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lang="en-US" sz="2400" kern="1200">
                <a:solidFill>
                  <a:schemeClr val="tx2">
                    <a:lumMod val="60000"/>
                    <a:lumOff val="40000"/>
                  </a:schemeClr>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a:lstStyle>
          <a:p>
            <a:r>
              <a:rPr lang="en-US" sz="1600" dirty="0"/>
              <a:t>Source: </a:t>
            </a:r>
            <a:r>
              <a:rPr lang="en-US" sz="1600" dirty="0">
                <a:hlinkClick r:id="rId3"/>
              </a:rPr>
              <a:t>https://irtf.org/raim-2015-papers/raim-2015-paper41.pdf</a:t>
            </a:r>
            <a:r>
              <a:rPr lang="en-US" sz="1600" dirty="0"/>
              <a:t> </a:t>
            </a:r>
          </a:p>
          <a:p>
            <a:r>
              <a:rPr lang="en-US" sz="1600" dirty="0">
                <a:hlinkClick r:id="rId4"/>
              </a:rPr>
              <a:t>https://www.microsoft.com/en-us/research/wp-content/uploads/2010/11/DC-Network-Characterization-imc2010.pdf</a:t>
            </a:r>
            <a:endParaRPr lang="en-US" sz="1600" dirty="0"/>
          </a:p>
        </p:txBody>
      </p:sp>
      <p:pic>
        <p:nvPicPr>
          <p:cNvPr id="7" name="Content Placeholder 4">
            <a:extLst>
              <a:ext uri="{FF2B5EF4-FFF2-40B4-BE49-F238E27FC236}">
                <a16:creationId xmlns:a16="http://schemas.microsoft.com/office/drawing/2014/main" id="{3F3A177E-EE65-45C7-BE89-F1F2A2F5D273}"/>
              </a:ext>
            </a:extLst>
          </p:cNvPr>
          <p:cNvPicPr>
            <a:picLocks noChangeAspect="1"/>
          </p:cNvPicPr>
          <p:nvPr/>
        </p:nvPicPr>
        <p:blipFill>
          <a:blip r:embed="rId5"/>
          <a:stretch>
            <a:fillRect/>
          </a:stretch>
        </p:blipFill>
        <p:spPr>
          <a:xfrm>
            <a:off x="709481" y="4223015"/>
            <a:ext cx="10915650" cy="1466850"/>
          </a:xfrm>
          <a:prstGeom prst="rect">
            <a:avLst/>
          </a:prstGeom>
        </p:spPr>
      </p:pic>
    </p:spTree>
    <p:extLst>
      <p:ext uri="{BB962C8B-B14F-4D97-AF65-F5344CB8AC3E}">
        <p14:creationId xmlns:p14="http://schemas.microsoft.com/office/powerpoint/2010/main" val="8305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9FF5-24AA-41F4-A2D6-3C0B50DDD007}"/>
              </a:ext>
            </a:extLst>
          </p:cNvPr>
          <p:cNvSpPr>
            <a:spLocks noGrp="1"/>
          </p:cNvSpPr>
          <p:nvPr>
            <p:ph type="title"/>
          </p:nvPr>
        </p:nvSpPr>
        <p:spPr/>
        <p:txBody>
          <a:bodyPr/>
          <a:lstStyle/>
          <a:p>
            <a:r>
              <a:rPr lang="zh-CN" altLang="en-US" dirty="0"/>
              <a:t>必需的硬件支持</a:t>
            </a:r>
            <a:endParaRPr lang="en-US" dirty="0"/>
          </a:p>
        </p:txBody>
      </p:sp>
      <p:sp>
        <p:nvSpPr>
          <p:cNvPr id="5" name="Content Placeholder 2">
            <a:extLst>
              <a:ext uri="{FF2B5EF4-FFF2-40B4-BE49-F238E27FC236}">
                <a16:creationId xmlns:a16="http://schemas.microsoft.com/office/drawing/2014/main" id="{D38C6774-42C2-41C8-BB5C-DADAD441F512}"/>
              </a:ext>
            </a:extLst>
          </p:cNvPr>
          <p:cNvSpPr>
            <a:spLocks noGrp="1" noChangeArrowheads="1"/>
          </p:cNvSpPr>
          <p:nvPr>
            <p:ph idx="1"/>
          </p:nvPr>
        </p:nvSpPr>
        <p:spPr bwMode="auto">
          <a:xfrm>
            <a:off x="492124" y="1875934"/>
            <a:ext cx="9606469" cy="4230952"/>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zh-CN" altLang="en-US" dirty="0">
                <a:ea typeface="ＭＳ Ｐゴシック" panose="020B0600070205080204" pitchFamily="34" charset="-128"/>
              </a:rPr>
              <a:t>主机端无需特殊支持</a:t>
            </a:r>
            <a:endParaRPr lang="en-US" altLang="en-US" dirty="0">
              <a:ea typeface="ＭＳ Ｐゴシック" panose="020B0600070205080204" pitchFamily="34" charset="-128"/>
            </a:endParaRPr>
          </a:p>
          <a:p>
            <a:pPr marL="741363" lvl="1" indent="-342900">
              <a:buFont typeface="Wingdings" panose="05000000000000000000" pitchFamily="2" charset="2"/>
              <a:buChar char="Ø"/>
            </a:pPr>
            <a:r>
              <a:rPr lang="en-US" altLang="en-US" dirty="0">
                <a:ea typeface="ＭＳ Ｐゴシック" panose="020B0600070205080204" pitchFamily="34" charset="-128"/>
              </a:rPr>
              <a:t>X86</a:t>
            </a:r>
          </a:p>
          <a:p>
            <a:pPr marL="741363" lvl="1" indent="-342900">
              <a:buFont typeface="Wingdings" panose="05000000000000000000" pitchFamily="2" charset="2"/>
              <a:buChar char="Ø"/>
            </a:pPr>
            <a:r>
              <a:rPr lang="en-US" altLang="en-US" dirty="0">
                <a:ea typeface="ＭＳ Ｐゴシック" panose="020B0600070205080204" pitchFamily="34" charset="-128"/>
              </a:rPr>
              <a:t>ARM64</a:t>
            </a:r>
          </a:p>
          <a:p>
            <a:pPr marL="342900" indent="-342900">
              <a:buFont typeface="Wingdings" panose="05000000000000000000" pitchFamily="2" charset="2"/>
              <a:buChar char="Ø"/>
            </a:pPr>
            <a:r>
              <a:rPr lang="zh-CN" altLang="en-US" dirty="0">
                <a:ea typeface="ＭＳ Ｐゴシック" panose="020B0600070205080204" pitchFamily="34" charset="-128"/>
              </a:rPr>
              <a:t>网卡端</a:t>
            </a:r>
            <a:endParaRPr lang="en-US" altLang="zh-CN" dirty="0">
              <a:ea typeface="ＭＳ Ｐゴシック" panose="020B0600070205080204" pitchFamily="34" charset="-128"/>
            </a:endParaRPr>
          </a:p>
          <a:p>
            <a:pPr marL="741363" lvl="1" indent="-342900">
              <a:buFont typeface="Wingdings" panose="05000000000000000000" pitchFamily="2" charset="2"/>
              <a:buChar char="Ø"/>
            </a:pPr>
            <a:r>
              <a:rPr lang="zh-CN" altLang="en-US" dirty="0">
                <a:ea typeface="ＭＳ Ｐゴシック" panose="020B0600070205080204" pitchFamily="34" charset="-128"/>
              </a:rPr>
              <a:t>包头解析得到包大小</a:t>
            </a:r>
            <a:endParaRPr lang="en-US" altLang="zh-CN" dirty="0">
              <a:ea typeface="ＭＳ Ｐゴシック" panose="020B0600070205080204" pitchFamily="34" charset="-128"/>
            </a:endParaRPr>
          </a:p>
          <a:p>
            <a:pPr marL="741363" lvl="1" indent="-342900">
              <a:buFont typeface="Wingdings" panose="05000000000000000000" pitchFamily="2" charset="2"/>
              <a:buChar char="Ø"/>
            </a:pPr>
            <a:r>
              <a:rPr lang="zh-CN" altLang="en-US" dirty="0">
                <a:ea typeface="ＭＳ Ｐゴシック" panose="020B0600070205080204" pitchFamily="34" charset="-128"/>
              </a:rPr>
              <a:t>包内存管理器</a:t>
            </a:r>
            <a:endParaRPr lang="en-US" altLang="zh-CN" dirty="0">
              <a:ea typeface="ＭＳ Ｐゴシック" panose="020B0600070205080204" pitchFamily="34" charset="-128"/>
            </a:endParaRPr>
          </a:p>
          <a:p>
            <a:pPr marL="741363" lvl="1" indent="-342900">
              <a:buFont typeface="Wingdings" panose="05000000000000000000" pitchFamily="2" charset="2"/>
              <a:buChar char="Ø"/>
            </a:pPr>
            <a:r>
              <a:rPr lang="zh-CN" altLang="en-US" dirty="0">
                <a:ea typeface="ＭＳ Ｐゴシック" panose="020B0600070205080204" pitchFamily="34" charset="-128"/>
              </a:rPr>
              <a:t>包分发器</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7207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12B2-27C4-4FF2-BED7-3617C6DFB909}"/>
              </a:ext>
            </a:extLst>
          </p:cNvPr>
          <p:cNvSpPr>
            <a:spLocks noGrp="1"/>
          </p:cNvSpPr>
          <p:nvPr>
            <p:ph type="title"/>
          </p:nvPr>
        </p:nvSpPr>
        <p:spPr/>
        <p:txBody>
          <a:bodyPr/>
          <a:lstStyle/>
          <a:p>
            <a:r>
              <a:rPr lang="zh-CN" altLang="en-US" dirty="0"/>
              <a:t>具备能力的硬件</a:t>
            </a:r>
            <a:endParaRPr lang="en-US" dirty="0"/>
          </a:p>
        </p:txBody>
      </p:sp>
      <p:sp>
        <p:nvSpPr>
          <p:cNvPr id="4" name="Content Placeholder 3">
            <a:extLst>
              <a:ext uri="{FF2B5EF4-FFF2-40B4-BE49-F238E27FC236}">
                <a16:creationId xmlns:a16="http://schemas.microsoft.com/office/drawing/2014/main" id="{08DC0994-3C3C-439A-A822-860F0C662B0D}"/>
              </a:ext>
            </a:extLst>
          </p:cNvPr>
          <p:cNvSpPr>
            <a:spLocks noGrp="1"/>
          </p:cNvSpPr>
          <p:nvPr>
            <p:ph idx="1"/>
          </p:nvPr>
        </p:nvSpPr>
        <p:spPr/>
        <p:txBody>
          <a:bodyPr>
            <a:normAutofit fontScale="70000" lnSpcReduction="20000"/>
          </a:bodyPr>
          <a:lstStyle/>
          <a:p>
            <a:pPr marL="342900" indent="-342900">
              <a:buFont typeface="Wingdings" panose="05000000000000000000" pitchFamily="2" charset="2"/>
              <a:buChar char="Ø"/>
            </a:pPr>
            <a:r>
              <a:rPr lang="zh-CN" altLang="en-US" dirty="0"/>
              <a:t>恩智浦</a:t>
            </a:r>
            <a:r>
              <a:rPr lang="en-US" dirty="0"/>
              <a:t> DPAA2</a:t>
            </a:r>
          </a:p>
          <a:p>
            <a:pPr marL="742950" lvl="2" indent="-342900">
              <a:lnSpc>
                <a:spcPct val="95000"/>
              </a:lnSpc>
              <a:spcAft>
                <a:spcPts val="1600"/>
              </a:spcAft>
              <a:buFont typeface="Wingdings" panose="05000000000000000000" pitchFamily="2" charset="2"/>
              <a:buChar char="Ø"/>
            </a:pPr>
            <a:r>
              <a:rPr lang="en-US" dirty="0">
                <a:ea typeface="ＭＳ Ｐゴシック" panose="020B0600070205080204" pitchFamily="34" charset="-128"/>
              </a:rPr>
              <a:t>DPBP(Data Path Buffer Pool) configures a buffer pool</a:t>
            </a:r>
          </a:p>
          <a:p>
            <a:pPr marL="742950" lvl="2" indent="-342900">
              <a:lnSpc>
                <a:spcPct val="95000"/>
              </a:lnSpc>
              <a:spcAft>
                <a:spcPts val="1600"/>
              </a:spcAft>
              <a:buFont typeface="Wingdings" panose="05000000000000000000" pitchFamily="2" charset="2"/>
              <a:buChar char="Ø"/>
            </a:pPr>
            <a:r>
              <a:rPr lang="en-US" dirty="0">
                <a:ea typeface="ＭＳ Ｐゴシック" panose="020B0600070205080204" pitchFamily="34" charset="-128"/>
              </a:rPr>
              <a:t>DPBP owners seeds it with buffers</a:t>
            </a:r>
          </a:p>
          <a:p>
            <a:pPr marL="742950" lvl="2" indent="-342900">
              <a:lnSpc>
                <a:spcPct val="95000"/>
              </a:lnSpc>
              <a:spcAft>
                <a:spcPts val="1600"/>
              </a:spcAft>
              <a:buFont typeface="Wingdings" panose="05000000000000000000" pitchFamily="2" charset="2"/>
              <a:buChar char="Ø"/>
            </a:pPr>
            <a:r>
              <a:rPr lang="en-US" dirty="0">
                <a:ea typeface="ＭＳ Ｐゴシック" panose="020B0600070205080204" pitchFamily="34" charset="-128"/>
              </a:rPr>
              <a:t>Represent </a:t>
            </a:r>
            <a:r>
              <a:rPr lang="en-US" dirty="0" err="1">
                <a:ea typeface="ＭＳ Ｐゴシック" panose="020B0600070205080204" pitchFamily="34" charset="-128"/>
              </a:rPr>
              <a:t>QBMan</a:t>
            </a:r>
            <a:r>
              <a:rPr lang="en-US" dirty="0">
                <a:ea typeface="ＭＳ Ｐゴシック" panose="020B0600070205080204" pitchFamily="34" charset="-128"/>
              </a:rPr>
              <a:t> hardware, maintaining a list of software-provided free buffers.</a:t>
            </a:r>
          </a:p>
          <a:p>
            <a:pPr marL="342900" indent="-342900">
              <a:buFont typeface="Wingdings" panose="05000000000000000000" pitchFamily="2" charset="2"/>
              <a:buChar char="Ø"/>
            </a:pPr>
            <a:r>
              <a:rPr lang="en-US" altLang="zh-CN" dirty="0"/>
              <a:t>Cavium OCTERONTX/THUNDERX2</a:t>
            </a:r>
          </a:p>
          <a:p>
            <a:pPr marL="742950" lvl="2" indent="-342900">
              <a:lnSpc>
                <a:spcPct val="105000"/>
              </a:lnSpc>
              <a:spcAft>
                <a:spcPts val="1600"/>
              </a:spcAft>
              <a:buFont typeface="Wingdings" panose="05000000000000000000" pitchFamily="2" charset="2"/>
              <a:buChar char="Ø"/>
            </a:pPr>
            <a:r>
              <a:rPr lang="en-US" sz="1700" dirty="0">
                <a:ea typeface="ＭＳ Ｐゴシック" panose="020B0600070205080204" pitchFamily="34" charset="-128"/>
              </a:rPr>
              <a:t>HW </a:t>
            </a:r>
            <a:r>
              <a:rPr lang="en-US" sz="1700" dirty="0" err="1">
                <a:ea typeface="ＭＳ Ｐゴシック" panose="020B0600070205080204" pitchFamily="34" charset="-128"/>
              </a:rPr>
              <a:t>mempool</a:t>
            </a:r>
            <a:r>
              <a:rPr lang="en-US" sz="1700" dirty="0">
                <a:ea typeface="ＭＳ Ｐゴシック" panose="020B0600070205080204" pitchFamily="34" charset="-128"/>
              </a:rPr>
              <a:t> Manager</a:t>
            </a:r>
          </a:p>
          <a:p>
            <a:pPr marL="742950" lvl="2" indent="-342900">
              <a:lnSpc>
                <a:spcPct val="105000"/>
              </a:lnSpc>
              <a:spcAft>
                <a:spcPts val="1600"/>
              </a:spcAft>
              <a:buFont typeface="Wingdings" panose="05000000000000000000" pitchFamily="2" charset="2"/>
              <a:buChar char="Ø"/>
            </a:pPr>
            <a:r>
              <a:rPr lang="en-US" sz="1700" dirty="0">
                <a:ea typeface="ＭＳ Ｐゴシック" panose="020B0600070205080204" pitchFamily="34" charset="-128"/>
              </a:rPr>
              <a:t>32 pools</a:t>
            </a:r>
          </a:p>
          <a:p>
            <a:pPr marL="742950" lvl="2" indent="-342900">
              <a:lnSpc>
                <a:spcPct val="105000"/>
              </a:lnSpc>
              <a:spcAft>
                <a:spcPts val="1600"/>
              </a:spcAft>
              <a:buFont typeface="Wingdings" panose="05000000000000000000" pitchFamily="2" charset="2"/>
              <a:buChar char="Ø"/>
            </a:pPr>
            <a:r>
              <a:rPr lang="en-US" sz="1700" dirty="0">
                <a:ea typeface="ＭＳ Ｐゴシック" panose="020B0600070205080204" pitchFamily="34" charset="-128"/>
              </a:rPr>
              <a:t>32 SR-IOV Virtual functions</a:t>
            </a:r>
          </a:p>
          <a:p>
            <a:pPr marL="342900" indent="-342900">
              <a:buFont typeface="Wingdings" panose="05000000000000000000" pitchFamily="2" charset="2"/>
              <a:buChar char="Ø"/>
            </a:pPr>
            <a:r>
              <a:rPr lang="en-US" dirty="0"/>
              <a:t>Marvell ARMADA 80X0</a:t>
            </a:r>
          </a:p>
          <a:p>
            <a:pPr marL="742950" lvl="2" indent="-342900">
              <a:lnSpc>
                <a:spcPct val="105000"/>
              </a:lnSpc>
              <a:spcAft>
                <a:spcPts val="1600"/>
              </a:spcAft>
              <a:buFont typeface="Wingdings" panose="05000000000000000000" pitchFamily="2" charset="2"/>
              <a:buChar char="Ø"/>
            </a:pPr>
            <a:r>
              <a:rPr lang="zh-CN" altLang="en-US" sz="1900" dirty="0">
                <a:ea typeface="ＭＳ Ｐゴシック" panose="020B0600070205080204" pitchFamily="34" charset="-128"/>
              </a:rPr>
              <a:t>硬件缓冲区管理控制器</a:t>
            </a:r>
            <a:endParaRPr lang="en-US" sz="1900" dirty="0">
              <a:ea typeface="ＭＳ Ｐゴシック" panose="020B0600070205080204" pitchFamily="34" charset="-128"/>
            </a:endParaRPr>
          </a:p>
          <a:p>
            <a:pPr marL="742950" lvl="2" indent="-342900">
              <a:lnSpc>
                <a:spcPct val="105000"/>
              </a:lnSpc>
              <a:spcAft>
                <a:spcPts val="1600"/>
              </a:spcAft>
              <a:buFont typeface="Wingdings" panose="05000000000000000000" pitchFamily="2" charset="2"/>
              <a:buChar char="Ø"/>
            </a:pPr>
            <a:r>
              <a:rPr lang="zh-CN" altLang="en-US" sz="1900" dirty="0">
                <a:ea typeface="ＭＳ Ｐゴシック" panose="020B0600070205080204" pitchFamily="34" charset="-128"/>
              </a:rPr>
              <a:t>硬件单元分配和回收缓冲区</a:t>
            </a:r>
            <a:endParaRPr lang="en-US" altLang="zh-CN" sz="1900" dirty="0">
              <a:ea typeface="ＭＳ Ｐゴシック" panose="020B0600070205080204" pitchFamily="34" charset="-128"/>
            </a:endParaRPr>
          </a:p>
          <a:p>
            <a:pPr marL="742950" lvl="2" indent="-342900">
              <a:lnSpc>
                <a:spcPct val="105000"/>
              </a:lnSpc>
              <a:spcAft>
                <a:spcPts val="1600"/>
              </a:spcAft>
              <a:buFont typeface="Wingdings" panose="05000000000000000000" pitchFamily="2" charset="2"/>
              <a:buChar char="Ø"/>
            </a:pPr>
            <a:r>
              <a:rPr lang="zh-CN" altLang="en-US" sz="1900" dirty="0">
                <a:ea typeface="ＭＳ Ｐゴシック" panose="020B0600070205080204" pitchFamily="34" charset="-128"/>
              </a:rPr>
              <a:t>支持</a:t>
            </a:r>
            <a:r>
              <a:rPr lang="en-US" altLang="zh-CN" sz="1900" dirty="0">
                <a:ea typeface="ＭＳ Ｐゴシック" panose="020B0600070205080204" pitchFamily="34" charset="-128"/>
              </a:rPr>
              <a:t>16</a:t>
            </a:r>
            <a:r>
              <a:rPr lang="zh-CN" altLang="en-US" sz="1900" dirty="0">
                <a:ea typeface="ＭＳ Ｐゴシック" panose="020B0600070205080204" pitchFamily="34" charset="-128"/>
              </a:rPr>
              <a:t>个内存池</a:t>
            </a:r>
            <a:endParaRPr lang="en-US" sz="1900" dirty="0">
              <a:ea typeface="ＭＳ Ｐゴシック" panose="020B0600070205080204" pitchFamily="34" charset="-128"/>
            </a:endParaRPr>
          </a:p>
          <a:p>
            <a:pPr marL="1085850" lvl="1"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3380519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2AFE-DCA1-4939-9AA3-F536FC95BA49}"/>
              </a:ext>
            </a:extLst>
          </p:cNvPr>
          <p:cNvSpPr>
            <a:spLocks noGrp="1"/>
          </p:cNvSpPr>
          <p:nvPr>
            <p:ph type="title"/>
          </p:nvPr>
        </p:nvSpPr>
        <p:spPr/>
        <p:txBody>
          <a:bodyPr/>
          <a:lstStyle/>
          <a:p>
            <a:r>
              <a:rPr lang="zh-CN" altLang="en-US" dirty="0"/>
              <a:t>软件修改</a:t>
            </a:r>
            <a:endParaRPr lang="en-US" dirty="0"/>
          </a:p>
        </p:txBody>
      </p:sp>
      <p:sp>
        <p:nvSpPr>
          <p:cNvPr id="5" name="Content Placeholder 2">
            <a:extLst>
              <a:ext uri="{FF2B5EF4-FFF2-40B4-BE49-F238E27FC236}">
                <a16:creationId xmlns:a16="http://schemas.microsoft.com/office/drawing/2014/main" id="{527DC4C0-F12A-41BC-AB99-E971F7CE1A01}"/>
              </a:ext>
            </a:extLst>
          </p:cNvPr>
          <p:cNvSpPr>
            <a:spLocks noGrp="1" noChangeArrowheads="1"/>
          </p:cNvSpPr>
          <p:nvPr>
            <p:ph idx="1"/>
          </p:nvPr>
        </p:nvSpPr>
        <p:spPr bwMode="auto">
          <a:xfrm>
            <a:off x="709481" y="1385448"/>
            <a:ext cx="11180867" cy="4087104"/>
          </a:xfrm>
        </p:spPr>
        <p:txBody>
          <a:bodyPr wrap="square" numCol="1" anchor="t" anchorCtr="0" compatLnSpc="1">
            <a:prstTxWarp prst="textNoShape">
              <a:avLst/>
            </a:prstTxWarp>
            <a:normAutofit lnSpcReduction="10000"/>
          </a:bodyPr>
          <a:lstStyle/>
          <a:p>
            <a:pPr marL="342900" indent="-342900">
              <a:buFont typeface="Wingdings" panose="05000000000000000000" pitchFamily="2" charset="2"/>
              <a:buChar char="Ø"/>
            </a:pPr>
            <a:r>
              <a:rPr lang="en-US" altLang="en-US" dirty="0">
                <a:ea typeface="ＭＳ Ｐゴシック" panose="020B0600070205080204" pitchFamily="34" charset="-128"/>
              </a:rPr>
              <a:t>DPDK </a:t>
            </a:r>
            <a:r>
              <a:rPr lang="zh-CN" altLang="en-US" dirty="0">
                <a:ea typeface="ＭＳ Ｐゴシック" panose="020B0600070205080204" pitchFamily="34" charset="-128"/>
              </a:rPr>
              <a:t>库函数</a:t>
            </a:r>
            <a:r>
              <a:rPr lang="en-US" altLang="en-US" dirty="0">
                <a:ea typeface="ＭＳ Ｐゴシック" panose="020B0600070205080204" pitchFamily="34" charset="-128"/>
              </a:rPr>
              <a:t>API</a:t>
            </a:r>
          </a:p>
          <a:p>
            <a:pPr marL="742950" lvl="2" indent="-342900">
              <a:spcAft>
                <a:spcPts val="1600"/>
              </a:spcAft>
              <a:buFont typeface="Wingdings" panose="05000000000000000000" pitchFamily="2" charset="2"/>
              <a:buChar char="Ø"/>
            </a:pPr>
            <a:r>
              <a:rPr lang="en-US" altLang="en-US" dirty="0" err="1">
                <a:ea typeface="ＭＳ Ｐゴシック" panose="020B0600070205080204" pitchFamily="34" charset="-128"/>
              </a:rPr>
              <a:t>rte_ethdev</a:t>
            </a:r>
            <a:r>
              <a:rPr lang="en-US" altLang="en-US" dirty="0">
                <a:ea typeface="ＭＳ Ｐゴシック" panose="020B0600070205080204" pitchFamily="34" charset="-128"/>
              </a:rPr>
              <a:t> </a:t>
            </a:r>
          </a:p>
          <a:p>
            <a:pPr marL="742950" lvl="2" indent="-342900">
              <a:spcAft>
                <a:spcPts val="1600"/>
              </a:spcAft>
              <a:buFont typeface="Wingdings" panose="05000000000000000000" pitchFamily="2" charset="2"/>
              <a:buChar char="Ø"/>
            </a:pPr>
            <a:r>
              <a:rPr lang="en-US" altLang="en-US" dirty="0" err="1">
                <a:ea typeface="ＭＳ Ｐゴシック" panose="020B0600070205080204" pitchFamily="34" charset="-128"/>
              </a:rPr>
              <a:t>rte_mempool</a:t>
            </a:r>
            <a:endParaRPr lang="en-US" altLang="en-US"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en-US" altLang="en-US" dirty="0">
                <a:ea typeface="ＭＳ Ｐゴシック" panose="020B0600070205080204" pitchFamily="34" charset="-128"/>
              </a:rPr>
              <a:t>……..</a:t>
            </a:r>
          </a:p>
          <a:p>
            <a:pPr marL="342900" indent="-342900">
              <a:buFont typeface="Wingdings" panose="05000000000000000000" pitchFamily="2" charset="2"/>
              <a:buChar char="Ø"/>
            </a:pPr>
            <a:r>
              <a:rPr lang="zh-CN" altLang="en-US" dirty="0">
                <a:ea typeface="ＭＳ Ｐゴシック" panose="020B0600070205080204" pitchFamily="34" charset="-128"/>
              </a:rPr>
              <a:t>初始化和配置</a:t>
            </a:r>
            <a:endParaRPr lang="en-US" altLang="zh-CN"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创建内存池，设置接收队列等</a:t>
            </a:r>
            <a:endParaRPr lang="en-US" altLang="en-US" dirty="0">
              <a:ea typeface="ＭＳ Ｐゴシック" panose="020B0600070205080204" pitchFamily="34" charset="-128"/>
            </a:endParaRPr>
          </a:p>
          <a:p>
            <a:pPr marL="342900" lvl="1" indent="-342900">
              <a:spcAft>
                <a:spcPts val="1600"/>
              </a:spcAft>
              <a:buFont typeface="Wingdings" panose="05000000000000000000" pitchFamily="2" charset="2"/>
              <a:buChar char="Ø"/>
            </a:pPr>
            <a:r>
              <a:rPr lang="en-US" altLang="en-US" sz="2400" dirty="0">
                <a:ea typeface="ＭＳ Ｐゴシック" panose="020B0600070205080204" pitchFamily="34" charset="-128"/>
              </a:rPr>
              <a:t>Driver </a:t>
            </a: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取得和释放</a:t>
            </a:r>
            <a:r>
              <a:rPr lang="en-US" altLang="zh-CN" dirty="0" err="1">
                <a:ea typeface="ＭＳ Ｐゴシック" panose="020B0600070205080204" pitchFamily="34" charset="-128"/>
              </a:rPr>
              <a:t>mbuf</a:t>
            </a:r>
            <a:endParaRPr lang="en-US" altLang="en-US" dirty="0">
              <a:ea typeface="ＭＳ Ｐゴシック" panose="020B0600070205080204" pitchFamily="34" charset="-128"/>
            </a:endParaRPr>
          </a:p>
          <a:p>
            <a:pPr marL="342900" lvl="1" indent="-342900">
              <a:spcAft>
                <a:spcPts val="1600"/>
              </a:spcAft>
              <a:buFont typeface="Wingdings" panose="05000000000000000000" pitchFamily="2" charset="2"/>
              <a:buChar char="Ø"/>
            </a:pPr>
            <a:r>
              <a:rPr lang="zh-CN" altLang="en-US" sz="2400" dirty="0">
                <a:ea typeface="ＭＳ Ｐゴシック" panose="020B0600070205080204" pitchFamily="34" charset="-128"/>
              </a:rPr>
              <a:t>网卡固件</a:t>
            </a:r>
            <a:endParaRPr lang="en-US" altLang="zh-CN" sz="2400"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可能需要升级固件以支持管理多尺寸包内存区</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7789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39589-5444-4EC3-84C2-558C263B447F}"/>
              </a:ext>
            </a:extLst>
          </p:cNvPr>
          <p:cNvSpPr>
            <a:spLocks noGrp="1"/>
          </p:cNvSpPr>
          <p:nvPr>
            <p:ph type="title"/>
          </p:nvPr>
        </p:nvSpPr>
        <p:spPr/>
        <p:txBody>
          <a:bodyPr/>
          <a:lstStyle/>
          <a:p>
            <a:r>
              <a:rPr lang="en-US" altLang="zh-CN" dirty="0"/>
              <a:t>DPDK API </a:t>
            </a:r>
            <a:r>
              <a:rPr lang="zh-CN" altLang="en-US" dirty="0"/>
              <a:t>修改</a:t>
            </a:r>
            <a:endParaRPr lang="en-US" dirty="0"/>
          </a:p>
        </p:txBody>
      </p:sp>
      <p:sp>
        <p:nvSpPr>
          <p:cNvPr id="4" name="Content Placeholder 3">
            <a:extLst>
              <a:ext uri="{FF2B5EF4-FFF2-40B4-BE49-F238E27FC236}">
                <a16:creationId xmlns:a16="http://schemas.microsoft.com/office/drawing/2014/main" id="{6A9EA79E-FCD9-43CA-8DC2-73A17BC6ACE2}"/>
              </a:ext>
            </a:extLst>
          </p:cNvPr>
          <p:cNvSpPr>
            <a:spLocks noGrp="1"/>
          </p:cNvSpPr>
          <p:nvPr>
            <p:ph idx="1"/>
          </p:nvPr>
        </p:nvSpPr>
        <p:spPr>
          <a:xfrm>
            <a:off x="709481" y="1745884"/>
            <a:ext cx="10963511" cy="4087104"/>
          </a:xfrm>
        </p:spPr>
        <p:txBody>
          <a:bodyPr>
            <a:normAutofit/>
          </a:bodyPr>
          <a:lstStyle/>
          <a:p>
            <a:pPr marL="342900" indent="-342900">
              <a:buFont typeface="Wingdings" panose="05000000000000000000" pitchFamily="2" charset="2"/>
              <a:buChar char="Ø"/>
            </a:pPr>
            <a:r>
              <a:rPr lang="zh-CN" altLang="en-US" dirty="0"/>
              <a:t>以下甚至更多</a:t>
            </a:r>
            <a:r>
              <a:rPr lang="en-US" altLang="zh-CN" dirty="0"/>
              <a:t>API </a:t>
            </a:r>
            <a:r>
              <a:rPr lang="zh-CN" altLang="en-US" dirty="0"/>
              <a:t>需要扩充或更多变体</a:t>
            </a:r>
            <a:endParaRPr lang="en-US" altLang="zh-CN" dirty="0"/>
          </a:p>
          <a:p>
            <a:pPr marL="342900" indent="-342900">
              <a:buFont typeface="Wingdings" panose="05000000000000000000" pitchFamily="2" charset="2"/>
              <a:buChar char="Ø"/>
            </a:pPr>
            <a:r>
              <a:rPr lang="en-US" altLang="zh-CN" sz="1400" dirty="0">
                <a:latin typeface="Courier New" panose="02070309020205020404" pitchFamily="49" charset="0"/>
                <a:cs typeface="Courier New" panose="02070309020205020404" pitchFamily="49" charset="0"/>
              </a:rPr>
              <a:t>static inline struct </a:t>
            </a:r>
            <a:r>
              <a:rPr lang="en-US" altLang="zh-CN" sz="1400" dirty="0" err="1">
                <a:latin typeface="Courier New" panose="02070309020205020404" pitchFamily="49" charset="0"/>
                <a:cs typeface="Courier New" panose="02070309020205020404" pitchFamily="49" charset="0"/>
              </a:rPr>
              <a:t>rte_mbuf</a:t>
            </a:r>
            <a:r>
              <a:rPr lang="en-US" altLang="zh-CN" sz="1400" dirty="0">
                <a:latin typeface="Courier New" panose="02070309020205020404" pitchFamily="49" charset="0"/>
                <a:cs typeface="Courier New" panose="02070309020205020404" pitchFamily="49" charset="0"/>
              </a:rPr>
              <a:t> *</a:t>
            </a:r>
            <a:r>
              <a:rPr lang="en-US" altLang="zh-CN" sz="1400" dirty="0" err="1">
                <a:latin typeface="Courier New" panose="02070309020205020404" pitchFamily="49" charset="0"/>
                <a:cs typeface="Courier New" panose="02070309020205020404" pitchFamily="49" charset="0"/>
              </a:rPr>
              <a:t>rte_pktmbuf_alloc</a:t>
            </a:r>
            <a:r>
              <a:rPr lang="en-US" altLang="zh-CN" sz="1400" dirty="0">
                <a:latin typeface="Courier New" panose="02070309020205020404" pitchFamily="49" charset="0"/>
                <a:cs typeface="Courier New" panose="02070309020205020404" pitchFamily="49" charset="0"/>
              </a:rPr>
              <a:t>(struct </a:t>
            </a:r>
            <a:r>
              <a:rPr lang="en-US" altLang="zh-CN" sz="1400" dirty="0" err="1">
                <a:latin typeface="Courier New" panose="02070309020205020404" pitchFamily="49" charset="0"/>
                <a:cs typeface="Courier New" panose="02070309020205020404" pitchFamily="49" charset="0"/>
              </a:rPr>
              <a:t>rte_mempool</a:t>
            </a:r>
            <a:r>
              <a:rPr lang="en-US" altLang="zh-CN" sz="1400" dirty="0">
                <a:latin typeface="Courier New" panose="02070309020205020404" pitchFamily="49" charset="0"/>
                <a:cs typeface="Courier New" panose="02070309020205020404" pitchFamily="49" charset="0"/>
              </a:rPr>
              <a:t> *</a:t>
            </a:r>
            <a:r>
              <a:rPr lang="en-US" altLang="zh-CN" sz="1400" dirty="0" err="1">
                <a:latin typeface="Courier New" panose="02070309020205020404" pitchFamily="49" charset="0"/>
                <a:cs typeface="Courier New" panose="02070309020205020404" pitchFamily="49" charset="0"/>
              </a:rPr>
              <a:t>mp</a:t>
            </a:r>
            <a:r>
              <a:rPr lang="en-US" altLang="zh-CN" sz="1400" dirty="0">
                <a:latin typeface="Courier New" panose="02070309020205020404" pitchFamily="49" charset="0"/>
                <a:cs typeface="Courier New" panose="02070309020205020404" pitchFamily="49" charset="0"/>
              </a:rPr>
              <a:t>) </a:t>
            </a:r>
          </a:p>
          <a:p>
            <a:pPr marL="342900" indent="-342900">
              <a:buFont typeface="Wingdings" panose="05000000000000000000" pitchFamily="2" charset="2"/>
              <a:buChar char="Ø"/>
            </a:pPr>
            <a:r>
              <a:rPr lang="en-US" altLang="zh-CN" sz="1400" dirty="0" err="1">
                <a:latin typeface="Courier New" panose="02070309020205020404" pitchFamily="49" charset="0"/>
                <a:cs typeface="Courier New" panose="02070309020205020404" pitchFamily="49" charset="0"/>
              </a:rPr>
              <a:t>i</a:t>
            </a:r>
            <a:r>
              <a:rPr lang="en-US" sz="1400" dirty="0" err="1">
                <a:latin typeface="Courier New" panose="02070309020205020404" pitchFamily="49" charset="0"/>
                <a:cs typeface="Courier New" panose="02070309020205020404" pitchFamily="49" charset="0"/>
              </a:rPr>
              <a:t>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rte_eth_rx_queue_setup</a:t>
            </a:r>
            <a:r>
              <a:rPr lang="en-US" sz="1400" dirty="0">
                <a:latin typeface="Courier New" panose="02070309020205020404" pitchFamily="49" charset="0"/>
                <a:cs typeface="Courier New" panose="02070309020205020404" pitchFamily="49" charset="0"/>
              </a:rPr>
              <a:t>(uint16_t </a:t>
            </a:r>
            <a:r>
              <a:rPr lang="en-US" sz="1400" dirty="0" err="1">
                <a:latin typeface="Courier New" panose="02070309020205020404" pitchFamily="49" charset="0"/>
                <a:cs typeface="Courier New" panose="02070309020205020404" pitchFamily="49" charset="0"/>
              </a:rPr>
              <a:t>port_id</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rx_queue_id</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nb_rx_desc</a:t>
            </a:r>
            <a:r>
              <a:rPr lang="en-US" sz="1400" dirty="0">
                <a:latin typeface="Courier New" panose="02070309020205020404" pitchFamily="49" charset="0"/>
                <a:cs typeface="Courier New" panose="02070309020205020404" pitchFamily="49" charset="0"/>
              </a:rPr>
              <a:t>,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socket_id,const</a:t>
            </a:r>
            <a:r>
              <a:rPr lang="en-US" sz="1400" dirty="0">
                <a:latin typeface="Courier New" panose="02070309020205020404" pitchFamily="49" charset="0"/>
                <a:cs typeface="Courier New" panose="02070309020205020404" pitchFamily="49" charset="0"/>
              </a:rPr>
              <a:t> struct </a:t>
            </a:r>
            <a:r>
              <a:rPr lang="en-US" sz="1400" dirty="0" err="1">
                <a:latin typeface="Courier New" panose="02070309020205020404" pitchFamily="49" charset="0"/>
                <a:cs typeface="Courier New" panose="02070309020205020404" pitchFamily="49" charset="0"/>
              </a:rPr>
              <a:t>rte_eth_rxconf</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rx_conf</a:t>
            </a:r>
            <a:r>
              <a:rPr lang="en-US" sz="1400" dirty="0">
                <a:latin typeface="Courier New" panose="02070309020205020404" pitchFamily="49" charset="0"/>
                <a:cs typeface="Courier New" panose="02070309020205020404" pitchFamily="49" charset="0"/>
              </a:rPr>
              <a:t>,   struct </a:t>
            </a:r>
            <a:r>
              <a:rPr lang="en-US" sz="1400" dirty="0" err="1">
                <a:latin typeface="Courier New" panose="02070309020205020404" pitchFamily="49" charset="0"/>
                <a:cs typeface="Courier New" panose="02070309020205020404" pitchFamily="49" charset="0"/>
              </a:rPr>
              <a:t>rte_mempool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mp</a:t>
            </a:r>
            <a:r>
              <a:rPr lang="en-US" sz="1400" dirty="0">
                <a:latin typeface="Courier New" panose="02070309020205020404" pitchFamily="49" charset="0"/>
                <a:cs typeface="Courier New" panose="02070309020205020404" pitchFamily="49" charset="0"/>
              </a:rPr>
              <a:t>) </a:t>
            </a:r>
          </a:p>
          <a:p>
            <a:pPr marL="342900" indent="-342900">
              <a:buFont typeface="Wingdings" panose="05000000000000000000" pitchFamily="2" charset="2"/>
              <a:buChar char="Ø"/>
            </a:pPr>
            <a:r>
              <a:rPr lang="en-US" altLang="zh-CN" sz="1400" dirty="0" err="1">
                <a:latin typeface="Courier New" panose="02070309020205020404" pitchFamily="49" charset="0"/>
                <a:cs typeface="Courier New" panose="02070309020205020404" pitchFamily="49" charset="0"/>
              </a:rPr>
              <a:t>int</a:t>
            </a:r>
            <a:r>
              <a:rPr lang="en-US" altLang="zh-CN"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rte_pktmbuf_pool_create</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char *name,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cache_size</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priv_size</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data_room_size,int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socket_id</a:t>
            </a:r>
            <a:r>
              <a:rPr lang="en-US" sz="1400" dirty="0">
                <a:latin typeface="Courier New" panose="02070309020205020404" pitchFamily="49" charset="0"/>
                <a:cs typeface="Courier New" panose="02070309020205020404" pitchFamily="49" charset="0"/>
              </a:rPr>
              <a:t>)</a:t>
            </a:r>
          </a:p>
          <a:p>
            <a:pPr marL="342900" indent="-342900">
              <a:buFont typeface="Wingdings" panose="05000000000000000000" pitchFamily="2" charset="2"/>
              <a:buChar char="Ø"/>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rte_pktmbuf_pool_create_by_ops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char *name,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 unsigned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cache_size</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priv_size</a:t>
            </a:r>
            <a:r>
              <a:rPr lang="en-US" sz="1400" dirty="0">
                <a:latin typeface="Courier New" panose="02070309020205020404" pitchFamily="49" charset="0"/>
                <a:cs typeface="Courier New" panose="02070309020205020404" pitchFamily="49" charset="0"/>
              </a:rPr>
              <a:t>, uint16_t </a:t>
            </a:r>
            <a:r>
              <a:rPr lang="en-US" sz="1400" dirty="0" err="1">
                <a:latin typeface="Courier New" panose="02070309020205020404" pitchFamily="49" charset="0"/>
                <a:cs typeface="Courier New" panose="02070309020205020404" pitchFamily="49" charset="0"/>
              </a:rPr>
              <a:t>data_room_size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socket_id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char *</a:t>
            </a:r>
            <a:r>
              <a:rPr lang="en-US" sz="1400" dirty="0" err="1">
                <a:latin typeface="Courier New" panose="02070309020205020404" pitchFamily="49" charset="0"/>
                <a:cs typeface="Courier New" panose="02070309020205020404" pitchFamily="49" charset="0"/>
              </a:rPr>
              <a:t>ops_name</a:t>
            </a:r>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321171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E655-E1A3-47FB-B374-015105DBF7EB}"/>
              </a:ext>
            </a:extLst>
          </p:cNvPr>
          <p:cNvSpPr>
            <a:spLocks noGrp="1"/>
          </p:cNvSpPr>
          <p:nvPr>
            <p:ph type="title"/>
          </p:nvPr>
        </p:nvSpPr>
        <p:spPr/>
        <p:txBody>
          <a:bodyPr/>
          <a:lstStyle/>
          <a:p>
            <a:r>
              <a:rPr lang="zh-CN" altLang="en-US" dirty="0"/>
              <a:t>优势</a:t>
            </a:r>
            <a:r>
              <a:rPr lang="en-US" altLang="zh-CN" dirty="0"/>
              <a:t> – </a:t>
            </a:r>
            <a:r>
              <a:rPr lang="zh-CN" altLang="en-US" dirty="0"/>
              <a:t>待续</a:t>
            </a:r>
            <a:endParaRPr lang="en-US" dirty="0"/>
          </a:p>
        </p:txBody>
      </p:sp>
      <p:sp>
        <p:nvSpPr>
          <p:cNvPr id="5" name="Content Placeholder 2">
            <a:extLst>
              <a:ext uri="{FF2B5EF4-FFF2-40B4-BE49-F238E27FC236}">
                <a16:creationId xmlns:a16="http://schemas.microsoft.com/office/drawing/2014/main" id="{E21FCF67-4684-4136-996D-637E0F6CB7C6}"/>
              </a:ext>
            </a:extLst>
          </p:cNvPr>
          <p:cNvSpPr>
            <a:spLocks noGrp="1" noChangeArrowheads="1"/>
          </p:cNvSpPr>
          <p:nvPr>
            <p:ph idx="1"/>
          </p:nvPr>
        </p:nvSpPr>
        <p:spPr bwMode="auto">
          <a:xfrm>
            <a:off x="709481" y="1246881"/>
            <a:ext cx="9372600" cy="4597561"/>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zh-CN" altLang="en-US" b="1" dirty="0">
                <a:ea typeface="ＭＳ Ｐゴシック" panose="020B0600070205080204" pitchFamily="34" charset="-128"/>
              </a:rPr>
              <a:t>节省内存占用</a:t>
            </a:r>
            <a:endParaRPr lang="en-US" altLang="en-US" b="1"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以</a:t>
            </a:r>
            <a:r>
              <a:rPr lang="en-US" altLang="zh-CN" dirty="0">
                <a:ea typeface="ＭＳ Ｐゴシック" panose="020B0600070205080204" pitchFamily="34" charset="-128"/>
              </a:rPr>
              <a:t>64</a:t>
            </a:r>
            <a:r>
              <a:rPr lang="zh-CN" altLang="en-US" dirty="0">
                <a:ea typeface="ＭＳ Ｐゴシック" panose="020B0600070205080204" pitchFamily="34" charset="-128"/>
              </a:rPr>
              <a:t>字节包为例</a:t>
            </a:r>
            <a:r>
              <a:rPr lang="en-US" altLang="en-US" dirty="0">
                <a:ea typeface="ＭＳ Ｐゴシック" panose="020B0600070205080204" pitchFamily="34" charset="-128"/>
              </a:rPr>
              <a:t>, </a:t>
            </a:r>
            <a:r>
              <a:rPr lang="zh-CN" altLang="en-US" dirty="0">
                <a:ea typeface="ＭＳ Ｐゴシック" panose="020B0600070205080204" pitchFamily="34" charset="-128"/>
              </a:rPr>
              <a:t>内存占用节省</a:t>
            </a:r>
            <a:r>
              <a:rPr lang="en-US" altLang="en-US" dirty="0">
                <a:ea typeface="ＭＳ Ｐゴシック" panose="020B0600070205080204" pitchFamily="34" charset="-128"/>
              </a:rPr>
              <a:t>(2048-64)/2048=97%, </a:t>
            </a:r>
            <a:r>
              <a:rPr lang="zh-CN" altLang="en-US" dirty="0">
                <a:ea typeface="ＭＳ Ｐゴシック" panose="020B0600070205080204" pitchFamily="34" charset="-128"/>
              </a:rPr>
              <a:t>实际占用节省取决于流量特征</a:t>
            </a:r>
            <a:r>
              <a:rPr lang="en-US" altLang="en-US" dirty="0">
                <a:ea typeface="ＭＳ Ｐゴシック" panose="020B0600070205080204" pitchFamily="34" charset="-128"/>
              </a:rPr>
              <a:t>, </a:t>
            </a:r>
            <a:r>
              <a:rPr lang="zh-CN" altLang="en-US" dirty="0">
                <a:ea typeface="ＭＳ Ｐゴシック" panose="020B0600070205080204" pitchFamily="34" charset="-128"/>
              </a:rPr>
              <a:t>典型值为</a:t>
            </a:r>
            <a:r>
              <a:rPr lang="en-US" altLang="zh-CN" dirty="0">
                <a:ea typeface="ＭＳ Ｐゴシック" panose="020B0600070205080204" pitchFamily="34" charset="-128"/>
              </a:rPr>
              <a:t>50%</a:t>
            </a:r>
            <a:r>
              <a:rPr lang="zh-CN" altLang="en-US" dirty="0">
                <a:ea typeface="ＭＳ Ｐゴシック" panose="020B0600070205080204" pitchFamily="34" charset="-128"/>
              </a:rPr>
              <a:t>，考虑到流量特征化纺锤模型</a:t>
            </a:r>
            <a:r>
              <a:rPr lang="en-US" altLang="en-US" dirty="0">
                <a:ea typeface="ＭＳ Ｐゴシック" panose="020B0600070205080204" pitchFamily="34" charset="-128"/>
              </a:rPr>
              <a:t>. </a:t>
            </a: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以单一主机</a:t>
            </a:r>
            <a:r>
              <a:rPr lang="en-US" altLang="zh-CN" dirty="0">
                <a:ea typeface="ＭＳ Ｐゴシック" panose="020B0600070205080204" pitchFamily="34" charset="-128"/>
              </a:rPr>
              <a:t>/</a:t>
            </a:r>
            <a:r>
              <a:rPr lang="zh-CN" altLang="en-US" dirty="0">
                <a:ea typeface="ＭＳ Ｐゴシック" panose="020B0600070205080204" pitchFamily="34" charset="-128"/>
              </a:rPr>
              <a:t>虚拟机，单一端口</a:t>
            </a:r>
            <a:r>
              <a:rPr lang="en-US" altLang="en-US" dirty="0">
                <a:ea typeface="ＭＳ Ｐゴシック" panose="020B0600070205080204" pitchFamily="34" charset="-128"/>
              </a:rPr>
              <a:t>4096 </a:t>
            </a:r>
            <a:r>
              <a:rPr lang="zh-CN" altLang="en-US" dirty="0">
                <a:ea typeface="ＭＳ Ｐゴシック" panose="020B0600070205080204" pitchFamily="34" charset="-128"/>
              </a:rPr>
              <a:t>接受内存池为例</a:t>
            </a:r>
            <a:r>
              <a:rPr lang="en-US" altLang="en-US" dirty="0">
                <a:ea typeface="ＭＳ Ｐゴシック" panose="020B0600070205080204" pitchFamily="34" charset="-128"/>
              </a:rPr>
              <a:t>, </a:t>
            </a:r>
            <a:r>
              <a:rPr lang="zh-CN" altLang="en-US" dirty="0">
                <a:ea typeface="ＭＳ Ｐゴシック" panose="020B0600070205080204" pitchFamily="34" charset="-128"/>
              </a:rPr>
              <a:t>内存占用节省为</a:t>
            </a:r>
            <a:r>
              <a:rPr lang="en-US" altLang="en-US" dirty="0">
                <a:ea typeface="ＭＳ Ｐゴシック" panose="020B0600070205080204" pitchFamily="34" charset="-128"/>
              </a:rPr>
              <a:t> (2048-64)*4096 = 8MB</a:t>
            </a: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考虑到多虚拟机，多</a:t>
            </a:r>
            <a:r>
              <a:rPr lang="en-US" altLang="zh-CN" dirty="0">
                <a:ea typeface="ＭＳ Ｐゴシック" panose="020B0600070205080204" pitchFamily="34" charset="-128"/>
              </a:rPr>
              <a:t>socket</a:t>
            </a:r>
            <a:r>
              <a:rPr lang="zh-CN" altLang="en-US" dirty="0">
                <a:ea typeface="ＭＳ Ｐゴシック" panose="020B0600070205080204" pitchFamily="34" charset="-128"/>
              </a:rPr>
              <a:t>，多端口</a:t>
            </a:r>
            <a:r>
              <a:rPr lang="en-US" altLang="en-US" dirty="0">
                <a:ea typeface="ＭＳ Ｐゴシック" panose="020B0600070205080204" pitchFamily="34" charset="-128"/>
              </a:rPr>
              <a:t>, </a:t>
            </a:r>
            <a:r>
              <a:rPr lang="zh-CN" altLang="en-US" dirty="0">
                <a:ea typeface="ＭＳ Ｐゴシック" panose="020B0600070205080204" pitchFamily="34" charset="-128"/>
              </a:rPr>
              <a:t>总内存占用节省将高达几百兆字节甚至</a:t>
            </a:r>
            <a:r>
              <a:rPr lang="en-US" altLang="zh-CN" dirty="0">
                <a:ea typeface="ＭＳ Ｐゴシック" panose="020B0600070205080204" pitchFamily="34" charset="-128"/>
              </a:rPr>
              <a:t>GB</a:t>
            </a:r>
            <a:r>
              <a:rPr lang="zh-CN" altLang="en-US" dirty="0">
                <a:ea typeface="ＭＳ Ｐゴシック" panose="020B0600070205080204" pitchFamily="34" charset="-128"/>
              </a:rPr>
              <a:t>字节</a:t>
            </a:r>
            <a:r>
              <a:rPr lang="en-US" altLang="en-US" dirty="0">
                <a:ea typeface="ＭＳ Ｐゴシック" panose="020B0600070205080204" pitchFamily="34" charset="-128"/>
              </a:rPr>
              <a:t>.</a:t>
            </a:r>
          </a:p>
          <a:p>
            <a:pPr marL="342900" indent="-342900">
              <a:buFont typeface="Wingdings" panose="05000000000000000000" pitchFamily="2" charset="2"/>
              <a:buChar char="Ø"/>
            </a:pPr>
            <a:r>
              <a:rPr lang="en-US" altLang="zh-CN" b="1" dirty="0">
                <a:ea typeface="ＭＳ Ｐゴシック" panose="020B0600070205080204" pitchFamily="34" charset="-128"/>
              </a:rPr>
              <a:t>CPU </a:t>
            </a:r>
            <a:r>
              <a:rPr lang="zh-CN" altLang="en-US" b="1" dirty="0">
                <a:ea typeface="ＭＳ Ｐゴシック" panose="020B0600070205080204" pitchFamily="34" charset="-128"/>
              </a:rPr>
              <a:t>占用节省</a:t>
            </a:r>
            <a:endParaRPr lang="en-US" altLang="en-US" b="1"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节省检索和处理多个数据内存区的时间</a:t>
            </a:r>
            <a:r>
              <a:rPr lang="en-US" altLang="en-US" dirty="0">
                <a:ea typeface="ＭＳ Ｐゴシック" panose="020B0600070205080204" pitchFamily="34" charset="-128"/>
              </a:rPr>
              <a:t>.</a:t>
            </a:r>
          </a:p>
          <a:p>
            <a:pPr marL="741363" lvl="1" indent="-342900"/>
            <a:endParaRPr lang="en-US" altLang="en-US" dirty="0">
              <a:ea typeface="ＭＳ Ｐゴシック" panose="020B0600070205080204" pitchFamily="34" charset="-128"/>
            </a:endParaRPr>
          </a:p>
          <a:p>
            <a:pPr marL="741363" lvl="1" indent="-34290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72261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080-067E-4915-B0D3-3A017BCA6EF9}"/>
              </a:ext>
            </a:extLst>
          </p:cNvPr>
          <p:cNvSpPr>
            <a:spLocks noGrp="1"/>
          </p:cNvSpPr>
          <p:nvPr>
            <p:ph type="title"/>
          </p:nvPr>
        </p:nvSpPr>
        <p:spPr/>
        <p:txBody>
          <a:bodyPr/>
          <a:lstStyle/>
          <a:p>
            <a:r>
              <a:rPr lang="zh-CN" altLang="en-US" dirty="0"/>
              <a:t>优势 </a:t>
            </a:r>
            <a:r>
              <a:rPr lang="en-US" altLang="zh-CN" dirty="0"/>
              <a:t>– </a:t>
            </a:r>
            <a:r>
              <a:rPr lang="zh-CN" altLang="en-US" dirty="0"/>
              <a:t>接上页</a:t>
            </a:r>
            <a:endParaRPr lang="en-US" dirty="0"/>
          </a:p>
        </p:txBody>
      </p:sp>
      <p:sp>
        <p:nvSpPr>
          <p:cNvPr id="4" name="Content Placeholder 3">
            <a:extLst>
              <a:ext uri="{FF2B5EF4-FFF2-40B4-BE49-F238E27FC236}">
                <a16:creationId xmlns:a16="http://schemas.microsoft.com/office/drawing/2014/main" id="{AF1EC4B7-10B0-4B87-8C6E-478AB12874A1}"/>
              </a:ext>
            </a:extLst>
          </p:cNvPr>
          <p:cNvSpPr>
            <a:spLocks noGrp="1"/>
          </p:cNvSpPr>
          <p:nvPr>
            <p:ph idx="1"/>
          </p:nvPr>
        </p:nvSpPr>
        <p:spPr/>
        <p:txBody>
          <a:bodyPr/>
          <a:lstStyle/>
          <a:p>
            <a:pPr marL="342900" indent="-342900">
              <a:buFont typeface="Wingdings" panose="05000000000000000000" pitchFamily="2" charset="2"/>
              <a:buChar char="Ø"/>
            </a:pPr>
            <a:r>
              <a:rPr lang="zh-CN" altLang="en-US" b="1" dirty="0">
                <a:ea typeface="ＭＳ Ｐゴシック" panose="020B0600070205080204" pitchFamily="34" charset="-128"/>
              </a:rPr>
              <a:t>节省</a:t>
            </a:r>
            <a:r>
              <a:rPr lang="en-US" altLang="zh-CN" b="1" dirty="0">
                <a:ea typeface="ＭＳ Ｐゴシック" panose="020B0600070205080204" pitchFamily="34" charset="-128"/>
              </a:rPr>
              <a:t>DMA</a:t>
            </a:r>
            <a:r>
              <a:rPr lang="zh-CN" altLang="en-US" b="1" dirty="0">
                <a:ea typeface="ＭＳ Ｐゴシック" panose="020B0600070205080204" pitchFamily="34" charset="-128"/>
              </a:rPr>
              <a:t>传输次数</a:t>
            </a:r>
            <a:endParaRPr lang="en-US" altLang="en-US" dirty="0"/>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一次传输这个包</a:t>
            </a:r>
            <a:r>
              <a:rPr lang="en-US" altLang="zh-CN" dirty="0">
                <a:ea typeface="ＭＳ Ｐゴシック" panose="020B0600070205080204" pitchFamily="34" charset="-128"/>
              </a:rPr>
              <a:t>.</a:t>
            </a: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以 </a:t>
            </a:r>
            <a:r>
              <a:rPr lang="en-US" altLang="zh-CN" dirty="0">
                <a:ea typeface="ＭＳ Ｐゴシック" panose="020B0600070205080204" pitchFamily="34" charset="-128"/>
              </a:rPr>
              <a:t>9000 </a:t>
            </a:r>
            <a:r>
              <a:rPr lang="zh-CN" altLang="en-US" dirty="0">
                <a:ea typeface="ＭＳ Ｐゴシック" panose="020B0600070205080204" pitchFamily="34" charset="-128"/>
              </a:rPr>
              <a:t>字节的巨帧包为例</a:t>
            </a:r>
            <a:r>
              <a:rPr lang="en-US" altLang="zh-CN" dirty="0">
                <a:ea typeface="ＭＳ Ｐゴシック" panose="020B0600070205080204" pitchFamily="34" charset="-128"/>
              </a:rPr>
              <a:t>, </a:t>
            </a:r>
            <a:r>
              <a:rPr lang="zh-CN" altLang="en-US" dirty="0">
                <a:ea typeface="ＭＳ Ｐゴシック" panose="020B0600070205080204" pitchFamily="34" charset="-128"/>
              </a:rPr>
              <a:t>节省</a:t>
            </a:r>
            <a:r>
              <a:rPr lang="en-US" altLang="zh-CN" dirty="0">
                <a:ea typeface="ＭＳ Ｐゴシック" panose="020B0600070205080204" pitchFamily="34" charset="-128"/>
              </a:rPr>
              <a:t>4 </a:t>
            </a:r>
            <a:r>
              <a:rPr lang="zh-CN" altLang="en-US" dirty="0">
                <a:ea typeface="ＭＳ Ｐゴシック" panose="020B0600070205080204" pitchFamily="34" charset="-128"/>
              </a:rPr>
              <a:t>次</a:t>
            </a:r>
            <a:r>
              <a:rPr lang="en-US" altLang="zh-CN" dirty="0">
                <a:ea typeface="ＭＳ Ｐゴシック" panose="020B0600070205080204" pitchFamily="34" charset="-128"/>
              </a:rPr>
              <a:t>DMA </a:t>
            </a:r>
            <a:r>
              <a:rPr lang="zh-CN" altLang="en-US" dirty="0">
                <a:ea typeface="ＭＳ Ｐゴシック" panose="020B0600070205080204" pitchFamily="34" charset="-128"/>
              </a:rPr>
              <a:t>传输</a:t>
            </a:r>
            <a:endParaRPr lang="en-US" altLang="zh-CN" dirty="0">
              <a:ea typeface="ＭＳ Ｐゴシック" panose="020B0600070205080204" pitchFamily="34" charset="-128"/>
            </a:endParaRPr>
          </a:p>
          <a:p>
            <a:pPr marL="342900" lvl="1" indent="-342900">
              <a:buSzPct val="80000"/>
              <a:buFont typeface="Wingdings" panose="05000000000000000000" pitchFamily="2" charset="2"/>
              <a:buChar char="Ø"/>
            </a:pPr>
            <a:r>
              <a:rPr lang="en-US" altLang="en-US" sz="2000" b="1" dirty="0" err="1">
                <a:ea typeface="ＭＳ Ｐゴシック" panose="020B0600070205080204" pitchFamily="34" charset="-128"/>
              </a:rPr>
              <a:t>VirtIO</a:t>
            </a:r>
            <a:r>
              <a:rPr lang="en-US" altLang="en-US" sz="2000" b="1" dirty="0">
                <a:ea typeface="ＭＳ Ｐゴシック" panose="020B0600070205080204" pitchFamily="34" charset="-128"/>
              </a:rPr>
              <a:t> </a:t>
            </a: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单帧包使能虚拟机可用环和描述符环的固定映射</a:t>
            </a:r>
            <a:endParaRPr lang="en-US" altLang="zh-CN"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固定映射避免了不同</a:t>
            </a:r>
            <a:r>
              <a:rPr lang="en-US" altLang="zh-CN" dirty="0">
                <a:ea typeface="ＭＳ Ｐゴシック" panose="020B0600070205080204" pitchFamily="34" charset="-128"/>
              </a:rPr>
              <a:t>Core</a:t>
            </a:r>
            <a:r>
              <a:rPr lang="zh-CN" altLang="en-US" dirty="0">
                <a:ea typeface="ＭＳ Ｐゴシック" panose="020B0600070205080204" pitchFamily="34" charset="-128"/>
              </a:rPr>
              <a:t>的缓存迁移</a:t>
            </a:r>
            <a:endParaRPr lang="en-US" altLang="zh-CN"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节省</a:t>
            </a:r>
            <a:r>
              <a:rPr lang="en-US" altLang="zh-CN" dirty="0" err="1">
                <a:ea typeface="ＭＳ Ｐゴシック" panose="020B0600070205080204" pitchFamily="34" charset="-128"/>
              </a:rPr>
              <a:t>Vring</a:t>
            </a:r>
            <a:r>
              <a:rPr lang="en-US" altLang="zh-CN" dirty="0">
                <a:ea typeface="ＭＳ Ｐゴシック" panose="020B0600070205080204" pitchFamily="34" charset="-128"/>
              </a:rPr>
              <a:t> </a:t>
            </a:r>
            <a:r>
              <a:rPr lang="zh-CN" altLang="en-US" dirty="0">
                <a:ea typeface="ＭＳ Ｐゴシック" panose="020B0600070205080204" pitchFamily="34" charset="-128"/>
              </a:rPr>
              <a:t>分配和释放时间</a:t>
            </a:r>
            <a:endParaRPr lang="en-US" altLang="zh-CN" dirty="0">
              <a:ea typeface="ＭＳ Ｐゴシック" panose="020B0600070205080204" pitchFamily="34" charset="-128"/>
            </a:endParaRPr>
          </a:p>
          <a:p>
            <a:pPr marL="742950" lvl="2" indent="-342900">
              <a:spcAft>
                <a:spcPts val="1600"/>
              </a:spcAft>
              <a:buFont typeface="Wingdings" panose="05000000000000000000" pitchFamily="2" charset="2"/>
              <a:buChar char="Ø"/>
            </a:pPr>
            <a:r>
              <a:rPr lang="zh-CN" altLang="en-US" dirty="0">
                <a:ea typeface="ＭＳ Ｐゴシック" panose="020B0600070205080204" pitchFamily="34" charset="-128"/>
              </a:rPr>
              <a:t>方便应用矩阵运算指令</a:t>
            </a: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494551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3D7F-A165-45BD-B2B3-16EB865F04EC}"/>
              </a:ext>
            </a:extLst>
          </p:cNvPr>
          <p:cNvSpPr>
            <a:spLocks noGrp="1"/>
          </p:cNvSpPr>
          <p:nvPr>
            <p:ph type="title"/>
          </p:nvPr>
        </p:nvSpPr>
        <p:spPr/>
        <p:txBody>
          <a:bodyPr/>
          <a:lstStyle/>
          <a:p>
            <a:r>
              <a:rPr lang="zh-CN" altLang="en-US" dirty="0"/>
              <a:t>当前工作</a:t>
            </a:r>
            <a:endParaRPr lang="en-US" dirty="0"/>
          </a:p>
        </p:txBody>
      </p:sp>
      <p:sp>
        <p:nvSpPr>
          <p:cNvPr id="4" name="Content Placeholder 3">
            <a:extLst>
              <a:ext uri="{FF2B5EF4-FFF2-40B4-BE49-F238E27FC236}">
                <a16:creationId xmlns:a16="http://schemas.microsoft.com/office/drawing/2014/main" id="{9863F75B-8C4F-40A5-ACDB-CF031F0086CE}"/>
              </a:ext>
            </a:extLst>
          </p:cNvPr>
          <p:cNvSpPr>
            <a:spLocks noGrp="1"/>
          </p:cNvSpPr>
          <p:nvPr>
            <p:ph idx="1"/>
          </p:nvPr>
        </p:nvSpPr>
        <p:spPr>
          <a:xfrm>
            <a:off x="709481" y="1385448"/>
            <a:ext cx="11180867" cy="4087104"/>
          </a:xfrm>
        </p:spPr>
        <p:txBody>
          <a:bodyPr>
            <a:normAutofit lnSpcReduction="10000"/>
          </a:bodyPr>
          <a:lstStyle/>
          <a:p>
            <a:pPr marL="342900" indent="-342900">
              <a:buFont typeface="Wingdings" panose="05000000000000000000" pitchFamily="2" charset="2"/>
              <a:buChar char="Ø"/>
            </a:pPr>
            <a:r>
              <a:rPr lang="zh-CN" altLang="en-US" dirty="0"/>
              <a:t>软件设计</a:t>
            </a:r>
            <a:endParaRPr lang="en-US" dirty="0"/>
          </a:p>
          <a:p>
            <a:pPr marL="342900" indent="-342900">
              <a:buFont typeface="Wingdings" panose="05000000000000000000" pitchFamily="2" charset="2"/>
              <a:buChar char="Ø"/>
            </a:pPr>
            <a:r>
              <a:rPr lang="en-US" altLang="zh-CN" dirty="0"/>
              <a:t>API</a:t>
            </a:r>
            <a:r>
              <a:rPr lang="zh-CN" altLang="en-US" dirty="0"/>
              <a:t>变化征求意见</a:t>
            </a:r>
            <a:endParaRPr lang="en-US" altLang="zh-CN" dirty="0"/>
          </a:p>
          <a:p>
            <a:pPr marL="1085850" lvl="1" indent="-342900">
              <a:buFont typeface="Wingdings" panose="05000000000000000000" pitchFamily="2" charset="2"/>
              <a:buChar char="Ø"/>
            </a:pPr>
            <a:r>
              <a:rPr lang="en-US" altLang="zh-CN" dirty="0" err="1"/>
              <a:t>rte_mempool</a:t>
            </a:r>
            <a:r>
              <a:rPr lang="en-US" altLang="zh-CN" dirty="0"/>
              <a:t>, </a:t>
            </a:r>
          </a:p>
          <a:p>
            <a:pPr marL="1085850" lvl="1" indent="-342900">
              <a:buFont typeface="Wingdings" panose="05000000000000000000" pitchFamily="2" charset="2"/>
              <a:buChar char="Ø"/>
            </a:pPr>
            <a:r>
              <a:rPr lang="en-US" altLang="zh-CN" dirty="0" err="1"/>
              <a:t>rte_ethdev</a:t>
            </a:r>
            <a:endParaRPr lang="en-US" altLang="zh-CN" dirty="0"/>
          </a:p>
          <a:p>
            <a:pPr marL="1085850" lvl="1" indent="-342900">
              <a:buFont typeface="Wingdings" panose="05000000000000000000" pitchFamily="2" charset="2"/>
              <a:buChar char="Ø"/>
            </a:pPr>
            <a:r>
              <a:rPr lang="en-US" altLang="zh-CN" dirty="0"/>
              <a:t>…….</a:t>
            </a:r>
          </a:p>
          <a:p>
            <a:pPr marL="342900" indent="-342900">
              <a:buFont typeface="Wingdings" panose="05000000000000000000" pitchFamily="2" charset="2"/>
              <a:buChar char="Ø"/>
            </a:pPr>
            <a:r>
              <a:rPr lang="zh-CN" altLang="en-US" dirty="0"/>
              <a:t>寻求网卡硬件支持：</a:t>
            </a:r>
            <a:endParaRPr lang="en-US" dirty="0"/>
          </a:p>
          <a:p>
            <a:pPr marL="1085850" lvl="1" indent="-342900">
              <a:buFont typeface="Wingdings" panose="05000000000000000000" pitchFamily="2" charset="2"/>
              <a:buChar char="Ø"/>
            </a:pPr>
            <a:r>
              <a:rPr lang="en-US" dirty="0"/>
              <a:t>Marvell ARMADA</a:t>
            </a:r>
          </a:p>
          <a:p>
            <a:pPr marL="1085850" lvl="1" indent="-342900">
              <a:buFont typeface="Wingdings" panose="05000000000000000000" pitchFamily="2" charset="2"/>
              <a:buChar char="Ø"/>
            </a:pPr>
            <a:r>
              <a:rPr lang="en-US" dirty="0"/>
              <a:t>NXP DPAA2</a:t>
            </a:r>
          </a:p>
          <a:p>
            <a:pPr marL="342900" indent="-342900">
              <a:buFont typeface="Wingdings" panose="05000000000000000000" pitchFamily="2" charset="2"/>
              <a:buChar char="Ø"/>
            </a:pPr>
            <a:r>
              <a:rPr lang="zh-CN" altLang="en-US" dirty="0"/>
              <a:t>修改示例应用程序测试新</a:t>
            </a:r>
            <a:r>
              <a:rPr lang="en-US" altLang="zh-CN" dirty="0"/>
              <a:t>API</a:t>
            </a:r>
            <a:r>
              <a:rPr lang="zh-CN" altLang="en-US" dirty="0"/>
              <a:t>和性能测试</a:t>
            </a:r>
            <a:endParaRPr lang="en-US" dirty="0"/>
          </a:p>
          <a:p>
            <a:pPr marL="1085850" lvl="1" indent="-342900">
              <a:buFont typeface="Wingdings" panose="05000000000000000000" pitchFamily="2" charset="2"/>
              <a:buChar char="Ø"/>
            </a:pPr>
            <a:r>
              <a:rPr lang="en-US" dirty="0"/>
              <a:t>L2fwd</a:t>
            </a:r>
          </a:p>
          <a:p>
            <a:pPr marL="1085850" lvl="1" indent="-342900">
              <a:buFont typeface="Wingdings" panose="05000000000000000000" pitchFamily="2" charset="2"/>
              <a:buChar char="Ø"/>
            </a:pPr>
            <a:r>
              <a:rPr lang="en-US" dirty="0"/>
              <a:t>L3fwd</a:t>
            </a:r>
          </a:p>
          <a:p>
            <a:pPr marL="1085850" lvl="1" indent="-342900">
              <a:buFont typeface="Wingdings" panose="05000000000000000000" pitchFamily="2" charset="2"/>
              <a:buChar char="Ø"/>
            </a:pPr>
            <a:r>
              <a:rPr lang="en-US" dirty="0"/>
              <a:t>…….</a:t>
            </a:r>
          </a:p>
          <a:p>
            <a:endParaRPr lang="en-US" dirty="0"/>
          </a:p>
        </p:txBody>
      </p:sp>
    </p:spTree>
    <p:extLst>
      <p:ext uri="{BB962C8B-B14F-4D97-AF65-F5344CB8AC3E}">
        <p14:creationId xmlns:p14="http://schemas.microsoft.com/office/powerpoint/2010/main" val="412102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0CC6-65EC-46BB-A94C-CD574701B3FD}"/>
              </a:ext>
            </a:extLst>
          </p:cNvPr>
          <p:cNvSpPr>
            <a:spLocks noGrp="1"/>
          </p:cNvSpPr>
          <p:nvPr>
            <p:ph type="title"/>
          </p:nvPr>
        </p:nvSpPr>
        <p:spPr>
          <a:xfrm>
            <a:off x="628201" y="319376"/>
            <a:ext cx="7899532" cy="706964"/>
          </a:xfrm>
        </p:spPr>
        <p:txBody>
          <a:bodyPr/>
          <a:lstStyle/>
          <a:p>
            <a:r>
              <a:rPr lang="en-US" dirty="0"/>
              <a:t>General ARM</a:t>
            </a:r>
            <a:r>
              <a:rPr lang="zh-CN" altLang="en-US" dirty="0"/>
              <a:t> </a:t>
            </a:r>
            <a:r>
              <a:rPr lang="en-US" altLang="zh-CN" dirty="0"/>
              <a:t>SoC Block Diagram</a:t>
            </a:r>
            <a:endParaRPr lang="en-US" dirty="0"/>
          </a:p>
        </p:txBody>
      </p:sp>
      <p:sp>
        <p:nvSpPr>
          <p:cNvPr id="4" name="Content Placeholder 3">
            <a:extLst>
              <a:ext uri="{FF2B5EF4-FFF2-40B4-BE49-F238E27FC236}">
                <a16:creationId xmlns:a16="http://schemas.microsoft.com/office/drawing/2014/main" id="{563DE4AC-5D31-4227-B8A8-7F5A46131319}"/>
              </a:ext>
            </a:extLst>
          </p:cNvPr>
          <p:cNvSpPr>
            <a:spLocks noGrp="1"/>
          </p:cNvSpPr>
          <p:nvPr>
            <p:ph idx="1"/>
          </p:nvPr>
        </p:nvSpPr>
        <p:spPr>
          <a:xfrm>
            <a:off x="492125" y="1745884"/>
            <a:ext cx="4623081" cy="3469583"/>
          </a:xfrm>
        </p:spPr>
        <p:txBody>
          <a:bodyPr>
            <a:normAutofit fontScale="92500" lnSpcReduction="10000"/>
          </a:bodyPr>
          <a:lstStyle/>
          <a:p>
            <a:pPr marL="342900" indent="-342900">
              <a:buFont typeface="Wingdings" panose="05000000000000000000" pitchFamily="2" charset="2"/>
              <a:buChar char="Ø"/>
            </a:pPr>
            <a:r>
              <a:rPr lang="zh-CN" altLang="en-US" dirty="0"/>
              <a:t>板上网卡</a:t>
            </a:r>
            <a:endParaRPr lang="en-US" dirty="0"/>
          </a:p>
          <a:p>
            <a:pPr marL="342900" indent="-342900">
              <a:buFont typeface="Wingdings" panose="05000000000000000000" pitchFamily="2" charset="2"/>
              <a:buChar char="Ø"/>
            </a:pPr>
            <a:r>
              <a:rPr lang="en-US" dirty="0"/>
              <a:t>DMA </a:t>
            </a:r>
            <a:r>
              <a:rPr lang="zh-CN" altLang="en-US" dirty="0"/>
              <a:t>内存总线主控</a:t>
            </a:r>
            <a:endParaRPr lang="en-US" altLang="zh-CN" dirty="0"/>
          </a:p>
          <a:p>
            <a:pPr marL="342900" indent="-342900">
              <a:buFont typeface="Wingdings" panose="05000000000000000000" pitchFamily="2" charset="2"/>
              <a:buChar char="Ø"/>
            </a:pPr>
            <a:r>
              <a:rPr lang="zh-CN" altLang="en-US" dirty="0"/>
              <a:t>队列和内存池管理硬件单元</a:t>
            </a:r>
            <a:endParaRPr lang="en-US" dirty="0"/>
          </a:p>
          <a:p>
            <a:pPr marL="342900" indent="-342900">
              <a:buFont typeface="Wingdings" panose="05000000000000000000" pitchFamily="2" charset="2"/>
              <a:buChar char="Ø"/>
            </a:pPr>
            <a:r>
              <a:rPr lang="en-US" dirty="0"/>
              <a:t>IO</a:t>
            </a:r>
            <a:r>
              <a:rPr lang="zh-CN" altLang="en-US" dirty="0"/>
              <a:t> 预处理器、加速器</a:t>
            </a:r>
            <a:endParaRPr lang="en-US" altLang="zh-CN" dirty="0"/>
          </a:p>
          <a:p>
            <a:pPr marL="742950" lvl="2" indent="-342900">
              <a:lnSpc>
                <a:spcPct val="95000"/>
              </a:lnSpc>
              <a:spcAft>
                <a:spcPts val="1600"/>
              </a:spcAft>
              <a:buFont typeface="Wingdings" panose="05000000000000000000" pitchFamily="2" charset="2"/>
              <a:buChar char="Ø"/>
            </a:pPr>
            <a:r>
              <a:rPr lang="zh-CN" altLang="en-US" dirty="0">
                <a:ea typeface="ＭＳ Ｐゴシック" panose="020B0600070205080204" pitchFamily="34" charset="-128"/>
              </a:rPr>
              <a:t>解析</a:t>
            </a:r>
            <a:endParaRPr lang="en-US" altLang="zh-CN" dirty="0">
              <a:ea typeface="ＭＳ Ｐゴシック" panose="020B0600070205080204" pitchFamily="34" charset="-128"/>
            </a:endParaRPr>
          </a:p>
          <a:p>
            <a:pPr marL="742950" lvl="2" indent="-342900">
              <a:lnSpc>
                <a:spcPct val="95000"/>
              </a:lnSpc>
              <a:spcAft>
                <a:spcPts val="1600"/>
              </a:spcAft>
              <a:buFont typeface="Wingdings" panose="05000000000000000000" pitchFamily="2" charset="2"/>
              <a:buChar char="Ø"/>
            </a:pPr>
            <a:r>
              <a:rPr lang="zh-CN" altLang="en-US" dirty="0">
                <a:ea typeface="ＭＳ Ｐゴシック" panose="020B0600070205080204" pitchFamily="34" charset="-128"/>
              </a:rPr>
              <a:t>分类</a:t>
            </a:r>
            <a:endParaRPr lang="en-US" altLang="zh-CN" dirty="0">
              <a:ea typeface="ＭＳ Ｐゴシック" panose="020B0600070205080204" pitchFamily="34" charset="-128"/>
            </a:endParaRPr>
          </a:p>
          <a:p>
            <a:pPr marL="742950" lvl="2" indent="-342900">
              <a:lnSpc>
                <a:spcPct val="95000"/>
              </a:lnSpc>
              <a:spcAft>
                <a:spcPts val="1600"/>
              </a:spcAft>
              <a:buFont typeface="Wingdings" panose="05000000000000000000" pitchFamily="2" charset="2"/>
              <a:buChar char="Ø"/>
            </a:pPr>
            <a:r>
              <a:rPr lang="zh-CN" altLang="en-US" dirty="0">
                <a:ea typeface="ＭＳ Ｐゴシック" panose="020B0600070205080204" pitchFamily="34" charset="-128"/>
              </a:rPr>
              <a:t>卸载</a:t>
            </a:r>
            <a:endParaRPr lang="en-US" altLang="zh-CN" dirty="0">
              <a:ea typeface="ＭＳ Ｐゴシック" panose="020B0600070205080204" pitchFamily="34" charset="-128"/>
            </a:endParaRPr>
          </a:p>
          <a:p>
            <a:pPr marL="342900" indent="-342900">
              <a:buFont typeface="Wingdings" panose="05000000000000000000" pitchFamily="2" charset="2"/>
              <a:buChar char="Ø"/>
            </a:pPr>
            <a:r>
              <a:rPr lang="en-US" dirty="0"/>
              <a:t>SRAM</a:t>
            </a:r>
            <a:r>
              <a:rPr lang="zh-CN" altLang="en-US" dirty="0"/>
              <a:t> </a:t>
            </a:r>
            <a:endParaRPr lang="en-US" altLang="zh-CN" dirty="0"/>
          </a:p>
          <a:p>
            <a:pPr marL="742950" lvl="2" indent="-342900">
              <a:lnSpc>
                <a:spcPct val="95000"/>
              </a:lnSpc>
              <a:spcAft>
                <a:spcPts val="1600"/>
              </a:spcAft>
              <a:buFont typeface="Wingdings" panose="05000000000000000000" pitchFamily="2" charset="2"/>
              <a:buChar char="Ø"/>
            </a:pPr>
            <a:r>
              <a:rPr lang="zh-CN" altLang="en-US" sz="1700" dirty="0">
                <a:ea typeface="ＭＳ Ｐゴシック" panose="020B0600070205080204" pitchFamily="34" charset="-128"/>
              </a:rPr>
              <a:t>临时包缓存，方便预处理器和加速器处理，节省访内开销。</a:t>
            </a:r>
            <a:endParaRPr lang="en-US" sz="1700" dirty="0">
              <a:ea typeface="ＭＳ Ｐゴシック" panose="020B0600070205080204" pitchFamily="34" charset="-128"/>
            </a:endParaRPr>
          </a:p>
        </p:txBody>
      </p:sp>
      <p:sp>
        <p:nvSpPr>
          <p:cNvPr id="5" name="Rectangle 4">
            <a:extLst>
              <a:ext uri="{FF2B5EF4-FFF2-40B4-BE49-F238E27FC236}">
                <a16:creationId xmlns:a16="http://schemas.microsoft.com/office/drawing/2014/main" id="{16EFF639-1FAB-4A81-ABE7-EBD5AAC14FD8}"/>
              </a:ext>
            </a:extLst>
          </p:cNvPr>
          <p:cNvSpPr/>
          <p:nvPr/>
        </p:nvSpPr>
        <p:spPr>
          <a:xfrm>
            <a:off x="5590168" y="1513839"/>
            <a:ext cx="1884650" cy="866745"/>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ARM Cores</a:t>
            </a:r>
          </a:p>
        </p:txBody>
      </p:sp>
      <p:sp>
        <p:nvSpPr>
          <p:cNvPr id="6" name="Rectangle 5">
            <a:extLst>
              <a:ext uri="{FF2B5EF4-FFF2-40B4-BE49-F238E27FC236}">
                <a16:creationId xmlns:a16="http://schemas.microsoft.com/office/drawing/2014/main" id="{3836E925-5197-4B40-A66B-35209C60727B}"/>
              </a:ext>
            </a:extLst>
          </p:cNvPr>
          <p:cNvSpPr/>
          <p:nvPr/>
        </p:nvSpPr>
        <p:spPr>
          <a:xfrm>
            <a:off x="7730831" y="1990246"/>
            <a:ext cx="1884650" cy="309349"/>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L3 Cache</a:t>
            </a:r>
          </a:p>
        </p:txBody>
      </p:sp>
      <p:sp>
        <p:nvSpPr>
          <p:cNvPr id="7" name="Rectangle 6">
            <a:extLst>
              <a:ext uri="{FF2B5EF4-FFF2-40B4-BE49-F238E27FC236}">
                <a16:creationId xmlns:a16="http://schemas.microsoft.com/office/drawing/2014/main" id="{A79F8A82-6FAE-4445-AB6C-CE13553DC17F}"/>
              </a:ext>
            </a:extLst>
          </p:cNvPr>
          <p:cNvSpPr/>
          <p:nvPr/>
        </p:nvSpPr>
        <p:spPr>
          <a:xfrm>
            <a:off x="10003897" y="1513839"/>
            <a:ext cx="1729661" cy="86674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Memory</a:t>
            </a:r>
          </a:p>
        </p:txBody>
      </p:sp>
      <p:sp>
        <p:nvSpPr>
          <p:cNvPr id="8" name="Rectangle 7">
            <a:extLst>
              <a:ext uri="{FF2B5EF4-FFF2-40B4-BE49-F238E27FC236}">
                <a16:creationId xmlns:a16="http://schemas.microsoft.com/office/drawing/2014/main" id="{C903A486-CB67-4FD5-9A77-87923AF128BF}"/>
              </a:ext>
            </a:extLst>
          </p:cNvPr>
          <p:cNvSpPr/>
          <p:nvPr/>
        </p:nvSpPr>
        <p:spPr>
          <a:xfrm>
            <a:off x="5540772" y="2684705"/>
            <a:ext cx="6192786" cy="581143"/>
          </a:xfrm>
          <a:prstGeom prst="rect">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Cache coherent </a:t>
            </a:r>
            <a:r>
              <a:rPr lang="en-US" dirty="0" err="1">
                <a:ln w="0"/>
                <a:solidFill>
                  <a:schemeClr val="tx1"/>
                </a:solidFill>
                <a:effectLst>
                  <a:outerShdw blurRad="38100" dist="19050" dir="2700000" algn="tl" rotWithShape="0">
                    <a:schemeClr val="dk1">
                      <a:alpha val="40000"/>
                    </a:schemeClr>
                  </a:outerShdw>
                </a:effectLst>
              </a:rPr>
              <a:t>Interconnet</a:t>
            </a: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5C5C480E-4D40-44BA-B6AE-C1D7F3EB0766}"/>
              </a:ext>
            </a:extLst>
          </p:cNvPr>
          <p:cNvSpPr/>
          <p:nvPr/>
        </p:nvSpPr>
        <p:spPr>
          <a:xfrm>
            <a:off x="7893925" y="3659128"/>
            <a:ext cx="1884650"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ln w="0"/>
                <a:solidFill>
                  <a:srgbClr val="0070C0"/>
                </a:solidFill>
                <a:effectLst>
                  <a:outerShdw blurRad="38100" dist="19050" dir="2700000" algn="tl" rotWithShape="0">
                    <a:schemeClr val="dk1">
                      <a:alpha val="40000"/>
                    </a:schemeClr>
                  </a:outerShdw>
                </a:effectLst>
              </a:rPr>
              <a:t>Queu</a:t>
            </a:r>
            <a:r>
              <a:rPr lang="en-US" dirty="0">
                <a:ln w="0"/>
                <a:solidFill>
                  <a:srgbClr val="0070C0"/>
                </a:solidFill>
                <a:effectLst>
                  <a:outerShdw blurRad="38100" dist="19050" dir="2700000" algn="tl" rotWithShape="0">
                    <a:schemeClr val="dk1">
                      <a:alpha val="40000"/>
                    </a:schemeClr>
                  </a:outerShdw>
                </a:effectLst>
              </a:rPr>
              <a:t>/Buffer</a:t>
            </a:r>
          </a:p>
          <a:p>
            <a:pPr algn="ctr"/>
            <a:r>
              <a:rPr lang="en-US" dirty="0">
                <a:ln w="0"/>
                <a:solidFill>
                  <a:srgbClr val="0070C0"/>
                </a:solidFill>
                <a:effectLst>
                  <a:outerShdw blurRad="38100" dist="19050" dir="2700000" algn="tl" rotWithShape="0">
                    <a:schemeClr val="dk1">
                      <a:alpha val="40000"/>
                    </a:schemeClr>
                  </a:outerShdw>
                </a:effectLst>
              </a:rPr>
              <a:t>Manager</a:t>
            </a:r>
          </a:p>
        </p:txBody>
      </p:sp>
      <p:sp>
        <p:nvSpPr>
          <p:cNvPr id="10" name="Rectangle 9">
            <a:extLst>
              <a:ext uri="{FF2B5EF4-FFF2-40B4-BE49-F238E27FC236}">
                <a16:creationId xmlns:a16="http://schemas.microsoft.com/office/drawing/2014/main" id="{5A1C6141-E94B-4267-AAD3-5F4A566EDEFB}"/>
              </a:ext>
            </a:extLst>
          </p:cNvPr>
          <p:cNvSpPr/>
          <p:nvPr/>
        </p:nvSpPr>
        <p:spPr>
          <a:xfrm>
            <a:off x="5583709" y="3659128"/>
            <a:ext cx="1884650"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DMA</a:t>
            </a:r>
          </a:p>
          <a:p>
            <a:pPr algn="ctr"/>
            <a:r>
              <a:rPr lang="en-US" dirty="0">
                <a:ln w="0"/>
                <a:solidFill>
                  <a:srgbClr val="0070C0"/>
                </a:solidFill>
                <a:effectLst>
                  <a:outerShdw blurRad="38100" dist="19050" dir="2700000" algn="tl" rotWithShape="0">
                    <a:schemeClr val="dk1">
                      <a:alpha val="40000"/>
                    </a:schemeClr>
                  </a:outerShdw>
                </a:effectLst>
              </a:rPr>
              <a:t>Controller</a:t>
            </a:r>
          </a:p>
        </p:txBody>
      </p:sp>
      <p:sp>
        <p:nvSpPr>
          <p:cNvPr id="11" name="Rectangle 10">
            <a:extLst>
              <a:ext uri="{FF2B5EF4-FFF2-40B4-BE49-F238E27FC236}">
                <a16:creationId xmlns:a16="http://schemas.microsoft.com/office/drawing/2014/main" id="{CFF56EDB-6895-47F3-80B1-DAB7850C6EC0}"/>
              </a:ext>
            </a:extLst>
          </p:cNvPr>
          <p:cNvSpPr/>
          <p:nvPr/>
        </p:nvSpPr>
        <p:spPr>
          <a:xfrm>
            <a:off x="10003897" y="3651931"/>
            <a:ext cx="1729661"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IO preprocessor</a:t>
            </a:r>
          </a:p>
        </p:txBody>
      </p:sp>
      <p:sp>
        <p:nvSpPr>
          <p:cNvPr id="12" name="Rectangle 11">
            <a:extLst>
              <a:ext uri="{FF2B5EF4-FFF2-40B4-BE49-F238E27FC236}">
                <a16:creationId xmlns:a16="http://schemas.microsoft.com/office/drawing/2014/main" id="{9EBE6D50-8948-42A5-9A81-D17BE170DDD2}"/>
              </a:ext>
            </a:extLst>
          </p:cNvPr>
          <p:cNvSpPr/>
          <p:nvPr/>
        </p:nvSpPr>
        <p:spPr>
          <a:xfrm>
            <a:off x="7893924" y="4762801"/>
            <a:ext cx="1884650"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SRAM</a:t>
            </a:r>
          </a:p>
        </p:txBody>
      </p:sp>
      <p:sp>
        <p:nvSpPr>
          <p:cNvPr id="13" name="Rectangle 12">
            <a:extLst>
              <a:ext uri="{FF2B5EF4-FFF2-40B4-BE49-F238E27FC236}">
                <a16:creationId xmlns:a16="http://schemas.microsoft.com/office/drawing/2014/main" id="{D3A9D97F-F079-4935-9C4B-40C7FB2EE45F}"/>
              </a:ext>
            </a:extLst>
          </p:cNvPr>
          <p:cNvSpPr/>
          <p:nvPr/>
        </p:nvSpPr>
        <p:spPr>
          <a:xfrm>
            <a:off x="10003897" y="4748898"/>
            <a:ext cx="1716703" cy="866745"/>
          </a:xfrm>
          <a:prstGeom prst="rect">
            <a:avLst/>
          </a:prstGeom>
          <a:solidFill>
            <a:srgbClr val="B6C9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MAC</a:t>
            </a:r>
          </a:p>
        </p:txBody>
      </p:sp>
      <p:sp>
        <p:nvSpPr>
          <p:cNvPr id="14" name="Rectangle 13">
            <a:extLst>
              <a:ext uri="{FF2B5EF4-FFF2-40B4-BE49-F238E27FC236}">
                <a16:creationId xmlns:a16="http://schemas.microsoft.com/office/drawing/2014/main" id="{09F41213-4C9B-4B98-BE24-79D0A354A7F8}"/>
              </a:ext>
            </a:extLst>
          </p:cNvPr>
          <p:cNvSpPr/>
          <p:nvPr/>
        </p:nvSpPr>
        <p:spPr>
          <a:xfrm>
            <a:off x="10478356" y="4805719"/>
            <a:ext cx="919613" cy="198080"/>
          </a:xfrm>
          <a:prstGeom prst="rect">
            <a:avLst/>
          </a:prstGeom>
          <a:solidFill>
            <a:schemeClr val="tx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FIFO</a:t>
            </a:r>
          </a:p>
        </p:txBody>
      </p:sp>
      <p:sp>
        <p:nvSpPr>
          <p:cNvPr id="15" name="Arrow: Up-Down 14">
            <a:extLst>
              <a:ext uri="{FF2B5EF4-FFF2-40B4-BE49-F238E27FC236}">
                <a16:creationId xmlns:a16="http://schemas.microsoft.com/office/drawing/2014/main" id="{D47C1681-3D8B-49B0-BDDF-D146329954EB}"/>
              </a:ext>
            </a:extLst>
          </p:cNvPr>
          <p:cNvSpPr/>
          <p:nvPr/>
        </p:nvSpPr>
        <p:spPr>
          <a:xfrm>
            <a:off x="10830560" y="2380582"/>
            <a:ext cx="264160" cy="12115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811A1B7F-468C-48A2-9707-587372DBD64B}"/>
              </a:ext>
            </a:extLst>
          </p:cNvPr>
          <p:cNvCxnSpPr>
            <a:cxnSpLocks/>
            <a:endCxn id="10" idx="0"/>
          </p:cNvCxnSpPr>
          <p:nvPr/>
        </p:nvCxnSpPr>
        <p:spPr>
          <a:xfrm rot="10800000" flipV="1">
            <a:off x="6526034" y="3402216"/>
            <a:ext cx="4370566" cy="256912"/>
          </a:xfrm>
          <a:prstGeom prst="bentConnector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FBBF428-139C-45E4-9588-CB632BEA8AA0}"/>
              </a:ext>
            </a:extLst>
          </p:cNvPr>
          <p:cNvCxnSpPr>
            <a:stCxn id="9" idx="0"/>
          </p:cNvCxnSpPr>
          <p:nvPr/>
        </p:nvCxnSpPr>
        <p:spPr>
          <a:xfrm flipH="1" flipV="1">
            <a:off x="8836249" y="3405011"/>
            <a:ext cx="1" cy="2541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7FD4C0D8-7C3D-49E9-A353-1EB87BB68FF2}"/>
              </a:ext>
            </a:extLst>
          </p:cNvPr>
          <p:cNvCxnSpPr>
            <a:endCxn id="12" idx="1"/>
          </p:cNvCxnSpPr>
          <p:nvPr/>
        </p:nvCxnSpPr>
        <p:spPr>
          <a:xfrm rot="16200000" flipH="1">
            <a:off x="6893695" y="4195945"/>
            <a:ext cx="1767174" cy="233284"/>
          </a:xfrm>
          <a:prstGeom prst="bentConnector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98BCDB2-C2AC-4033-A52C-96D8F6B2421E}"/>
              </a:ext>
            </a:extLst>
          </p:cNvPr>
          <p:cNvCxnSpPr/>
          <p:nvPr/>
        </p:nvCxnSpPr>
        <p:spPr>
          <a:xfrm flipH="1" flipV="1">
            <a:off x="10896600" y="4494781"/>
            <a:ext cx="1" cy="2541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AD77C8A6-CF9A-46A8-A4E9-11C2A1ECA9D2}"/>
              </a:ext>
            </a:extLst>
          </p:cNvPr>
          <p:cNvCxnSpPr>
            <a:cxnSpLocks/>
            <a:endCxn id="12" idx="3"/>
          </p:cNvCxnSpPr>
          <p:nvPr/>
        </p:nvCxnSpPr>
        <p:spPr>
          <a:xfrm rot="10800000" flipV="1">
            <a:off x="9778574" y="4621838"/>
            <a:ext cx="1051988" cy="574336"/>
          </a:xfrm>
          <a:prstGeom prst="bentConnector3">
            <a:avLst>
              <a:gd name="adj1" fmla="val 8863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AE9B05FA-2071-4708-8D86-30CD1CB4A2C8}"/>
              </a:ext>
            </a:extLst>
          </p:cNvPr>
          <p:cNvCxnSpPr>
            <a:cxnSpLocks/>
            <a:endCxn id="5" idx="2"/>
          </p:cNvCxnSpPr>
          <p:nvPr/>
        </p:nvCxnSpPr>
        <p:spPr>
          <a:xfrm rot="10800000">
            <a:off x="6532494" y="2380584"/>
            <a:ext cx="4281325" cy="145776"/>
          </a:xfrm>
          <a:prstGeom prst="bentConnector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8C7B32D-E2FE-42E9-829F-0B902EA0436E}"/>
              </a:ext>
            </a:extLst>
          </p:cNvPr>
          <p:cNvCxnSpPr/>
          <p:nvPr/>
        </p:nvCxnSpPr>
        <p:spPr>
          <a:xfrm flipH="1" flipV="1">
            <a:off x="8689311" y="2278527"/>
            <a:ext cx="1" cy="2541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82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5935-8454-4068-B7F5-9E56EE9EBBFE}"/>
              </a:ext>
            </a:extLst>
          </p:cNvPr>
          <p:cNvSpPr>
            <a:spLocks noGrp="1"/>
          </p:cNvSpPr>
          <p:nvPr>
            <p:ph type="title"/>
          </p:nvPr>
        </p:nvSpPr>
        <p:spPr>
          <a:xfrm>
            <a:off x="589738" y="1332746"/>
            <a:ext cx="7899532" cy="706964"/>
          </a:xfrm>
        </p:spPr>
        <p:txBody>
          <a:bodyPr/>
          <a:lstStyle/>
          <a:p>
            <a:r>
              <a:rPr lang="en-US" dirty="0"/>
              <a:t>Abstract</a:t>
            </a:r>
          </a:p>
        </p:txBody>
      </p:sp>
      <p:sp>
        <p:nvSpPr>
          <p:cNvPr id="4" name="Content Placeholder 3">
            <a:extLst>
              <a:ext uri="{FF2B5EF4-FFF2-40B4-BE49-F238E27FC236}">
                <a16:creationId xmlns:a16="http://schemas.microsoft.com/office/drawing/2014/main" id="{7722F932-43DD-49A7-A1B7-6DDBCE484997}"/>
              </a:ext>
            </a:extLst>
          </p:cNvPr>
          <p:cNvSpPr>
            <a:spLocks noGrp="1"/>
          </p:cNvSpPr>
          <p:nvPr>
            <p:ph idx="1"/>
          </p:nvPr>
        </p:nvSpPr>
        <p:spPr>
          <a:xfrm>
            <a:off x="709481" y="2137682"/>
            <a:ext cx="11180867" cy="4087104"/>
          </a:xfrm>
        </p:spPr>
        <p:txBody>
          <a:bodyPr vert="horz" lIns="0" tIns="0" rIns="0" bIns="0" rtlCol="0" anchor="t">
            <a:noAutofit/>
          </a:bodyPr>
          <a:lstStyle/>
          <a:p>
            <a:r>
              <a:rPr lang="en-US" altLang="zh-CN" dirty="0"/>
              <a:t>A high speed network adapter requires the packets be transferred to the DMA buffers within the main memory, by NIC, to offload CPU</a:t>
            </a:r>
            <a:r>
              <a:rPr lang="en-US" dirty="0"/>
              <a:t>. The DMA buffers are pre-allocated for the NIC HW to reduce latency. Upon packet arrivals, the NIC transfers the packets into pre-allocated buffers without CPU involvement, this can highly save CPU cycles and increase the Ethernet throughput. However for the host software that pre-allocates, without knowing the size of the arrival packets beforehand, has to allocates the biggest buffer for every packet, in case of DPDK, it is 2048 Bytes. This is ok for big packets but causes significant memory space waste for smaller packets, especially for systems that are memory constrained. </a:t>
            </a:r>
          </a:p>
          <a:p>
            <a:r>
              <a:rPr lang="en-US" dirty="0"/>
              <a:t>This proposal is to manage a pool with multiple sized buffers and allocate it for the NIC HW.  Upon a packet arrival, NIC HW will get its size, select the right buffer and transfer. This can save memory space enormously. Moreover</a:t>
            </a:r>
            <a:r>
              <a:rPr lang="en-US" altLang="zh-CN" dirty="0"/>
              <a:t>, a just-fit single buffer for a packet, allows a</a:t>
            </a:r>
            <a:r>
              <a:rPr lang="zh-CN" altLang="en-US" dirty="0"/>
              <a:t> </a:t>
            </a:r>
            <a:r>
              <a:rPr lang="en-US" altLang="zh-CN" dirty="0"/>
              <a:t>whole packet being DMA transferred for one time. That way chained buffers are not needed any more, that </a:t>
            </a:r>
            <a:r>
              <a:rPr lang="en-US" dirty="0"/>
              <a:t>save CPU cycles from traversing chained buffers and DMA transactions.</a:t>
            </a:r>
            <a:endParaRPr lang="en-US" dirty="0">
              <a:cs typeface="Calibri"/>
            </a:endParaRPr>
          </a:p>
          <a:p>
            <a:endParaRPr lang="en-US" dirty="0"/>
          </a:p>
        </p:txBody>
      </p:sp>
    </p:spTree>
    <p:extLst>
      <p:ext uri="{BB962C8B-B14F-4D97-AF65-F5344CB8AC3E}">
        <p14:creationId xmlns:p14="http://schemas.microsoft.com/office/powerpoint/2010/main" val="785002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6EB4-5B5D-4C17-B402-ABA50184FB67}"/>
              </a:ext>
            </a:extLst>
          </p:cNvPr>
          <p:cNvSpPr>
            <a:spLocks noGrp="1"/>
          </p:cNvSpPr>
          <p:nvPr>
            <p:ph type="title"/>
          </p:nvPr>
        </p:nvSpPr>
        <p:spPr/>
        <p:txBody>
          <a:bodyPr/>
          <a:lstStyle/>
          <a:p>
            <a:r>
              <a:rPr lang="zh-CN" altLang="en-US" dirty="0"/>
              <a:t>问与答</a:t>
            </a:r>
            <a:endParaRPr lang="en-US" dirty="0"/>
          </a:p>
        </p:txBody>
      </p:sp>
      <p:sp>
        <p:nvSpPr>
          <p:cNvPr id="4" name="Content Placeholder 3">
            <a:extLst>
              <a:ext uri="{FF2B5EF4-FFF2-40B4-BE49-F238E27FC236}">
                <a16:creationId xmlns:a16="http://schemas.microsoft.com/office/drawing/2014/main" id="{35DD55F0-3130-414E-A8C5-65AF47C1F744}"/>
              </a:ext>
            </a:extLst>
          </p:cNvPr>
          <p:cNvSpPr>
            <a:spLocks noGrp="1"/>
          </p:cNvSpPr>
          <p:nvPr>
            <p:ph idx="1"/>
          </p:nvPr>
        </p:nvSpPr>
        <p:spPr>
          <a:xfrm>
            <a:off x="3438525" y="2365644"/>
            <a:ext cx="3642995" cy="1210676"/>
          </a:xfrm>
        </p:spPr>
        <p:txBody>
          <a:bodyPr>
            <a:normAutofit/>
          </a:bodyPr>
          <a:lstStyle/>
          <a:p>
            <a:r>
              <a:rPr lang="zh-CN" altLang="en-US" sz="6000" dirty="0">
                <a:solidFill>
                  <a:srgbClr val="FF0000"/>
                </a:solidFill>
              </a:rPr>
              <a:t>谢谢！</a:t>
            </a:r>
            <a:endParaRPr lang="en-US" sz="6000" dirty="0">
              <a:solidFill>
                <a:srgbClr val="FF0000"/>
              </a:solidFill>
            </a:endParaRPr>
          </a:p>
        </p:txBody>
      </p:sp>
      <p:sp>
        <p:nvSpPr>
          <p:cNvPr id="5" name="Content Placeholder 3">
            <a:extLst>
              <a:ext uri="{FF2B5EF4-FFF2-40B4-BE49-F238E27FC236}">
                <a16:creationId xmlns:a16="http://schemas.microsoft.com/office/drawing/2014/main" id="{4C19D004-B354-40CD-916E-5CABB73CFC39}"/>
              </a:ext>
            </a:extLst>
          </p:cNvPr>
          <p:cNvSpPr txBox="1">
            <a:spLocks/>
          </p:cNvSpPr>
          <p:nvPr/>
        </p:nvSpPr>
        <p:spPr>
          <a:xfrm>
            <a:off x="3438524" y="4089745"/>
            <a:ext cx="3642995" cy="1210676"/>
          </a:xfrm>
          <a:prstGeom prst="rect">
            <a:avLst/>
          </a:prstGeom>
        </p:spPr>
        <p:txBody>
          <a:bodyPr vert="horz" lIns="91440" tIns="45720" rIns="91440" bIns="45720" rtlCol="0">
            <a:normAutofit fontScale="25000" lnSpcReduction="20000"/>
          </a:bodyPr>
          <a:lstStyle>
            <a:lvl1pPr marL="0" marR="0" indent="0" algn="l" defTabSz="457200" rtl="0" eaLnBrk="1" fontAlgn="auto" latinLnBrk="0" hangingPunct="1">
              <a:lnSpc>
                <a:spcPct val="100000"/>
              </a:lnSpc>
              <a:spcBef>
                <a:spcPts val="0"/>
              </a:spcBef>
              <a:spcAft>
                <a:spcPts val="600"/>
              </a:spcAft>
              <a:buClr>
                <a:srgbClr val="F65230"/>
              </a:buClr>
              <a:buSzPct val="80000"/>
              <a:buFont typeface="Arial" charset="0"/>
              <a:buNone/>
              <a:tabLst/>
              <a:defRPr sz="2000" b="0" i="0" kern="1200">
                <a:solidFill>
                  <a:srgbClr val="383838"/>
                </a:solidFill>
                <a:latin typeface="Arial" charset="0"/>
                <a:ea typeface="Arial" charset="0"/>
                <a:cs typeface="Arial" charset="0"/>
              </a:defRPr>
            </a:lvl1pPr>
            <a:lvl2pPr marL="742950" marR="0" indent="-285750" algn="l" defTabSz="457200" rtl="0" eaLnBrk="1" fontAlgn="auto" latinLnBrk="0" hangingPunct="1">
              <a:lnSpc>
                <a:spcPct val="100000"/>
              </a:lnSpc>
              <a:spcBef>
                <a:spcPts val="0"/>
              </a:spcBef>
              <a:spcAft>
                <a:spcPts val="600"/>
              </a:spcAft>
              <a:buClr>
                <a:srgbClr val="F65230"/>
              </a:buClr>
              <a:buSzPct val="75000"/>
              <a:buFont typeface="Arial" charset="0"/>
              <a:buChar char="•"/>
              <a:tabLst/>
              <a:defRPr sz="1800" b="0" i="0" kern="1200">
                <a:solidFill>
                  <a:srgbClr val="383838"/>
                </a:solidFill>
                <a:latin typeface="Arial" charset="0"/>
                <a:ea typeface="Arial" charset="0"/>
                <a:cs typeface="Arial" charset="0"/>
              </a:defRPr>
            </a:lvl2pPr>
            <a:lvl3pPr marL="1143000" marR="0" indent="-228600" algn="l" defTabSz="457200" rtl="0" eaLnBrk="1" fontAlgn="auto" latinLnBrk="0" hangingPunct="1">
              <a:lnSpc>
                <a:spcPct val="85000"/>
              </a:lnSpc>
              <a:spcBef>
                <a:spcPts val="0"/>
              </a:spcBef>
              <a:spcAft>
                <a:spcPts val="300"/>
              </a:spcAft>
              <a:buClr>
                <a:srgbClr val="F65230"/>
              </a:buClr>
              <a:buSzPct val="75000"/>
              <a:buFont typeface="Arial" charset="0"/>
              <a:buChar char="•"/>
              <a:tabLst/>
              <a:defRPr sz="1600" b="0" i="0" kern="1200">
                <a:solidFill>
                  <a:srgbClr val="383838"/>
                </a:solidFill>
                <a:latin typeface="Arial" charset="0"/>
                <a:ea typeface="Arial" charset="0"/>
                <a:cs typeface="Arial" charset="0"/>
              </a:defRPr>
            </a:lvl3pPr>
            <a:lvl4pPr marL="1428750" marR="0" indent="-168275"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rgbClr val="383838"/>
                </a:solidFill>
                <a:latin typeface="Arial" charset="0"/>
                <a:ea typeface="Arial" charset="0"/>
                <a:cs typeface="Arial" charset="0"/>
              </a:defRPr>
            </a:lvl4pPr>
            <a:lvl5pPr marL="1598613" marR="0" indent="-115888"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rgbClr val="383838"/>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zh-CN" altLang="en-US" sz="6000" dirty="0">
                <a:solidFill>
                  <a:schemeClr val="tx1"/>
                </a:solidFill>
              </a:rPr>
              <a:t>胡兵全</a:t>
            </a:r>
            <a:endParaRPr lang="en-US" sz="6000" dirty="0">
              <a:solidFill>
                <a:schemeClr val="tx1"/>
              </a:solidFill>
            </a:endParaRPr>
          </a:p>
          <a:p>
            <a:r>
              <a:rPr lang="en-US" sz="6000" dirty="0">
                <a:solidFill>
                  <a:schemeClr val="tx1"/>
                </a:solidFill>
              </a:rPr>
              <a:t>ARM Corp.</a:t>
            </a:r>
          </a:p>
          <a:p>
            <a:r>
              <a:rPr lang="zh-CN" altLang="en-US" sz="6000" dirty="0">
                <a:solidFill>
                  <a:schemeClr val="tx1"/>
                </a:solidFill>
                <a:hlinkClick r:id="rId2"/>
              </a:rPr>
              <a:t>邮箱： </a:t>
            </a:r>
            <a:r>
              <a:rPr lang="en-US" altLang="zh-CN" sz="6000" dirty="0">
                <a:solidFill>
                  <a:schemeClr val="tx1"/>
                </a:solidFill>
                <a:hlinkClick r:id="rId2"/>
              </a:rPr>
              <a:t>g</a:t>
            </a:r>
            <a:r>
              <a:rPr lang="en-US" sz="6000" dirty="0">
                <a:solidFill>
                  <a:schemeClr val="tx1"/>
                </a:solidFill>
                <a:hlinkClick r:id="rId2"/>
              </a:rPr>
              <a:t>avin.hu@arm.com</a:t>
            </a:r>
            <a:endParaRPr lang="en-US" sz="6000" dirty="0">
              <a:solidFill>
                <a:schemeClr val="tx1"/>
              </a:solidFill>
            </a:endParaRPr>
          </a:p>
          <a:p>
            <a:r>
              <a:rPr lang="zh-CN" altLang="en-US" sz="6000" dirty="0">
                <a:solidFill>
                  <a:schemeClr val="tx1"/>
                </a:solidFill>
              </a:rPr>
              <a:t>微信号</a:t>
            </a:r>
            <a:r>
              <a:rPr lang="en-US" sz="6000" dirty="0">
                <a:solidFill>
                  <a:schemeClr val="tx1"/>
                </a:solidFill>
              </a:rPr>
              <a:t>: 15202154518</a:t>
            </a:r>
          </a:p>
        </p:txBody>
      </p:sp>
    </p:spTree>
    <p:extLst>
      <p:ext uri="{BB962C8B-B14F-4D97-AF65-F5344CB8AC3E}">
        <p14:creationId xmlns:p14="http://schemas.microsoft.com/office/powerpoint/2010/main" val="32211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A400A2-B175-477A-A8E7-7ACE24C9894A}"/>
              </a:ext>
            </a:extLst>
          </p:cNvPr>
          <p:cNvSpPr>
            <a:spLocks noGrp="1"/>
          </p:cNvSpPr>
          <p:nvPr>
            <p:ph type="title"/>
          </p:nvPr>
        </p:nvSpPr>
        <p:spPr/>
        <p:txBody>
          <a:bodyPr/>
          <a:lstStyle/>
          <a:p>
            <a:pPr>
              <a:defRPr/>
            </a:pPr>
            <a:r>
              <a:rPr lang="en-US"/>
              <a:t>Packet memory optimization - Issue</a:t>
            </a:r>
          </a:p>
        </p:txBody>
      </p:sp>
      <p:sp>
        <p:nvSpPr>
          <p:cNvPr id="36868" name="Content Placeholder 2">
            <a:extLst>
              <a:ext uri="{FF2B5EF4-FFF2-40B4-BE49-F238E27FC236}">
                <a16:creationId xmlns:a16="http://schemas.microsoft.com/office/drawing/2014/main" id="{15165F1F-1565-4901-B3E0-D9B50CB206E0}"/>
              </a:ext>
            </a:extLst>
          </p:cNvPr>
          <p:cNvSpPr>
            <a:spLocks noGrp="1" noChangeArrowheads="1"/>
          </p:cNvSpPr>
          <p:nvPr>
            <p:ph idx="1"/>
          </p:nvPr>
        </p:nvSpPr>
        <p:spPr bwMode="auto">
          <a:xfrm>
            <a:off x="492124" y="1294192"/>
            <a:ext cx="9606469" cy="3877248"/>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en-US" altLang="en-US" dirty="0">
                <a:ea typeface="ＭＳ Ｐゴシック" panose="020B0600070205080204" pitchFamily="34" charset="-128"/>
              </a:rPr>
              <a:t>Arm-based platforms are more heterogeneous</a:t>
            </a:r>
          </a:p>
          <a:p>
            <a:pPr marL="683895" lvl="1">
              <a:buFont typeface="Wingdings" panose="05000000000000000000" pitchFamily="2" charset="2"/>
              <a:buChar char="Ø"/>
            </a:pPr>
            <a:r>
              <a:rPr lang="en-US" altLang="en-US" dirty="0">
                <a:ea typeface="ＭＳ Ｐゴシック" panose="020B0600070205080204" pitchFamily="34" charset="-128"/>
              </a:rPr>
              <a:t>Some are cost constrained</a:t>
            </a:r>
          </a:p>
          <a:p>
            <a:pPr marL="683895" lvl="1">
              <a:buFont typeface="Wingdings" panose="05000000000000000000" pitchFamily="2" charset="2"/>
              <a:buChar char="Ø"/>
            </a:pPr>
            <a:r>
              <a:rPr lang="en-US" altLang="en-US" dirty="0">
                <a:ea typeface="ＭＳ Ｐゴシック" panose="020B0600070205080204" pitchFamily="34" charset="-128"/>
              </a:rPr>
              <a:t>Some have limited memory</a:t>
            </a:r>
            <a:endParaRPr lang="en-US" altLang="en-US" dirty="0">
              <a:ea typeface="ＭＳ Ｐゴシック" panose="020B0600070205080204" pitchFamily="34" charset="-128"/>
              <a:cs typeface="Calibri"/>
            </a:endParaRPr>
          </a:p>
          <a:p>
            <a:pPr marL="683895" lvl="1">
              <a:buFont typeface="Wingdings" panose="05000000000000000000" pitchFamily="2" charset="2"/>
              <a:buChar char="Ø"/>
            </a:pPr>
            <a:r>
              <a:rPr lang="en-US" altLang="en-US" dirty="0">
                <a:ea typeface="ＭＳ Ｐゴシック" panose="020B0600070205080204" pitchFamily="34" charset="-128"/>
              </a:rPr>
              <a:t>Memory optimization is a necessity</a:t>
            </a:r>
            <a:endParaRPr lang="en-US" altLang="en-US" dirty="0">
              <a:ea typeface="ＭＳ Ｐゴシック" panose="020B0600070205080204" pitchFamily="34" charset="-128"/>
              <a:cs typeface="Calibri"/>
            </a:endParaRPr>
          </a:p>
          <a:p>
            <a:pPr marL="683895" lvl="1">
              <a:buFont typeface="Wingdings" panose="05000000000000000000" pitchFamily="2" charset="2"/>
              <a:buChar char="Ø"/>
            </a:pPr>
            <a:r>
              <a:rPr lang="en-US" altLang="en-US" dirty="0">
                <a:ea typeface="ＭＳ Ｐゴシック" panose="020B0600070205080204" pitchFamily="34" charset="-128"/>
              </a:rPr>
              <a:t>Buffers/queues management hardware units available</a:t>
            </a:r>
          </a:p>
          <a:p>
            <a:pPr marL="683895" lvl="1">
              <a:buFont typeface="Wingdings" panose="05000000000000000000" pitchFamily="2" charset="2"/>
              <a:buChar char="Ø"/>
            </a:pPr>
            <a:r>
              <a:rPr lang="en-US" altLang="en-US" dirty="0">
                <a:ea typeface="ＭＳ Ｐゴシック" panose="020B0600070205080204" pitchFamily="34" charset="-128"/>
              </a:rPr>
              <a:t>Multiple buffer sizes are feasible</a:t>
            </a:r>
            <a:endParaRPr lang="en-US" altLang="en-US" dirty="0">
              <a:ea typeface="ＭＳ Ｐゴシック" panose="020B0600070205080204" pitchFamily="34" charset="-128"/>
              <a:cs typeface="Calibri"/>
            </a:endParaRPr>
          </a:p>
          <a:p>
            <a:pPr marL="342900" indent="-342900">
              <a:buFont typeface="Wingdings" panose="05000000000000000000" pitchFamily="2" charset="2"/>
              <a:buChar char="Ø"/>
            </a:pPr>
            <a:r>
              <a:rPr lang="en-US" altLang="en-US" dirty="0">
                <a:ea typeface="ＭＳ Ｐゴシック" panose="020B0600070205080204" pitchFamily="34" charset="-128"/>
              </a:rPr>
              <a:t>DPDK supports single sized memory pool</a:t>
            </a:r>
            <a:endParaRPr lang="en-US" altLang="en-US" dirty="0">
              <a:ea typeface="ＭＳ Ｐゴシック" panose="020B0600070205080204" pitchFamily="34" charset="-128"/>
              <a:cs typeface="Calibri"/>
            </a:endParaRPr>
          </a:p>
          <a:p>
            <a:pPr marL="683895" lvl="1">
              <a:buFont typeface="Wingdings" panose="05000000000000000000" pitchFamily="2" charset="2"/>
              <a:buChar char="Ø"/>
            </a:pPr>
            <a:r>
              <a:rPr lang="en-US" altLang="en-US" dirty="0">
                <a:ea typeface="ＭＳ Ｐゴシック" panose="020B0600070205080204" pitchFamily="34" charset="-128"/>
              </a:rPr>
              <a:t>With single buffer size</a:t>
            </a:r>
            <a:endParaRPr lang="en-US" altLang="en-US" dirty="0">
              <a:ea typeface="ＭＳ Ｐゴシック" panose="020B0600070205080204" pitchFamily="34" charset="-128"/>
              <a:cs typeface="Calibri"/>
            </a:endParaRPr>
          </a:p>
          <a:p>
            <a:pPr marL="683895" lvl="1">
              <a:buFont typeface="Wingdings" panose="05000000000000000000" pitchFamily="2" charset="2"/>
              <a:buChar char="Ø"/>
            </a:pPr>
            <a:r>
              <a:rPr lang="en-US" altLang="en-US" dirty="0">
                <a:ea typeface="ＭＳ Ｐゴシック" panose="020B0600070205080204" pitchFamily="34" charset="-128"/>
              </a:rPr>
              <a:t>Typical buffer size is 2K wasting a lot of memory</a:t>
            </a:r>
            <a:endParaRPr lang="en-US" altLang="en-US" dirty="0">
              <a:ea typeface="ＭＳ Ｐゴシック" panose="020B0600070205080204" pitchFamily="34" charset="-128"/>
              <a:cs typeface="Calibri"/>
            </a:endParaRPr>
          </a:p>
          <a:p>
            <a:pPr marL="683895" lvl="1">
              <a:buFont typeface="Wingdings" panose="05000000000000000000" pitchFamily="2" charset="2"/>
              <a:buChar char="Ø"/>
            </a:pPr>
            <a:r>
              <a:rPr lang="en-US" altLang="en-US" dirty="0">
                <a:ea typeface="ＭＳ Ｐゴシック" panose="020B0600070205080204" pitchFamily="34" charset="-128"/>
              </a:rPr>
              <a:t>For packet sizes more than 2K, buffers are chained requiring additional CPU cycles</a:t>
            </a:r>
            <a:endParaRPr lang="en-US" altLang="en-US" dirty="0">
              <a:ea typeface="ＭＳ Ｐゴシック" panose="020B0600070205080204" pitchFamily="34" charset="-128"/>
              <a:cs typeface="Calibri"/>
            </a:endParaRPr>
          </a:p>
        </p:txBody>
      </p:sp>
    </p:spTree>
    <p:extLst>
      <p:ext uri="{BB962C8B-B14F-4D97-AF65-F5344CB8AC3E}">
        <p14:creationId xmlns:p14="http://schemas.microsoft.com/office/powerpoint/2010/main" val="321361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A400A2-B175-477A-A8E7-7ACE24C9894A}"/>
              </a:ext>
            </a:extLst>
          </p:cNvPr>
          <p:cNvSpPr>
            <a:spLocks noGrp="1"/>
          </p:cNvSpPr>
          <p:nvPr>
            <p:ph type="title"/>
          </p:nvPr>
        </p:nvSpPr>
        <p:spPr>
          <a:xfrm>
            <a:off x="492124" y="331274"/>
            <a:ext cx="11180763" cy="666750"/>
          </a:xfrm>
        </p:spPr>
        <p:txBody>
          <a:bodyPr/>
          <a:lstStyle/>
          <a:p>
            <a:pPr>
              <a:defRPr/>
            </a:pPr>
            <a:r>
              <a:rPr lang="en-US" dirty="0"/>
              <a:t>Packet memory optimization</a:t>
            </a:r>
            <a:br>
              <a:rPr lang="en-US" dirty="0"/>
            </a:br>
            <a:r>
              <a:rPr lang="en-US" dirty="0"/>
              <a:t>- Solution and Further comments</a:t>
            </a:r>
          </a:p>
        </p:txBody>
      </p:sp>
      <p:sp>
        <p:nvSpPr>
          <p:cNvPr id="36868" name="Content Placeholder 2">
            <a:extLst>
              <a:ext uri="{FF2B5EF4-FFF2-40B4-BE49-F238E27FC236}">
                <a16:creationId xmlns:a16="http://schemas.microsoft.com/office/drawing/2014/main" id="{15165F1F-1565-4901-B3E0-D9B50CB206E0}"/>
              </a:ext>
            </a:extLst>
          </p:cNvPr>
          <p:cNvSpPr>
            <a:spLocks noGrp="1" noChangeArrowheads="1"/>
          </p:cNvSpPr>
          <p:nvPr>
            <p:ph idx="1"/>
          </p:nvPr>
        </p:nvSpPr>
        <p:spPr bwMode="auto">
          <a:xfrm>
            <a:off x="492124" y="1746365"/>
            <a:ext cx="10128984" cy="2551315"/>
          </a:xfrm>
        </p:spPr>
        <p:txBody>
          <a:bodyPr wrap="square" numCol="1" anchor="t" anchorCtr="0" compatLnSpc="1">
            <a:prstTxWarp prst="textNoShape">
              <a:avLst/>
            </a:prstTxWarp>
          </a:bodyPr>
          <a:lstStyle/>
          <a:p>
            <a:pPr marL="342900" lvl="0" indent="-342900">
              <a:buFont typeface="Wingdings" panose="05000000000000000000" pitchFamily="2" charset="2"/>
              <a:buChar char="Ø"/>
            </a:pPr>
            <a:r>
              <a:rPr lang="en-US" dirty="0">
                <a:ea typeface="ＭＳ Ｐゴシック" panose="020B0600070205080204" pitchFamily="34" charset="-128"/>
              </a:rPr>
              <a:t>Each memory pool can contain several sub-pools, each with one packet size</a:t>
            </a:r>
          </a:p>
          <a:p>
            <a:pPr marL="342900" lvl="0" indent="-342900">
              <a:buFont typeface="Wingdings" panose="05000000000000000000" pitchFamily="2" charset="2"/>
              <a:buChar char="Ø"/>
            </a:pPr>
            <a:r>
              <a:rPr lang="en-US" dirty="0">
                <a:ea typeface="ＭＳ Ｐゴシック" panose="020B0600070205080204" pitchFamily="34" charset="-128"/>
              </a:rPr>
              <a:t>Application can create a single pool with buffers of different sizes to suit the traffic profile expected</a:t>
            </a:r>
          </a:p>
          <a:p>
            <a:pPr marL="342900" lvl="0" indent="-342900">
              <a:buFont typeface="Wingdings" panose="05000000000000000000" pitchFamily="2" charset="2"/>
              <a:buChar char="Ø"/>
            </a:pPr>
            <a:r>
              <a:rPr lang="en-US" dirty="0">
                <a:ea typeface="ＭＳ Ｐゴシック" panose="020B0600070205080204" pitchFamily="34" charset="-128"/>
              </a:rPr>
              <a:t>Helps achieve optimal usage of available memory as well as save CPU cycles for larger packets</a:t>
            </a:r>
          </a:p>
          <a:p>
            <a:pPr marL="342900" indent="-342900">
              <a:buFont typeface="Wingdings" panose="05000000000000000000" pitchFamily="2" charset="2"/>
              <a:buChar char="Ø"/>
            </a:pPr>
            <a:r>
              <a:rPr lang="en-US" altLang="en-US" dirty="0">
                <a:ea typeface="ＭＳ Ｐゴシック" panose="020B0600070205080204" pitchFamily="34" charset="-128"/>
              </a:rPr>
              <a:t>HW support required – need to work with partners</a:t>
            </a:r>
          </a:p>
        </p:txBody>
      </p:sp>
    </p:spTree>
    <p:extLst>
      <p:ext uri="{BB962C8B-B14F-4D97-AF65-F5344CB8AC3E}">
        <p14:creationId xmlns:p14="http://schemas.microsoft.com/office/powerpoint/2010/main" val="48440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E655-E1A3-47FB-B374-015105DBF7EB}"/>
              </a:ext>
            </a:extLst>
          </p:cNvPr>
          <p:cNvSpPr>
            <a:spLocks noGrp="1"/>
          </p:cNvSpPr>
          <p:nvPr>
            <p:ph type="title"/>
          </p:nvPr>
        </p:nvSpPr>
        <p:spPr/>
        <p:txBody>
          <a:bodyPr/>
          <a:lstStyle/>
          <a:p>
            <a:r>
              <a:rPr lang="en-US" altLang="zh-CN" dirty="0"/>
              <a:t>Benefits – to be continued</a:t>
            </a:r>
            <a:endParaRPr lang="en-US" dirty="0"/>
          </a:p>
        </p:txBody>
      </p:sp>
      <p:sp>
        <p:nvSpPr>
          <p:cNvPr id="5" name="Content Placeholder 2">
            <a:extLst>
              <a:ext uri="{FF2B5EF4-FFF2-40B4-BE49-F238E27FC236}">
                <a16:creationId xmlns:a16="http://schemas.microsoft.com/office/drawing/2014/main" id="{E21FCF67-4684-4136-996D-637E0F6CB7C6}"/>
              </a:ext>
            </a:extLst>
          </p:cNvPr>
          <p:cNvSpPr>
            <a:spLocks noGrp="1" noChangeArrowheads="1"/>
          </p:cNvSpPr>
          <p:nvPr>
            <p:ph idx="1"/>
          </p:nvPr>
        </p:nvSpPr>
        <p:spPr bwMode="auto">
          <a:xfrm>
            <a:off x="838200" y="1294192"/>
            <a:ext cx="9372600" cy="4597561"/>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en-US" altLang="en-US" b="1" dirty="0">
                <a:ea typeface="ＭＳ Ｐゴシック" panose="020B0600070205080204" pitchFamily="34" charset="-128"/>
              </a:rPr>
              <a:t>Memory space saving</a:t>
            </a:r>
          </a:p>
          <a:p>
            <a:pPr marL="741363" lvl="1" indent="-342900">
              <a:buFont typeface="Wingdings" panose="05000000000000000000" pitchFamily="2" charset="2"/>
              <a:buChar char="Ø"/>
            </a:pPr>
            <a:r>
              <a:rPr lang="en-US" altLang="en-US" dirty="0">
                <a:ea typeface="ＭＳ Ｐゴシック" panose="020B0600070205080204" pitchFamily="34" charset="-128"/>
              </a:rPr>
              <a:t>In example of 64-octet packets, memory savings is (2048-64)/2048=97%, the real saving is dependent on the traffic profile, typically 50% considering the bimodal traffic model. </a:t>
            </a:r>
          </a:p>
          <a:p>
            <a:pPr marL="741363" lvl="1" indent="-342900">
              <a:buFont typeface="Wingdings" panose="05000000000000000000" pitchFamily="2" charset="2"/>
              <a:buChar char="Ø"/>
            </a:pPr>
            <a:r>
              <a:rPr lang="en-US" altLang="en-US" dirty="0">
                <a:ea typeface="ＭＳ Ｐゴシック" panose="020B0600070205080204" pitchFamily="34" charset="-128"/>
              </a:rPr>
              <a:t>In case of 4096 Rx buffers for a single host/VM, total memory saving is up to (2048-64)*4096 = 8MB</a:t>
            </a:r>
          </a:p>
          <a:p>
            <a:pPr marL="741363" lvl="1" indent="-342900">
              <a:buFont typeface="Wingdings" panose="05000000000000000000" pitchFamily="2" charset="2"/>
              <a:buChar char="Ø"/>
            </a:pPr>
            <a:r>
              <a:rPr lang="en-US" altLang="en-US" dirty="0">
                <a:ea typeface="ＭＳ Ｐゴシック" panose="020B0600070205080204" pitchFamily="34" charset="-128"/>
              </a:rPr>
              <a:t>In case of VMs/VNFs, the saving can mount to 8M*number of VMs, amount to hundreds of MBs or multiple GBs.</a:t>
            </a:r>
          </a:p>
          <a:p>
            <a:pPr marL="342900" indent="-342900">
              <a:buFont typeface="Wingdings" panose="05000000000000000000" pitchFamily="2" charset="2"/>
              <a:buChar char="Ø"/>
            </a:pPr>
            <a:r>
              <a:rPr lang="en-US" altLang="en-US" b="1" dirty="0">
                <a:ea typeface="ＭＳ Ｐゴシック" panose="020B0600070205080204" pitchFamily="34" charset="-128"/>
              </a:rPr>
              <a:t>CPU cycles saving</a:t>
            </a:r>
          </a:p>
          <a:p>
            <a:pPr marL="741363" lvl="1" indent="-342900">
              <a:buFont typeface="Wingdings" panose="05000000000000000000" pitchFamily="2" charset="2"/>
              <a:buChar char="Ø"/>
            </a:pPr>
            <a:r>
              <a:rPr lang="en-US" altLang="en-US" dirty="0">
                <a:ea typeface="ＭＳ Ｐゴシック" panose="020B0600070205080204" pitchFamily="34" charset="-128"/>
              </a:rPr>
              <a:t>A single frame buffer saves CPU cycles from traversing chained buffers.</a:t>
            </a:r>
          </a:p>
          <a:p>
            <a:pPr marL="741363" lvl="1" indent="-342900"/>
            <a:endParaRPr lang="en-US" altLang="en-US" dirty="0">
              <a:ea typeface="ＭＳ Ｐゴシック" panose="020B0600070205080204" pitchFamily="34" charset="-128"/>
            </a:endParaRPr>
          </a:p>
          <a:p>
            <a:pPr marL="741363" lvl="1" indent="-34290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5886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080-067E-4915-B0D3-3A017BCA6EF9}"/>
              </a:ext>
            </a:extLst>
          </p:cNvPr>
          <p:cNvSpPr>
            <a:spLocks noGrp="1"/>
          </p:cNvSpPr>
          <p:nvPr>
            <p:ph type="title"/>
          </p:nvPr>
        </p:nvSpPr>
        <p:spPr/>
        <p:txBody>
          <a:bodyPr/>
          <a:lstStyle/>
          <a:p>
            <a:r>
              <a:rPr lang="en-US" dirty="0"/>
              <a:t>Benefits - Continued</a:t>
            </a:r>
          </a:p>
        </p:txBody>
      </p:sp>
      <p:sp>
        <p:nvSpPr>
          <p:cNvPr id="4" name="Content Placeholder 3">
            <a:extLst>
              <a:ext uri="{FF2B5EF4-FFF2-40B4-BE49-F238E27FC236}">
                <a16:creationId xmlns:a16="http://schemas.microsoft.com/office/drawing/2014/main" id="{AF1EC4B7-10B0-4B87-8C6E-478AB12874A1}"/>
              </a:ext>
            </a:extLst>
          </p:cNvPr>
          <p:cNvSpPr>
            <a:spLocks noGrp="1"/>
          </p:cNvSpPr>
          <p:nvPr>
            <p:ph idx="1"/>
          </p:nvPr>
        </p:nvSpPr>
        <p:spPr>
          <a:xfrm>
            <a:off x="817245" y="1573164"/>
            <a:ext cx="10358755" cy="4087104"/>
          </a:xfrm>
        </p:spPr>
        <p:txBody>
          <a:bodyPr/>
          <a:lstStyle/>
          <a:p>
            <a:pPr marL="342900" indent="-342900">
              <a:buFont typeface="Wingdings" panose="05000000000000000000" pitchFamily="2" charset="2"/>
              <a:buChar char="Ø"/>
            </a:pPr>
            <a:r>
              <a:rPr lang="en-US" altLang="en-US" b="1" dirty="0">
                <a:ea typeface="ＭＳ Ｐゴシック" panose="020B0600070205080204" pitchFamily="34" charset="-128"/>
              </a:rPr>
              <a:t>DMA a whole packet at a time</a:t>
            </a:r>
          </a:p>
          <a:p>
            <a:pPr marL="741363" lvl="1" indent="-342900">
              <a:buFont typeface="Wingdings" panose="05000000000000000000" pitchFamily="2" charset="2"/>
              <a:buChar char="Ø"/>
            </a:pPr>
            <a:r>
              <a:rPr lang="en-US" altLang="en-US" dirty="0">
                <a:ea typeface="ＭＳ Ｐゴシック" panose="020B0600070205080204" pitchFamily="34" charset="-128"/>
              </a:rPr>
              <a:t>A single continuous buffer without chaining allows the whole packet being DMA</a:t>
            </a:r>
            <a:r>
              <a:rPr lang="zh-CN" altLang="en-US" dirty="0">
                <a:ea typeface="ＭＳ Ｐゴシック" panose="020B0600070205080204" pitchFamily="34" charset="-128"/>
              </a:rPr>
              <a:t> ｔｒａｎｓｆｅｒｒｅｄ ａｔ </a:t>
            </a:r>
            <a:r>
              <a:rPr lang="en-US" altLang="zh-CN" dirty="0">
                <a:ea typeface="ＭＳ Ｐゴシック" panose="020B0600070205080204" pitchFamily="34" charset="-128"/>
              </a:rPr>
              <a:t>one </a:t>
            </a:r>
            <a:r>
              <a:rPr lang="zh-CN" altLang="en-US" dirty="0">
                <a:ea typeface="ＭＳ Ｐゴシック" panose="020B0600070205080204" pitchFamily="34" charset="-128"/>
              </a:rPr>
              <a:t>ｔｉｍｅ</a:t>
            </a:r>
            <a:r>
              <a:rPr lang="en-US" altLang="zh-CN" dirty="0">
                <a:ea typeface="ＭＳ Ｐゴシック" panose="020B0600070205080204" pitchFamily="34" charset="-128"/>
              </a:rPr>
              <a:t>, this can save PCIe or other IO bandwidth.</a:t>
            </a:r>
          </a:p>
          <a:p>
            <a:pPr marL="741363" lvl="1" indent="-342900">
              <a:buFont typeface="Wingdings" panose="05000000000000000000" pitchFamily="2" charset="2"/>
              <a:buChar char="Ø"/>
            </a:pPr>
            <a:r>
              <a:rPr lang="en-US" altLang="zh-CN" dirty="0">
                <a:ea typeface="ＭＳ Ｐゴシック" panose="020B0600070205080204" pitchFamily="34" charset="-128"/>
              </a:rPr>
              <a:t>In example of 9000B jumbo frames, 4 DMA transactions were saved</a:t>
            </a:r>
          </a:p>
          <a:p>
            <a:pPr marL="342900" lvl="1" indent="-342900">
              <a:buSzPct val="80000"/>
              <a:buFont typeface="Wingdings" panose="05000000000000000000" pitchFamily="2" charset="2"/>
              <a:buChar char="Ø"/>
            </a:pPr>
            <a:r>
              <a:rPr lang="en-US" altLang="en-US" sz="2000" b="1" dirty="0" err="1">
                <a:ea typeface="ＭＳ Ｐゴシック" panose="020B0600070205080204" pitchFamily="34" charset="-128"/>
              </a:rPr>
              <a:t>Virtio</a:t>
            </a:r>
            <a:r>
              <a:rPr lang="en-US" altLang="en-US" sz="2000" b="1" dirty="0">
                <a:ea typeface="ＭＳ Ｐゴシック" panose="020B0600070205080204" pitchFamily="34" charset="-128"/>
              </a:rPr>
              <a:t> </a:t>
            </a:r>
          </a:p>
          <a:p>
            <a:pPr marL="742950" lvl="2" indent="-342900">
              <a:buSzPct val="80000"/>
              <a:buFont typeface="Wingdings" panose="05000000000000000000" pitchFamily="2" charset="2"/>
              <a:buChar char="Ø"/>
            </a:pPr>
            <a:r>
              <a:rPr lang="en-US" altLang="en-US" sz="1800" dirty="0">
                <a:ea typeface="ＭＳ Ｐゴシック" panose="020B0600070205080204" pitchFamily="34" charset="-128"/>
              </a:rPr>
              <a:t>Single frame buffer enables fixed mappings of Avail Ring and Descriptor ring</a:t>
            </a:r>
          </a:p>
          <a:p>
            <a:pPr marL="742950" lvl="2" indent="-342900">
              <a:buSzPct val="80000"/>
              <a:buFont typeface="Wingdings" panose="05000000000000000000" pitchFamily="2" charset="2"/>
              <a:buChar char="Ø"/>
            </a:pPr>
            <a:r>
              <a:rPr lang="en-US" altLang="en-US" sz="1800" dirty="0">
                <a:ea typeface="ＭＳ Ｐゴシック" panose="020B0600070205080204" pitchFamily="34" charset="-128"/>
              </a:rPr>
              <a:t>Avoid cache migrations, which is costly</a:t>
            </a:r>
          </a:p>
          <a:p>
            <a:pPr marL="742950" lvl="2" indent="-342900">
              <a:buSzPct val="80000"/>
              <a:buFont typeface="Wingdings" panose="05000000000000000000" pitchFamily="2" charset="2"/>
              <a:buChar char="Ø"/>
            </a:pPr>
            <a:r>
              <a:rPr lang="en-US" altLang="en-US" sz="1800" dirty="0">
                <a:ea typeface="ＭＳ Ｐゴシック" panose="020B0600070205080204" pitchFamily="34" charset="-128"/>
              </a:rPr>
              <a:t>Save </a:t>
            </a:r>
            <a:r>
              <a:rPr lang="en-US" altLang="en-US" sz="1800" dirty="0" err="1">
                <a:ea typeface="ＭＳ Ｐゴシック" panose="020B0600070205080204" pitchFamily="34" charset="-128"/>
              </a:rPr>
              <a:t>vring</a:t>
            </a:r>
            <a:r>
              <a:rPr lang="en-US" altLang="en-US" sz="1800" dirty="0">
                <a:ea typeface="ＭＳ Ｐゴシック" panose="020B0600070205080204" pitchFamily="34" charset="-128"/>
              </a:rPr>
              <a:t> allocation and release operations</a:t>
            </a:r>
          </a:p>
          <a:p>
            <a:pPr marL="742950" lvl="2" indent="-342900">
              <a:buSzPct val="80000"/>
              <a:buFont typeface="Wingdings" panose="05000000000000000000" pitchFamily="2" charset="2"/>
              <a:buChar char="Ø"/>
            </a:pPr>
            <a:r>
              <a:rPr lang="en-US" altLang="en-US" sz="1800" dirty="0">
                <a:ea typeface="ＭＳ Ｐゴシック" panose="020B0600070205080204" pitchFamily="34" charset="-128"/>
              </a:rPr>
              <a:t>Facilitate applying SIMD/SVE instructions </a:t>
            </a:r>
          </a:p>
          <a:p>
            <a:endParaRPr lang="en-US" dirty="0"/>
          </a:p>
        </p:txBody>
      </p:sp>
    </p:spTree>
    <p:extLst>
      <p:ext uri="{BB962C8B-B14F-4D97-AF65-F5344CB8AC3E}">
        <p14:creationId xmlns:p14="http://schemas.microsoft.com/office/powerpoint/2010/main" val="49384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2B60-4BAD-46B7-B6CE-847940F742A4}"/>
              </a:ext>
            </a:extLst>
          </p:cNvPr>
          <p:cNvSpPr>
            <a:spLocks noGrp="1"/>
          </p:cNvSpPr>
          <p:nvPr>
            <p:ph type="title"/>
          </p:nvPr>
        </p:nvSpPr>
        <p:spPr>
          <a:xfrm>
            <a:off x="709481" y="539917"/>
            <a:ext cx="9142090" cy="706964"/>
          </a:xfrm>
        </p:spPr>
        <p:txBody>
          <a:bodyPr/>
          <a:lstStyle/>
          <a:p>
            <a:r>
              <a:rPr lang="en-US" dirty="0"/>
              <a:t>Distribution of packet size in various networks</a:t>
            </a:r>
          </a:p>
        </p:txBody>
      </p:sp>
      <p:sp>
        <p:nvSpPr>
          <p:cNvPr id="4" name="Content Placeholder 3">
            <a:extLst>
              <a:ext uri="{FF2B5EF4-FFF2-40B4-BE49-F238E27FC236}">
                <a16:creationId xmlns:a16="http://schemas.microsoft.com/office/drawing/2014/main" id="{CB3F30C9-B7F4-4919-AEF1-F0AC2E261E13}"/>
              </a:ext>
            </a:extLst>
          </p:cNvPr>
          <p:cNvSpPr>
            <a:spLocks noGrp="1"/>
          </p:cNvSpPr>
          <p:nvPr>
            <p:ph idx="1"/>
          </p:nvPr>
        </p:nvSpPr>
        <p:spPr>
          <a:xfrm>
            <a:off x="6353328" y="1414748"/>
            <a:ext cx="5838672" cy="2640400"/>
          </a:xfrm>
        </p:spPr>
        <p:txBody>
          <a:bodyPr>
            <a:normAutofit fontScale="25000" lnSpcReduction="20000"/>
          </a:bodyPr>
          <a:lstStyle/>
          <a:p>
            <a:pPr marL="457200" indent="-457200">
              <a:buFont typeface="Wingdings" panose="05000000000000000000" pitchFamily="2" charset="2"/>
              <a:buChar char="Ø"/>
            </a:pPr>
            <a:r>
              <a:rPr lang="en-US" sz="8000" dirty="0">
                <a:solidFill>
                  <a:schemeClr val="tx1"/>
                </a:solidFill>
              </a:rPr>
              <a:t>Bimodal packet size distribution model observed</a:t>
            </a:r>
          </a:p>
          <a:p>
            <a:pPr marL="741363" lvl="1" indent="-342900">
              <a:buFont typeface="Wingdings" panose="05000000000000000000" pitchFamily="2" charset="2"/>
              <a:buChar char="Ø"/>
            </a:pPr>
            <a:r>
              <a:rPr lang="en-US" sz="7200" b="1" dirty="0"/>
              <a:t>1024~1517B</a:t>
            </a:r>
            <a:r>
              <a:rPr lang="en-US" sz="7200" dirty="0"/>
              <a:t> packets account for </a:t>
            </a:r>
            <a:r>
              <a:rPr lang="en-US" sz="7200" b="1" dirty="0"/>
              <a:t>39% </a:t>
            </a:r>
            <a:r>
              <a:rPr lang="en-US" sz="7200" dirty="0"/>
              <a:t>of traffic</a:t>
            </a:r>
          </a:p>
          <a:p>
            <a:pPr marL="741363" lvl="1" indent="-342900">
              <a:buFont typeface="Wingdings" panose="05000000000000000000" pitchFamily="2" charset="2"/>
              <a:buChar char="Ø"/>
            </a:pPr>
            <a:r>
              <a:rPr lang="en-US" sz="7200" dirty="0"/>
              <a:t>This could be in the form of an HTTP download, an FTP upload, or any other type of network communication where data is transferred between hosts</a:t>
            </a:r>
          </a:p>
          <a:p>
            <a:pPr marL="741363" lvl="1" indent="-342900">
              <a:buFont typeface="Wingdings" panose="05000000000000000000" pitchFamily="2" charset="2"/>
              <a:buChar char="Ø"/>
            </a:pPr>
            <a:r>
              <a:rPr lang="en-US" sz="7200" b="1" dirty="0"/>
              <a:t>&lt;64B </a:t>
            </a:r>
            <a:r>
              <a:rPr lang="en-US" sz="7200" dirty="0"/>
              <a:t>packets account for </a:t>
            </a:r>
            <a:r>
              <a:rPr lang="en-US" sz="7200" b="1" dirty="0"/>
              <a:t>36% </a:t>
            </a:r>
            <a:r>
              <a:rPr lang="en-US" sz="7200" dirty="0"/>
              <a:t>of traffic</a:t>
            </a:r>
          </a:p>
          <a:p>
            <a:pPr marL="741363" lvl="1" indent="-342900">
              <a:buFont typeface="Wingdings" panose="05000000000000000000" pitchFamily="2" charset="2"/>
              <a:buChar char="Ø"/>
            </a:pPr>
            <a:r>
              <a:rPr lang="en-US" sz="7200" dirty="0"/>
              <a:t>Packets in this range are usually TCP control packets that don’t carry data.	</a:t>
            </a:r>
            <a:endParaRPr lang="en-US" sz="7200" dirty="0">
              <a:solidFill>
                <a:schemeClr val="tx1"/>
              </a:solidFill>
            </a:endParaRPr>
          </a:p>
          <a:p>
            <a:endParaRPr lang="en-US" dirty="0"/>
          </a:p>
        </p:txBody>
      </p:sp>
      <p:pic>
        <p:nvPicPr>
          <p:cNvPr id="5" name="Picture 4">
            <a:extLst>
              <a:ext uri="{FF2B5EF4-FFF2-40B4-BE49-F238E27FC236}">
                <a16:creationId xmlns:a16="http://schemas.microsoft.com/office/drawing/2014/main" id="{0063C17D-4C0D-49DA-AF04-AC97313866E4}"/>
              </a:ext>
            </a:extLst>
          </p:cNvPr>
          <p:cNvPicPr>
            <a:picLocks noChangeAspect="1"/>
          </p:cNvPicPr>
          <p:nvPr/>
        </p:nvPicPr>
        <p:blipFill>
          <a:blip r:embed="rId2"/>
          <a:stretch>
            <a:fillRect/>
          </a:stretch>
        </p:blipFill>
        <p:spPr>
          <a:xfrm>
            <a:off x="709481" y="1245799"/>
            <a:ext cx="5006074" cy="2978297"/>
          </a:xfrm>
          <a:prstGeom prst="rect">
            <a:avLst/>
          </a:prstGeom>
        </p:spPr>
      </p:pic>
      <p:sp>
        <p:nvSpPr>
          <p:cNvPr id="6" name="Text Placeholder 2">
            <a:extLst>
              <a:ext uri="{FF2B5EF4-FFF2-40B4-BE49-F238E27FC236}">
                <a16:creationId xmlns:a16="http://schemas.microsoft.com/office/drawing/2014/main" id="{04056CE2-7EA7-4FF4-9D15-E03E215B4AA7}"/>
              </a:ext>
            </a:extLst>
          </p:cNvPr>
          <p:cNvSpPr txBox="1">
            <a:spLocks/>
          </p:cNvSpPr>
          <p:nvPr/>
        </p:nvSpPr>
        <p:spPr>
          <a:xfrm>
            <a:off x="566869" y="5795392"/>
            <a:ext cx="11180763" cy="287473"/>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lang="en-US" sz="2400" kern="1200">
                <a:solidFill>
                  <a:schemeClr val="tx2">
                    <a:lumMod val="60000"/>
                    <a:lumOff val="40000"/>
                  </a:schemeClr>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a:lstStyle>
          <a:p>
            <a:r>
              <a:rPr lang="en-US" sz="1600" dirty="0"/>
              <a:t>Source: </a:t>
            </a:r>
            <a:r>
              <a:rPr lang="en-US" sz="1600" dirty="0">
                <a:hlinkClick r:id="rId3"/>
              </a:rPr>
              <a:t>https://irtf.org/raim-2015-papers/raim-2015-paper41.pdf</a:t>
            </a:r>
            <a:r>
              <a:rPr lang="en-US" sz="1600" dirty="0"/>
              <a:t> </a:t>
            </a:r>
          </a:p>
          <a:p>
            <a:r>
              <a:rPr lang="en-US" sz="1600" dirty="0">
                <a:hlinkClick r:id="rId4"/>
              </a:rPr>
              <a:t>https://www.microsoft.com/en-us/research/wp-content/uploads/2010/11/DC-Network-Characterization-imc2010.pdf</a:t>
            </a:r>
            <a:endParaRPr lang="en-US" sz="1600" dirty="0"/>
          </a:p>
        </p:txBody>
      </p:sp>
      <p:pic>
        <p:nvPicPr>
          <p:cNvPr id="7" name="Content Placeholder 4">
            <a:extLst>
              <a:ext uri="{FF2B5EF4-FFF2-40B4-BE49-F238E27FC236}">
                <a16:creationId xmlns:a16="http://schemas.microsoft.com/office/drawing/2014/main" id="{2ACC27C2-4434-4A27-8150-D6F47D5A58C6}"/>
              </a:ext>
            </a:extLst>
          </p:cNvPr>
          <p:cNvPicPr>
            <a:picLocks noChangeAspect="1"/>
          </p:cNvPicPr>
          <p:nvPr/>
        </p:nvPicPr>
        <p:blipFill>
          <a:blip r:embed="rId5"/>
          <a:stretch>
            <a:fillRect/>
          </a:stretch>
        </p:blipFill>
        <p:spPr>
          <a:xfrm>
            <a:off x="699425" y="4276319"/>
            <a:ext cx="10915650" cy="1466850"/>
          </a:xfrm>
          <a:prstGeom prst="rect">
            <a:avLst/>
          </a:prstGeom>
        </p:spPr>
      </p:pic>
    </p:spTree>
    <p:extLst>
      <p:ext uri="{BB962C8B-B14F-4D97-AF65-F5344CB8AC3E}">
        <p14:creationId xmlns:p14="http://schemas.microsoft.com/office/powerpoint/2010/main" val="352466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9FF5-24AA-41F4-A2D6-3C0B50DDD007}"/>
              </a:ext>
            </a:extLst>
          </p:cNvPr>
          <p:cNvSpPr>
            <a:spLocks noGrp="1"/>
          </p:cNvSpPr>
          <p:nvPr>
            <p:ph type="title"/>
          </p:nvPr>
        </p:nvSpPr>
        <p:spPr/>
        <p:txBody>
          <a:bodyPr/>
          <a:lstStyle/>
          <a:p>
            <a:r>
              <a:rPr lang="en-US" altLang="zh-CN" dirty="0"/>
              <a:t>HW Support Required</a:t>
            </a:r>
            <a:endParaRPr lang="en-US" dirty="0"/>
          </a:p>
        </p:txBody>
      </p:sp>
      <p:sp>
        <p:nvSpPr>
          <p:cNvPr id="5" name="Content Placeholder 2">
            <a:extLst>
              <a:ext uri="{FF2B5EF4-FFF2-40B4-BE49-F238E27FC236}">
                <a16:creationId xmlns:a16="http://schemas.microsoft.com/office/drawing/2014/main" id="{D38C6774-42C2-41C8-BB5C-DADAD441F512}"/>
              </a:ext>
            </a:extLst>
          </p:cNvPr>
          <p:cNvSpPr>
            <a:spLocks noGrp="1" noChangeArrowheads="1"/>
          </p:cNvSpPr>
          <p:nvPr>
            <p:ph idx="1"/>
          </p:nvPr>
        </p:nvSpPr>
        <p:spPr bwMode="auto">
          <a:xfrm>
            <a:off x="709481" y="1313524"/>
            <a:ext cx="9606469" cy="3085756"/>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en-US" altLang="en-US" dirty="0">
                <a:ea typeface="ＭＳ Ｐゴシック" panose="020B0600070205080204" pitchFamily="34" charset="-128"/>
              </a:rPr>
              <a:t>No special HW support required on the host processor side</a:t>
            </a:r>
          </a:p>
          <a:p>
            <a:pPr marL="741363" lvl="1" indent="-342900">
              <a:buFont typeface="Wingdings" panose="05000000000000000000" pitchFamily="2" charset="2"/>
              <a:buChar char="Ø"/>
            </a:pPr>
            <a:r>
              <a:rPr lang="en-US" altLang="en-US" dirty="0">
                <a:ea typeface="ＭＳ Ｐゴシック" panose="020B0600070205080204" pitchFamily="34" charset="-128"/>
              </a:rPr>
              <a:t>X86</a:t>
            </a:r>
          </a:p>
          <a:p>
            <a:pPr marL="741363" lvl="1" indent="-342900">
              <a:buFont typeface="Wingdings" panose="05000000000000000000" pitchFamily="2" charset="2"/>
              <a:buChar char="Ø"/>
            </a:pPr>
            <a:r>
              <a:rPr lang="en-US" altLang="en-US" dirty="0">
                <a:ea typeface="ＭＳ Ｐゴシック" panose="020B0600070205080204" pitchFamily="34" charset="-128"/>
              </a:rPr>
              <a:t>ARM64</a:t>
            </a:r>
          </a:p>
          <a:p>
            <a:pPr marL="342900" indent="-342900">
              <a:buFont typeface="Wingdings" panose="05000000000000000000" pitchFamily="2" charset="2"/>
              <a:buChar char="Ø"/>
            </a:pPr>
            <a:r>
              <a:rPr lang="en-US" altLang="en-US" dirty="0">
                <a:ea typeface="ＭＳ Ｐゴシック" panose="020B0600070205080204" pitchFamily="34" charset="-128"/>
              </a:rPr>
              <a:t>NIC requirements</a:t>
            </a:r>
          </a:p>
          <a:p>
            <a:pPr marL="741363" lvl="1" indent="-342900">
              <a:buFont typeface="Wingdings" panose="05000000000000000000" pitchFamily="2" charset="2"/>
              <a:buChar char="Ø"/>
            </a:pPr>
            <a:r>
              <a:rPr lang="en-US" altLang="en-US" dirty="0">
                <a:ea typeface="ＭＳ Ｐゴシック" panose="020B0600070205080204" pitchFamily="34" charset="-128"/>
              </a:rPr>
              <a:t>Minimum capability to parse the packet headers and get the packet size</a:t>
            </a:r>
          </a:p>
          <a:p>
            <a:pPr marL="741363" lvl="1" indent="-342900">
              <a:buFont typeface="Wingdings" panose="05000000000000000000" pitchFamily="2" charset="2"/>
              <a:buChar char="Ø"/>
            </a:pPr>
            <a:r>
              <a:rPr lang="en-US" altLang="en-US" dirty="0">
                <a:ea typeface="ＭＳ Ｐゴシック" panose="020B0600070205080204" pitchFamily="34" charset="-128"/>
              </a:rPr>
              <a:t>Hardware units/Firmware managing the queue and buffers</a:t>
            </a:r>
          </a:p>
          <a:p>
            <a:pPr marL="741363" lvl="1" indent="-342900">
              <a:buFont typeface="Wingdings" panose="05000000000000000000" pitchFamily="2" charset="2"/>
              <a:buChar char="Ø"/>
            </a:pPr>
            <a:r>
              <a:rPr lang="en-US" altLang="en-US" dirty="0">
                <a:ea typeface="ＭＳ Ｐゴシック" panose="020B0600070205080204" pitchFamily="34" charset="-128"/>
              </a:rPr>
              <a:t>Distribute packets to different buffer pools according to the size</a:t>
            </a:r>
          </a:p>
        </p:txBody>
      </p:sp>
    </p:spTree>
    <p:extLst>
      <p:ext uri="{BB962C8B-B14F-4D97-AF65-F5344CB8AC3E}">
        <p14:creationId xmlns:p14="http://schemas.microsoft.com/office/powerpoint/2010/main" val="1135826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DK Summit Templat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DPDK Summit Template" id="{5A5C03D9-3724-4796-8CF1-B787CF7AA7C7}" vid="{96E1B639-B5AA-44BD-8F2E-BC68291A3B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DPDK Summit Template</Template>
  <TotalTime>3009</TotalTime>
  <Words>2319</Words>
  <Application>Microsoft Office PowerPoint</Application>
  <PresentationFormat>Widescreen</PresentationFormat>
  <Paragraphs>298</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Arial</vt:lpstr>
      <vt:lpstr>Calibri</vt:lpstr>
      <vt:lpstr>Century Gothic</vt:lpstr>
      <vt:lpstr>Courier New</vt:lpstr>
      <vt:lpstr>Wingdings</vt:lpstr>
      <vt:lpstr>Wingdings 3</vt:lpstr>
      <vt:lpstr>DPDK Summit Template</vt:lpstr>
      <vt:lpstr>DPDK Multiple Sized Packet buffer pool Proposal</vt:lpstr>
      <vt:lpstr>Agenda</vt:lpstr>
      <vt:lpstr>Abstract</vt:lpstr>
      <vt:lpstr>Packet memory optimization - Issue</vt:lpstr>
      <vt:lpstr>Packet memory optimization - Solution and Further comments</vt:lpstr>
      <vt:lpstr>Benefits – to be continued</vt:lpstr>
      <vt:lpstr>Benefits - Continued</vt:lpstr>
      <vt:lpstr>Distribution of packet size in various networks</vt:lpstr>
      <vt:lpstr>HW Support Required</vt:lpstr>
      <vt:lpstr>HW Available for piloting</vt:lpstr>
      <vt:lpstr>Software Changes Required</vt:lpstr>
      <vt:lpstr>DPDK API Changes</vt:lpstr>
      <vt:lpstr>General ARM SoC Block Diagram</vt:lpstr>
      <vt:lpstr>Where we are and future work</vt:lpstr>
      <vt:lpstr>Q &amp; A</vt:lpstr>
      <vt:lpstr>DPDK 多尺寸网络包内存池优化</vt:lpstr>
      <vt:lpstr>概要</vt:lpstr>
      <vt:lpstr>摘要</vt:lpstr>
      <vt:lpstr>包内存优化－问题</vt:lpstr>
      <vt:lpstr>包内存优化 - 方案和寻求意见</vt:lpstr>
      <vt:lpstr>不同网络下的包大小分布</vt:lpstr>
      <vt:lpstr>必需的硬件支持</vt:lpstr>
      <vt:lpstr>具备能力的硬件</vt:lpstr>
      <vt:lpstr>软件修改</vt:lpstr>
      <vt:lpstr>DPDK API 修改</vt:lpstr>
      <vt:lpstr>优势 – 待续</vt:lpstr>
      <vt:lpstr>优势 – 接上页</vt:lpstr>
      <vt:lpstr>当前工作</vt:lpstr>
      <vt:lpstr>General ARM SoC Block Diagram</vt:lpstr>
      <vt:lpstr>问与答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Brian</dc:creator>
  <cp:keywords>CTPClassification=CTP_PUBLIC:VisualMarkings=</cp:keywords>
  <cp:lastModifiedBy>Gavin Hu</cp:lastModifiedBy>
  <cp:revision>75</cp:revision>
  <dcterms:created xsi:type="dcterms:W3CDTF">2017-11-15T17:31:17Z</dcterms:created>
  <dcterms:modified xsi:type="dcterms:W3CDTF">2018-07-10T00:43:47Z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61e049b8-ffcb-48eb-b586-0775093f7232</vt:lpwstr>
  </property>
  <property fmtid="{D5CDD505-2E9C-101B-9397-08002B2CF9AE}" pid="3" name="CTP_TimeStamp">
    <vt:lpwstr>2017-11-15 17:40:53Z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